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86" r:id="rId3"/>
    <p:sldId id="265" r:id="rId4"/>
    <p:sldId id="266" r:id="rId5"/>
    <p:sldId id="267" r:id="rId6"/>
    <p:sldId id="288" r:id="rId7"/>
    <p:sldId id="287" r:id="rId8"/>
    <p:sldId id="276" r:id="rId9"/>
    <p:sldId id="269" r:id="rId10"/>
    <p:sldId id="270" r:id="rId11"/>
    <p:sldId id="277" r:id="rId12"/>
    <p:sldId id="271" r:id="rId13"/>
    <p:sldId id="281" r:id="rId14"/>
    <p:sldId id="272" r:id="rId15"/>
    <p:sldId id="273" r:id="rId16"/>
    <p:sldId id="274" r:id="rId17"/>
    <p:sldId id="279" r:id="rId18"/>
    <p:sldId id="280" r:id="rId19"/>
    <p:sldId id="282" r:id="rId20"/>
    <p:sldId id="283" r:id="rId21"/>
    <p:sldId id="278" r:id="rId22"/>
    <p:sldId id="275" r:id="rId23"/>
    <p:sldId id="285"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p:cViewPr varScale="1">
        <p:scale>
          <a:sx n="85" d="100"/>
          <a:sy n="85" d="100"/>
        </p:scale>
        <p:origin x="226" y="53"/>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8/24/2021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8/24/2021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8/24/2021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8/24/2021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8/24/2021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8/24/2021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8/24/2021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8/24/2021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LẬP TRÌNH MẠNG MÁY VI TÍNH</a:t>
            </a:r>
            <a:endParaRPr dirty="0"/>
          </a:p>
        </p:txBody>
      </p:sp>
      <p:sp>
        <p:nvSpPr>
          <p:cNvPr id="3" name="Subtitle 2"/>
          <p:cNvSpPr>
            <a:spLocks noGrp="1"/>
          </p:cNvSpPr>
          <p:nvPr>
            <p:ph type="subTitle" idx="1"/>
          </p:nvPr>
        </p:nvSpPr>
        <p:spPr/>
        <p:txBody>
          <a:bodyPr>
            <a:normAutofit/>
          </a:bodyPr>
          <a:lstStyle/>
          <a:p>
            <a:r>
              <a:rPr lang="en-US" sz="2800" dirty="0" err="1"/>
              <a:t>Giảng</a:t>
            </a:r>
            <a:r>
              <a:rPr lang="en-US" sz="2800" dirty="0"/>
              <a:t> </a:t>
            </a:r>
            <a:r>
              <a:rPr lang="en-US" sz="2800" dirty="0" err="1"/>
              <a:t>viên</a:t>
            </a:r>
            <a:r>
              <a:rPr lang="en-US" sz="2800" dirty="0"/>
              <a:t>: </a:t>
            </a:r>
            <a:r>
              <a:rPr lang="en-US" sz="2800" dirty="0" err="1"/>
              <a:t>Th.S</a:t>
            </a:r>
            <a:r>
              <a:rPr lang="en-US" sz="2800" dirty="0"/>
              <a:t> Phan Than Hy</a:t>
            </a:r>
            <a:endParaRPr sz="2800"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9100" y="4419600"/>
            <a:ext cx="5334000" cy="1849437"/>
          </a:xfrm>
        </p:spPr>
        <p:txBody>
          <a:bodyPr>
            <a:normAutofit fontScale="85000" lnSpcReduction="10000"/>
          </a:bodyPr>
          <a:lstStyle/>
          <a:p>
            <a:pPr marL="342900" indent="-342900">
              <a:buFont typeface="Arial" panose="020B0604020202020204" pitchFamily="34" charset="0"/>
              <a:buChar char="•"/>
            </a:pPr>
            <a:r>
              <a:rPr lang="vi-VN" dirty="0"/>
              <a:t>Đảm bảo rằng dữ liệu đến đúng như khi được gửi.</a:t>
            </a:r>
          </a:p>
          <a:p>
            <a:pPr marL="342900" indent="-342900">
              <a:buFont typeface="Arial" panose="020B0604020202020204" pitchFamily="34" charset="0"/>
              <a:buChar char="•"/>
            </a:pPr>
            <a:r>
              <a:rPr lang="vi-VN" dirty="0"/>
              <a:t>Kiểm tra lỗi các luồng dữ liệu, theo dõi các gói dữ liệu.</a:t>
            </a:r>
          </a:p>
          <a:p>
            <a:pPr marL="342900" indent="-342900">
              <a:buFont typeface="Arial" panose="020B0604020202020204" pitchFamily="34" charset="0"/>
              <a:buChar char="•"/>
            </a:pPr>
            <a:r>
              <a:rPr lang="vi-VN" dirty="0"/>
              <a:t>Header 20 byte cho phép 40 byte dữ liệu tùy chọn.</a:t>
            </a:r>
          </a:p>
          <a:p>
            <a:pPr marL="342900" indent="-342900">
              <a:buFont typeface="Arial" panose="020B0604020202020204" pitchFamily="34" charset="0"/>
              <a:buChar char="•"/>
            </a:pPr>
            <a:r>
              <a:rPr lang="vi-VN" dirty="0"/>
              <a:t>Chậm hơn UDP.</a:t>
            </a:r>
          </a:p>
          <a:p>
            <a:pPr marL="342900" indent="-342900">
              <a:buFont typeface="Arial" panose="020B0604020202020204" pitchFamily="34" charset="0"/>
              <a:buChar char="•"/>
            </a:pPr>
            <a:r>
              <a:rPr lang="vi-VN" dirty="0"/>
              <a:t>Tốt nhất cho các ứng dụng yêu cầu độ tin cậy.</a:t>
            </a:r>
            <a:endParaRPr lang="en-US" dirty="0"/>
          </a:p>
        </p:txBody>
      </p:sp>
      <p:sp>
        <p:nvSpPr>
          <p:cNvPr id="5" name="Title 4">
            <a:extLst>
              <a:ext uri="{FF2B5EF4-FFF2-40B4-BE49-F238E27FC236}">
                <a16:creationId xmlns:a16="http://schemas.microsoft.com/office/drawing/2014/main" id="{ED3CE77B-1E47-4DC6-8B09-74E46A11F5D3}"/>
              </a:ext>
            </a:extLst>
          </p:cNvPr>
          <p:cNvSpPr>
            <a:spLocks noGrp="1"/>
          </p:cNvSpPr>
          <p:nvPr>
            <p:ph type="title"/>
          </p:nvPr>
        </p:nvSpPr>
        <p:spPr>
          <a:xfrm>
            <a:off x="1981200" y="9525"/>
            <a:ext cx="2667000" cy="838200"/>
          </a:xfrm>
        </p:spPr>
        <p:txBody>
          <a:bodyPr/>
          <a:lstStyle/>
          <a:p>
            <a:r>
              <a:rPr lang="en-US" dirty="0"/>
              <a:t>TCP</a:t>
            </a:r>
          </a:p>
        </p:txBody>
      </p:sp>
      <p:sp>
        <p:nvSpPr>
          <p:cNvPr id="7" name="Title 4">
            <a:extLst>
              <a:ext uri="{FF2B5EF4-FFF2-40B4-BE49-F238E27FC236}">
                <a16:creationId xmlns:a16="http://schemas.microsoft.com/office/drawing/2014/main" id="{80BEC454-C561-43D7-9F88-A67A4C332EDD}"/>
              </a:ext>
            </a:extLst>
          </p:cNvPr>
          <p:cNvSpPr txBox="1">
            <a:spLocks/>
          </p:cNvSpPr>
          <p:nvPr/>
        </p:nvSpPr>
        <p:spPr>
          <a:xfrm>
            <a:off x="8534400" y="9525"/>
            <a:ext cx="2667000" cy="838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r>
              <a:rPr lang="en-US" dirty="0"/>
              <a:t>UDP</a:t>
            </a:r>
          </a:p>
        </p:txBody>
      </p:sp>
      <p:pic>
        <p:nvPicPr>
          <p:cNvPr id="8" name="Picture 7">
            <a:extLst>
              <a:ext uri="{FF2B5EF4-FFF2-40B4-BE49-F238E27FC236}">
                <a16:creationId xmlns:a16="http://schemas.microsoft.com/office/drawing/2014/main" id="{31BE3603-D96A-42E2-BC23-D3016E26E113}"/>
              </a:ext>
            </a:extLst>
          </p:cNvPr>
          <p:cNvPicPr>
            <a:picLocks noChangeAspect="1"/>
          </p:cNvPicPr>
          <p:nvPr/>
        </p:nvPicPr>
        <p:blipFill>
          <a:blip r:embed="rId2"/>
          <a:stretch>
            <a:fillRect/>
          </a:stretch>
        </p:blipFill>
        <p:spPr>
          <a:xfrm>
            <a:off x="609600" y="889635"/>
            <a:ext cx="5562600" cy="2990850"/>
          </a:xfrm>
          <a:prstGeom prst="rect">
            <a:avLst/>
          </a:prstGeom>
        </p:spPr>
      </p:pic>
      <p:pic>
        <p:nvPicPr>
          <p:cNvPr id="10" name="Picture 9">
            <a:extLst>
              <a:ext uri="{FF2B5EF4-FFF2-40B4-BE49-F238E27FC236}">
                <a16:creationId xmlns:a16="http://schemas.microsoft.com/office/drawing/2014/main" id="{802B5E2D-514D-4D88-B0C3-9D438915CE9C}"/>
              </a:ext>
            </a:extLst>
          </p:cNvPr>
          <p:cNvPicPr>
            <a:picLocks noChangeAspect="1"/>
          </p:cNvPicPr>
          <p:nvPr/>
        </p:nvPicPr>
        <p:blipFill>
          <a:blip r:embed="rId3"/>
          <a:stretch>
            <a:fillRect/>
          </a:stretch>
        </p:blipFill>
        <p:spPr>
          <a:xfrm>
            <a:off x="6648450" y="847725"/>
            <a:ext cx="4724400" cy="2990850"/>
          </a:xfrm>
          <a:prstGeom prst="rect">
            <a:avLst/>
          </a:prstGeom>
        </p:spPr>
      </p:pic>
      <p:sp>
        <p:nvSpPr>
          <p:cNvPr id="17" name="TextBox 16">
            <a:extLst>
              <a:ext uri="{FF2B5EF4-FFF2-40B4-BE49-F238E27FC236}">
                <a16:creationId xmlns:a16="http://schemas.microsoft.com/office/drawing/2014/main" id="{EBC9AD82-2DC3-4320-9B2C-3C016FADD8F5}"/>
              </a:ext>
            </a:extLst>
          </p:cNvPr>
          <p:cNvSpPr txBox="1"/>
          <p:nvPr/>
        </p:nvSpPr>
        <p:spPr>
          <a:xfrm>
            <a:off x="5962650" y="4419600"/>
            <a:ext cx="6096000" cy="2308324"/>
          </a:xfrm>
          <a:prstGeom prst="rect">
            <a:avLst/>
          </a:prstGeom>
          <a:noFill/>
        </p:spPr>
        <p:txBody>
          <a:bodyPr wrap="square">
            <a:spAutoFit/>
          </a:bodyPr>
          <a:lstStyle/>
          <a:p>
            <a:pPr marL="285750" indent="-285750">
              <a:buFont typeface="Arial" panose="020B0604020202020204" pitchFamily="34" charset="0"/>
              <a:buChar char="•"/>
            </a:pPr>
            <a:r>
              <a:rPr lang="vi-VN" dirty="0">
                <a:solidFill>
                  <a:schemeClr val="accent1">
                    <a:lumMod val="75000"/>
                  </a:schemeClr>
                </a:solidFill>
              </a:rPr>
              <a:t>Không đảm bảo việc chuyển dữ liệu, các gói tin có thể bị mất.</a:t>
            </a:r>
          </a:p>
          <a:p>
            <a:pPr marL="285750" indent="-285750">
              <a:buFont typeface="Arial" panose="020B0604020202020204" pitchFamily="34" charset="0"/>
              <a:buChar char="•"/>
            </a:pPr>
            <a:r>
              <a:rPr lang="vi-VN" dirty="0">
                <a:solidFill>
                  <a:schemeClr val="accent1">
                    <a:lumMod val="75000"/>
                  </a:schemeClr>
                </a:solidFill>
              </a:rPr>
              <a:t>Không cung cấp tính năng kiểm tra lỗi và không kiểm soát luồng dữ liệu.</a:t>
            </a:r>
          </a:p>
          <a:p>
            <a:pPr marL="285750" indent="-285750">
              <a:buFont typeface="Arial" panose="020B0604020202020204" pitchFamily="34" charset="0"/>
              <a:buChar char="•"/>
            </a:pPr>
            <a:r>
              <a:rPr lang="vi-VN" dirty="0">
                <a:solidFill>
                  <a:schemeClr val="accent1">
                    <a:lumMod val="75000"/>
                  </a:schemeClr>
                </a:solidFill>
              </a:rPr>
              <a:t>Header giới hạn 8 byte chỉ cho phép dữ liệu bắt buộc.</a:t>
            </a:r>
          </a:p>
          <a:p>
            <a:pPr marL="285750" indent="-285750">
              <a:buFont typeface="Arial" panose="020B0604020202020204" pitchFamily="34" charset="0"/>
              <a:buChar char="•"/>
            </a:pPr>
            <a:r>
              <a:rPr lang="vi-VN" dirty="0">
                <a:solidFill>
                  <a:schemeClr val="accent1">
                    <a:lumMod val="75000"/>
                  </a:schemeClr>
                </a:solidFill>
              </a:rPr>
              <a:t>Nhanh hơn TCP.</a:t>
            </a:r>
          </a:p>
          <a:p>
            <a:pPr marL="285750" indent="-285750">
              <a:buFont typeface="Arial" panose="020B0604020202020204" pitchFamily="34" charset="0"/>
              <a:buChar char="•"/>
            </a:pPr>
            <a:r>
              <a:rPr lang="vi-VN" dirty="0">
                <a:solidFill>
                  <a:schemeClr val="accent1">
                    <a:lumMod val="75000"/>
                  </a:schemeClr>
                </a:solidFill>
              </a:rPr>
              <a:t>Tốt nhất cho các ứng dụng yêu cầu tốc độ.</a:t>
            </a:r>
            <a:endParaRPr lang="en-US" dirty="0">
              <a:solidFill>
                <a:schemeClr val="accent1">
                  <a:lumMod val="75000"/>
                </a:schemeClr>
              </a:solidFill>
            </a:endParaRPr>
          </a:p>
        </p:txBody>
      </p:sp>
    </p:spTree>
    <p:extLst>
      <p:ext uri="{BB962C8B-B14F-4D97-AF65-F5344CB8AC3E}">
        <p14:creationId xmlns:p14="http://schemas.microsoft.com/office/powerpoint/2010/main" val="344443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2" presetClass="entr" presetSubtype="4" fill="hold"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7" fill="hold">
                            <p:stCondLst>
                              <p:cond delay="3500"/>
                            </p:stCondLst>
                            <p:childTnLst>
                              <p:par>
                                <p:cTn id="38" presetID="10" presetClass="entr" presetSubtype="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par>
                          <p:cTn id="41" fill="hold">
                            <p:stCondLst>
                              <p:cond delay="4000"/>
                            </p:stCondLst>
                            <p:childTnLst>
                              <p:par>
                                <p:cTn id="42" presetID="10" presetClass="entr" presetSubtype="0"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par>
                          <p:cTn id="45" fill="hold">
                            <p:stCondLst>
                              <p:cond delay="4500"/>
                            </p:stCondLst>
                            <p:childTnLst>
                              <p:par>
                                <p:cTn id="46" presetID="2" presetClass="entr" presetSubtype="4" fill="hold" nodeType="afterEffect">
                                  <p:stCondLst>
                                    <p:cond delay="0"/>
                                  </p:stCondLst>
                                  <p:childTnLst>
                                    <p:set>
                                      <p:cBhvr>
                                        <p:cTn id="47" dur="1" fill="hold">
                                          <p:stCondLst>
                                            <p:cond delay="0"/>
                                          </p:stCondLst>
                                        </p:cTn>
                                        <p:tgtEl>
                                          <p:spTgt spid="17">
                                            <p:txEl>
                                              <p:pRg st="0" end="0"/>
                                            </p:txEl>
                                          </p:spTgt>
                                        </p:tgtEl>
                                        <p:attrNameLst>
                                          <p:attrName>style.visibility</p:attrName>
                                        </p:attrNameLst>
                                      </p:cBhvr>
                                      <p:to>
                                        <p:strVal val="visible"/>
                                      </p:to>
                                    </p:set>
                                    <p:anim calcmode="lin" valueType="num">
                                      <p:cBhvr additive="base">
                                        <p:cTn id="48"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2" presetClass="entr" presetSubtype="4" fill="hold" nodeType="afterEffect">
                                  <p:stCondLst>
                                    <p:cond delay="0"/>
                                  </p:stCondLst>
                                  <p:childTnLst>
                                    <p:set>
                                      <p:cBhvr>
                                        <p:cTn id="52" dur="1" fill="hold">
                                          <p:stCondLst>
                                            <p:cond delay="0"/>
                                          </p:stCondLst>
                                        </p:cTn>
                                        <p:tgtEl>
                                          <p:spTgt spid="17">
                                            <p:txEl>
                                              <p:pRg st="1" end="1"/>
                                            </p:txEl>
                                          </p:spTgt>
                                        </p:tgtEl>
                                        <p:attrNameLst>
                                          <p:attrName>style.visibility</p:attrName>
                                        </p:attrNameLst>
                                      </p:cBhvr>
                                      <p:to>
                                        <p:strVal val="visible"/>
                                      </p:to>
                                    </p:set>
                                    <p:anim calcmode="lin" valueType="num">
                                      <p:cBhvr additive="base">
                                        <p:cTn id="53"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par>
                          <p:cTn id="55" fill="hold">
                            <p:stCondLst>
                              <p:cond delay="5500"/>
                            </p:stCondLst>
                            <p:childTnLst>
                              <p:par>
                                <p:cTn id="56" presetID="2" presetClass="entr" presetSubtype="4" fill="hold" nodeType="afterEffect">
                                  <p:stCondLst>
                                    <p:cond delay="0"/>
                                  </p:stCondLst>
                                  <p:childTnLst>
                                    <p:set>
                                      <p:cBhvr>
                                        <p:cTn id="57" dur="1" fill="hold">
                                          <p:stCondLst>
                                            <p:cond delay="0"/>
                                          </p:stCondLst>
                                        </p:cTn>
                                        <p:tgtEl>
                                          <p:spTgt spid="17">
                                            <p:txEl>
                                              <p:pRg st="2" end="2"/>
                                            </p:txEl>
                                          </p:spTgt>
                                        </p:tgtEl>
                                        <p:attrNameLst>
                                          <p:attrName>style.visibility</p:attrName>
                                        </p:attrNameLst>
                                      </p:cBhvr>
                                      <p:to>
                                        <p:strVal val="visible"/>
                                      </p:to>
                                    </p:set>
                                    <p:anim calcmode="lin" valueType="num">
                                      <p:cBhvr additive="base">
                                        <p:cTn id="58"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par>
                          <p:cTn id="60" fill="hold">
                            <p:stCondLst>
                              <p:cond delay="6000"/>
                            </p:stCondLst>
                            <p:childTnLst>
                              <p:par>
                                <p:cTn id="61" presetID="2" presetClass="entr" presetSubtype="4" fill="hold" nodeType="afterEffect">
                                  <p:stCondLst>
                                    <p:cond delay="0"/>
                                  </p:stCondLst>
                                  <p:childTnLst>
                                    <p:set>
                                      <p:cBhvr>
                                        <p:cTn id="62" dur="1" fill="hold">
                                          <p:stCondLst>
                                            <p:cond delay="0"/>
                                          </p:stCondLst>
                                        </p:cTn>
                                        <p:tgtEl>
                                          <p:spTgt spid="17">
                                            <p:txEl>
                                              <p:pRg st="3" end="3"/>
                                            </p:txEl>
                                          </p:spTgt>
                                        </p:tgtEl>
                                        <p:attrNameLst>
                                          <p:attrName>style.visibility</p:attrName>
                                        </p:attrNameLst>
                                      </p:cBhvr>
                                      <p:to>
                                        <p:strVal val="visible"/>
                                      </p:to>
                                    </p:set>
                                    <p:anim calcmode="lin" valueType="num">
                                      <p:cBhvr additive="base">
                                        <p:cTn id="63"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par>
                          <p:cTn id="65" fill="hold">
                            <p:stCondLst>
                              <p:cond delay="6500"/>
                            </p:stCondLst>
                            <p:childTnLst>
                              <p:par>
                                <p:cTn id="66" presetID="2" presetClass="entr" presetSubtype="4" fill="hold" nodeType="afterEffect">
                                  <p:stCondLst>
                                    <p:cond delay="0"/>
                                  </p:stCondLst>
                                  <p:childTnLst>
                                    <p:set>
                                      <p:cBhvr>
                                        <p:cTn id="67" dur="1" fill="hold">
                                          <p:stCondLst>
                                            <p:cond delay="0"/>
                                          </p:stCondLst>
                                        </p:cTn>
                                        <p:tgtEl>
                                          <p:spTgt spid="17">
                                            <p:txEl>
                                              <p:pRg st="4" end="4"/>
                                            </p:txEl>
                                          </p:spTgt>
                                        </p:tgtEl>
                                        <p:attrNameLst>
                                          <p:attrName>style.visibility</p:attrName>
                                        </p:attrNameLst>
                                      </p:cBhvr>
                                      <p:to>
                                        <p:strVal val="visible"/>
                                      </p:to>
                                    </p:set>
                                    <p:anim calcmode="lin" valueType="num">
                                      <p:cBhvr additive="base">
                                        <p:cTn id="68"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781B6E-B77D-4F18-AA84-6A82C73C113B}"/>
              </a:ext>
            </a:extLst>
          </p:cNvPr>
          <p:cNvSpPr>
            <a:spLocks noGrp="1"/>
          </p:cNvSpPr>
          <p:nvPr>
            <p:ph type="title"/>
          </p:nvPr>
        </p:nvSpPr>
        <p:spPr>
          <a:xfrm>
            <a:off x="1524000" y="2857500"/>
            <a:ext cx="9144000" cy="1143000"/>
          </a:xfrm>
        </p:spPr>
        <p:txBody>
          <a:bodyPr>
            <a:normAutofit/>
          </a:bodyPr>
          <a:lstStyle/>
          <a:p>
            <a:pPr algn="ctr"/>
            <a:r>
              <a:rPr lang="en-US" dirty="0">
                <a:solidFill>
                  <a:schemeClr val="accent1">
                    <a:lumMod val="75000"/>
                  </a:schemeClr>
                </a:solidFill>
              </a:rPr>
              <a:t>THREAD</a:t>
            </a:r>
            <a:endParaRPr sz="5400" dirty="0">
              <a:solidFill>
                <a:schemeClr val="accent1">
                  <a:lumMod val="75000"/>
                </a:schemeClr>
              </a:solidFill>
            </a:endParaRPr>
          </a:p>
        </p:txBody>
      </p:sp>
    </p:spTree>
    <p:extLst>
      <p:ext uri="{BB962C8B-B14F-4D97-AF65-F5344CB8AC3E}">
        <p14:creationId xmlns:p14="http://schemas.microsoft.com/office/powerpoint/2010/main" val="1912641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KHÁI NIỆM</a:t>
            </a:r>
            <a:endParaRPr dirty="0"/>
          </a:p>
        </p:txBody>
      </p:sp>
      <p:sp>
        <p:nvSpPr>
          <p:cNvPr id="4" name="Content Placeholder 3"/>
          <p:cNvSpPr>
            <a:spLocks noGrp="1"/>
          </p:cNvSpPr>
          <p:nvPr>
            <p:ph sz="half" idx="2"/>
          </p:nvPr>
        </p:nvSpPr>
        <p:spPr>
          <a:xfrm>
            <a:off x="228600" y="1800225"/>
            <a:ext cx="5635752" cy="4762501"/>
          </a:xfrm>
        </p:spPr>
        <p:txBody>
          <a:bodyPr>
            <a:normAutofit/>
          </a:bodyPr>
          <a:lstStyle/>
          <a:p>
            <a:r>
              <a:rPr lang="vi-VN" dirty="0"/>
              <a:t>Thread thừa kế được ý tưởng của đa nhiệm ở các ứng dụng để người dùng có thể chia nhỏ các ứng dụng riêng lẻ bên trong để tạo thành một Thread riêng biệt. Mỗi một Thread ở mỗi ứng dụng có thể chạy song song với nhau.</a:t>
            </a:r>
            <a:endParaRPr lang="en-US" dirty="0"/>
          </a:p>
          <a:p>
            <a:r>
              <a:rPr lang="vi-VN" dirty="0"/>
              <a:t>Thread trong Java là luồng xử lí trong hệ thống. Bên cạnh Thread, trong Java còn tồn tại khái niệm MultiThread. MultiThread có nghĩa là đa luồng. Thực ra Thread hay MultiThread cũng chỉ là một khái niệm. Cả hai đều có vai trò như nhau. Khi các ứng dụng điều khiển và kiểm soát nhiều Thread khác nhau trong cùng một lúc thì được gọi là MultiThread.</a:t>
            </a:r>
          </a:p>
          <a:p>
            <a:endParaRPr lang="vi-VN" dirty="0"/>
          </a:p>
          <a:p>
            <a:endParaRPr dirty="0"/>
          </a:p>
        </p:txBody>
      </p:sp>
      <p:pic>
        <p:nvPicPr>
          <p:cNvPr id="8" name="Picture 7">
            <a:extLst>
              <a:ext uri="{FF2B5EF4-FFF2-40B4-BE49-F238E27FC236}">
                <a16:creationId xmlns:a16="http://schemas.microsoft.com/office/drawing/2014/main" id="{B4050454-3174-4572-BD3C-196ABA676A86}"/>
              </a:ext>
            </a:extLst>
          </p:cNvPr>
          <p:cNvPicPr>
            <a:picLocks noChangeAspect="1"/>
          </p:cNvPicPr>
          <p:nvPr/>
        </p:nvPicPr>
        <p:blipFill>
          <a:blip r:embed="rId2"/>
          <a:stretch>
            <a:fillRect/>
          </a:stretch>
        </p:blipFill>
        <p:spPr>
          <a:xfrm>
            <a:off x="5864352" y="1844611"/>
            <a:ext cx="5635752" cy="3946288"/>
          </a:xfrm>
          <a:prstGeom prst="rect">
            <a:avLst/>
          </a:prstGeom>
        </p:spPr>
      </p:pic>
      <p:sp>
        <p:nvSpPr>
          <p:cNvPr id="10" name="Content Placeholder 3">
            <a:extLst>
              <a:ext uri="{FF2B5EF4-FFF2-40B4-BE49-F238E27FC236}">
                <a16:creationId xmlns:a16="http://schemas.microsoft.com/office/drawing/2014/main" id="{34496329-B825-44EC-8C50-3E6BEFCB8496}"/>
              </a:ext>
            </a:extLst>
          </p:cNvPr>
          <p:cNvSpPr txBox="1">
            <a:spLocks/>
          </p:cNvSpPr>
          <p:nvPr/>
        </p:nvSpPr>
        <p:spPr>
          <a:xfrm>
            <a:off x="7391400" y="5954046"/>
            <a:ext cx="5635752" cy="36225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sz="4000" dirty="0" err="1"/>
              <a:t>Vòng</a:t>
            </a:r>
            <a:r>
              <a:rPr lang="en-US" sz="4000" dirty="0"/>
              <a:t> </a:t>
            </a:r>
            <a:r>
              <a:rPr lang="en-US" sz="4000" dirty="0" err="1"/>
              <a:t>đời</a:t>
            </a:r>
            <a:r>
              <a:rPr lang="en-US" sz="4000" dirty="0"/>
              <a:t> </a:t>
            </a:r>
            <a:r>
              <a:rPr lang="en-US" sz="4000" dirty="0" err="1"/>
              <a:t>của</a:t>
            </a:r>
            <a:r>
              <a:rPr lang="en-US" sz="4000" dirty="0"/>
              <a:t> Thread</a:t>
            </a:r>
            <a:endParaRPr lang="vi-VN" sz="4000" dirty="0"/>
          </a:p>
          <a:p>
            <a:endParaRPr lang="vi-VN" dirty="0"/>
          </a:p>
        </p:txBody>
      </p:sp>
      <p:sp>
        <p:nvSpPr>
          <p:cNvPr id="9" name="Content Placeholder 8">
            <a:extLst>
              <a:ext uri="{FF2B5EF4-FFF2-40B4-BE49-F238E27FC236}">
                <a16:creationId xmlns:a16="http://schemas.microsoft.com/office/drawing/2014/main" id="{5F8E85E3-6568-45D1-A55B-6A053FF18C97}"/>
              </a:ext>
            </a:extLst>
          </p:cNvPr>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1475842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8D2EE-6F66-409A-881C-476FC81324C0}"/>
              </a:ext>
            </a:extLst>
          </p:cNvPr>
          <p:cNvSpPr>
            <a:spLocks noGrp="1"/>
          </p:cNvSpPr>
          <p:nvPr>
            <p:ph type="title"/>
          </p:nvPr>
        </p:nvSpPr>
        <p:spPr/>
        <p:txBody>
          <a:bodyPr/>
          <a:lstStyle/>
          <a:p>
            <a:r>
              <a:rPr lang="en-US" dirty="0"/>
              <a:t>MÔ HÌNH ĐƠN LUỒNG UDP</a:t>
            </a:r>
          </a:p>
        </p:txBody>
      </p:sp>
      <p:pic>
        <p:nvPicPr>
          <p:cNvPr id="8" name="Content Placeholder 7">
            <a:extLst>
              <a:ext uri="{FF2B5EF4-FFF2-40B4-BE49-F238E27FC236}">
                <a16:creationId xmlns:a16="http://schemas.microsoft.com/office/drawing/2014/main" id="{64E0D128-0C15-4F3E-92C1-C79D9BCD9A4F}"/>
              </a:ext>
            </a:extLst>
          </p:cNvPr>
          <p:cNvPicPr>
            <a:picLocks noGrp="1" noChangeAspect="1"/>
          </p:cNvPicPr>
          <p:nvPr>
            <p:ph sz="quarter" idx="4"/>
          </p:nvPr>
        </p:nvPicPr>
        <p:blipFill>
          <a:blip r:embed="rId2"/>
          <a:stretch>
            <a:fillRect/>
          </a:stretch>
        </p:blipFill>
        <p:spPr>
          <a:xfrm>
            <a:off x="609600" y="1600200"/>
            <a:ext cx="11125200" cy="4495800"/>
          </a:xfrm>
        </p:spPr>
      </p:pic>
    </p:spTree>
    <p:extLst>
      <p:ext uri="{BB962C8B-B14F-4D97-AF65-F5344CB8AC3E}">
        <p14:creationId xmlns:p14="http://schemas.microsoft.com/office/powerpoint/2010/main" val="139375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4191AF0-F115-42CB-8D5E-ABDCB69E97F7}"/>
              </a:ext>
            </a:extLst>
          </p:cNvPr>
          <p:cNvSpPr>
            <a:spLocks noGrp="1"/>
          </p:cNvSpPr>
          <p:nvPr>
            <p:ph type="title"/>
          </p:nvPr>
        </p:nvSpPr>
        <p:spPr>
          <a:xfrm>
            <a:off x="1752600" y="2667000"/>
            <a:ext cx="9144000" cy="1143000"/>
          </a:xfrm>
        </p:spPr>
        <p:txBody>
          <a:bodyPr>
            <a:normAutofit/>
          </a:bodyPr>
          <a:lstStyle/>
          <a:p>
            <a:pPr algn="ctr"/>
            <a:r>
              <a:rPr lang="en-US" sz="5400" dirty="0">
                <a:solidFill>
                  <a:schemeClr val="accent1">
                    <a:lumMod val="75000"/>
                  </a:schemeClr>
                </a:solidFill>
              </a:rPr>
              <a:t>MULTI-THREAD</a:t>
            </a:r>
            <a:endParaRPr sz="5400" dirty="0">
              <a:solidFill>
                <a:schemeClr val="accent1">
                  <a:lumMod val="75000"/>
                </a:schemeClr>
              </a:solidFill>
            </a:endParaRPr>
          </a:p>
        </p:txBody>
      </p:sp>
    </p:spTree>
    <p:extLst>
      <p:ext uri="{BB962C8B-B14F-4D97-AF65-F5344CB8AC3E}">
        <p14:creationId xmlns:p14="http://schemas.microsoft.com/office/powerpoint/2010/main" val="215988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8F4C5F-671E-4CC2-AB1A-9682997143E9}"/>
              </a:ext>
            </a:extLst>
          </p:cNvPr>
          <p:cNvSpPr txBox="1"/>
          <p:nvPr/>
        </p:nvSpPr>
        <p:spPr>
          <a:xfrm>
            <a:off x="533400" y="1905000"/>
            <a:ext cx="4953000" cy="4708981"/>
          </a:xfrm>
          <a:prstGeom prst="rect">
            <a:avLst/>
          </a:prstGeom>
          <a:noFill/>
        </p:spPr>
        <p:txBody>
          <a:bodyPr wrap="square">
            <a:spAutoFit/>
          </a:bodyPr>
          <a:lstStyle/>
          <a:p>
            <a:pPr marL="342900" indent="-342900">
              <a:buFont typeface="Arial" panose="020B0604020202020204" pitchFamily="34" charset="0"/>
              <a:buChar char="•"/>
            </a:pPr>
            <a:r>
              <a:rPr lang="vi-VN" sz="2000" b="1" i="0" dirty="0">
                <a:solidFill>
                  <a:schemeClr val="tx1">
                    <a:lumMod val="85000"/>
                  </a:schemeClr>
                </a:solidFill>
                <a:effectLst/>
                <a:latin typeface="Verdana" panose="020B0604030504040204" pitchFamily="34" charset="0"/>
              </a:rPr>
              <a:t>Thread (luồng) về cơ bản là một tiến trình con (sub-process). Một đơn vị xử lý nhỏ nhất của máy tính có thể thực hiện một công việc riêng biệt. Trong Java, các luồng được quản lý bởi máy ảo Java (JVM).</a:t>
            </a:r>
            <a:endParaRPr lang="en-US" sz="2000" b="1" dirty="0">
              <a:solidFill>
                <a:schemeClr val="tx1">
                  <a:lumMod val="85000"/>
                </a:schemeClr>
              </a:solidFill>
              <a:latin typeface="Verdana" panose="020B0604030504040204" pitchFamily="34" charset="0"/>
            </a:endParaRPr>
          </a:p>
          <a:p>
            <a:pPr marL="342900" indent="-342900">
              <a:buFont typeface="Arial" panose="020B0604020202020204" pitchFamily="34" charset="0"/>
              <a:buChar char="•"/>
            </a:pPr>
            <a:r>
              <a:rPr lang="en-US" sz="2000" b="1" dirty="0">
                <a:solidFill>
                  <a:schemeClr val="tx1">
                    <a:lumMod val="85000"/>
                  </a:schemeClr>
                </a:solidFill>
              </a:rPr>
              <a:t>L</a:t>
            </a:r>
            <a:r>
              <a:rPr lang="vi-VN" sz="2000" b="1" dirty="0">
                <a:solidFill>
                  <a:schemeClr val="tx1">
                    <a:lumMod val="85000"/>
                  </a:schemeClr>
                </a:solidFill>
              </a:rPr>
              <a:t>à một tiến trình thực hiện nhiều luồng đồng thời. Một ứng dụng Java ngoài luồng chính có thể có các luồng khác thực thi đồng thời làm ứng dụng chạy nhanh và hiệu quả hơn.</a:t>
            </a:r>
            <a:endParaRPr lang="en-US" sz="2000" b="1" dirty="0">
              <a:solidFill>
                <a:schemeClr val="tx1">
                  <a:lumMod val="85000"/>
                </a:schemeClr>
              </a:solidFill>
            </a:endParaRPr>
          </a:p>
        </p:txBody>
      </p:sp>
      <p:sp>
        <p:nvSpPr>
          <p:cNvPr id="4" name="Title 1">
            <a:extLst>
              <a:ext uri="{FF2B5EF4-FFF2-40B4-BE49-F238E27FC236}">
                <a16:creationId xmlns:a16="http://schemas.microsoft.com/office/drawing/2014/main" id="{FD3531B9-276A-4E29-9047-EB3033779515}"/>
              </a:ext>
            </a:extLst>
          </p:cNvPr>
          <p:cNvSpPr txBox="1">
            <a:spLocks/>
          </p:cNvSpPr>
          <p:nvPr/>
        </p:nvSpPr>
        <p:spPr>
          <a:xfrm>
            <a:off x="838200" y="990600"/>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a:t>KHÁI NIỆM</a:t>
            </a:r>
          </a:p>
        </p:txBody>
      </p:sp>
      <p:pic>
        <p:nvPicPr>
          <p:cNvPr id="8" name="Picture 6" descr="Dark mode is coming to Chrome in Windows 10 soon | BetaNews">
            <a:extLst>
              <a:ext uri="{FF2B5EF4-FFF2-40B4-BE49-F238E27FC236}">
                <a16:creationId xmlns:a16="http://schemas.microsoft.com/office/drawing/2014/main" id="{94B7A015-9C9C-4CE9-80CA-33FB44B3A7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0" y="952500"/>
            <a:ext cx="2190080" cy="146119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Firefox will get a new icon again, because today&amp;#39;s is too confining - CNET">
            <a:extLst>
              <a:ext uri="{FF2B5EF4-FFF2-40B4-BE49-F238E27FC236}">
                <a16:creationId xmlns:a16="http://schemas.microsoft.com/office/drawing/2014/main" id="{4381E7EF-50B3-4AA3-A82E-838B801F0D0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5580" y="2296447"/>
            <a:ext cx="31051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Apache NetBeans (@netbeans) | Twitter">
            <a:extLst>
              <a:ext uri="{FF2B5EF4-FFF2-40B4-BE49-F238E27FC236}">
                <a16:creationId xmlns:a16="http://schemas.microsoft.com/office/drawing/2014/main" id="{59F76DEC-ED0B-4D88-A6EE-2366EFDB45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3757" y="3628395"/>
            <a:ext cx="1631823" cy="1631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18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fltVal val="0"/>
                                          </p:val>
                                        </p:tav>
                                        <p:tav tm="100000">
                                          <p:val>
                                            <p:strVal val="#ppt_w"/>
                                          </p:val>
                                        </p:tav>
                                      </p:tavLst>
                                    </p:anim>
                                    <p:anim calcmode="lin" valueType="num">
                                      <p:cBhvr>
                                        <p:cTn id="22" dur="1000" fill="hold"/>
                                        <p:tgtEl>
                                          <p:spTgt spid="8"/>
                                        </p:tgtEl>
                                        <p:attrNameLst>
                                          <p:attrName>ppt_h</p:attrName>
                                        </p:attrNameLst>
                                      </p:cBhvr>
                                      <p:tavLst>
                                        <p:tav tm="0">
                                          <p:val>
                                            <p:fltVal val="0"/>
                                          </p:val>
                                        </p:tav>
                                        <p:tav tm="100000">
                                          <p:val>
                                            <p:strVal val="#ppt_h"/>
                                          </p:val>
                                        </p:tav>
                                      </p:tavLst>
                                    </p:anim>
                                    <p:anim calcmode="lin" valueType="num">
                                      <p:cBhvr>
                                        <p:cTn id="23" dur="1000" fill="hold"/>
                                        <p:tgtEl>
                                          <p:spTgt spid="8"/>
                                        </p:tgtEl>
                                        <p:attrNameLst>
                                          <p:attrName>style.rotation</p:attrName>
                                        </p:attrNameLst>
                                      </p:cBhvr>
                                      <p:tavLst>
                                        <p:tav tm="0">
                                          <p:val>
                                            <p:fltVal val="90"/>
                                          </p:val>
                                        </p:tav>
                                        <p:tav tm="100000">
                                          <p:val>
                                            <p:fltVal val="0"/>
                                          </p:val>
                                        </p:tav>
                                      </p:tavLst>
                                    </p:anim>
                                    <p:animEffect transition="in" filter="fade">
                                      <p:cBhvr>
                                        <p:cTn id="24" dur="1000"/>
                                        <p:tgtEl>
                                          <p:spTgt spid="8"/>
                                        </p:tgtEl>
                                      </p:cBhvr>
                                    </p:animEffect>
                                  </p:childTnLst>
                                </p:cTn>
                              </p:par>
                            </p:childTnLst>
                          </p:cTn>
                        </p:par>
                        <p:par>
                          <p:cTn id="25" fill="hold">
                            <p:stCondLst>
                              <p:cond delay="2500"/>
                            </p:stCondLst>
                            <p:childTnLst>
                              <p:par>
                                <p:cTn id="26" presetID="31"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1000" fill="hold"/>
                                        <p:tgtEl>
                                          <p:spTgt spid="14"/>
                                        </p:tgtEl>
                                        <p:attrNameLst>
                                          <p:attrName>ppt_w</p:attrName>
                                        </p:attrNameLst>
                                      </p:cBhvr>
                                      <p:tavLst>
                                        <p:tav tm="0">
                                          <p:val>
                                            <p:fltVal val="0"/>
                                          </p:val>
                                        </p:tav>
                                        <p:tav tm="100000">
                                          <p:val>
                                            <p:strVal val="#ppt_w"/>
                                          </p:val>
                                        </p:tav>
                                      </p:tavLst>
                                    </p:anim>
                                    <p:anim calcmode="lin" valueType="num">
                                      <p:cBhvr>
                                        <p:cTn id="29" dur="1000" fill="hold"/>
                                        <p:tgtEl>
                                          <p:spTgt spid="14"/>
                                        </p:tgtEl>
                                        <p:attrNameLst>
                                          <p:attrName>ppt_h</p:attrName>
                                        </p:attrNameLst>
                                      </p:cBhvr>
                                      <p:tavLst>
                                        <p:tav tm="0">
                                          <p:val>
                                            <p:fltVal val="0"/>
                                          </p:val>
                                        </p:tav>
                                        <p:tav tm="100000">
                                          <p:val>
                                            <p:strVal val="#ppt_h"/>
                                          </p:val>
                                        </p:tav>
                                      </p:tavLst>
                                    </p:anim>
                                    <p:anim calcmode="lin" valueType="num">
                                      <p:cBhvr>
                                        <p:cTn id="30" dur="1000" fill="hold"/>
                                        <p:tgtEl>
                                          <p:spTgt spid="14"/>
                                        </p:tgtEl>
                                        <p:attrNameLst>
                                          <p:attrName>style.rotation</p:attrName>
                                        </p:attrNameLst>
                                      </p:cBhvr>
                                      <p:tavLst>
                                        <p:tav tm="0">
                                          <p:val>
                                            <p:fltVal val="90"/>
                                          </p:val>
                                        </p:tav>
                                        <p:tav tm="100000">
                                          <p:val>
                                            <p:fltVal val="0"/>
                                          </p:val>
                                        </p:tav>
                                      </p:tavLst>
                                    </p:anim>
                                    <p:animEffect transition="in" filter="fade">
                                      <p:cBhvr>
                                        <p:cTn id="31" dur="1000"/>
                                        <p:tgtEl>
                                          <p:spTgt spid="14"/>
                                        </p:tgtEl>
                                      </p:cBhvr>
                                    </p:animEffect>
                                  </p:childTnLst>
                                </p:cTn>
                              </p:par>
                            </p:childTnLst>
                          </p:cTn>
                        </p:par>
                        <p:par>
                          <p:cTn id="32" fill="hold">
                            <p:stCondLst>
                              <p:cond delay="3500"/>
                            </p:stCondLst>
                            <p:childTnLst>
                              <p:par>
                                <p:cTn id="33" presetID="31" presetClass="entr" presetSubtype="0" fill="hold" nodeType="afterEffect">
                                  <p:stCondLst>
                                    <p:cond delay="0"/>
                                  </p:stCondLst>
                                  <p:childTnLst>
                                    <p:set>
                                      <p:cBhvr>
                                        <p:cTn id="34" dur="1" fill="hold">
                                          <p:stCondLst>
                                            <p:cond delay="0"/>
                                          </p:stCondLst>
                                        </p:cTn>
                                        <p:tgtEl>
                                          <p:spTgt spid="5128"/>
                                        </p:tgtEl>
                                        <p:attrNameLst>
                                          <p:attrName>style.visibility</p:attrName>
                                        </p:attrNameLst>
                                      </p:cBhvr>
                                      <p:to>
                                        <p:strVal val="visible"/>
                                      </p:to>
                                    </p:set>
                                    <p:anim calcmode="lin" valueType="num">
                                      <p:cBhvr>
                                        <p:cTn id="35" dur="1000" fill="hold"/>
                                        <p:tgtEl>
                                          <p:spTgt spid="5128"/>
                                        </p:tgtEl>
                                        <p:attrNameLst>
                                          <p:attrName>ppt_w</p:attrName>
                                        </p:attrNameLst>
                                      </p:cBhvr>
                                      <p:tavLst>
                                        <p:tav tm="0">
                                          <p:val>
                                            <p:fltVal val="0"/>
                                          </p:val>
                                        </p:tav>
                                        <p:tav tm="100000">
                                          <p:val>
                                            <p:strVal val="#ppt_w"/>
                                          </p:val>
                                        </p:tav>
                                      </p:tavLst>
                                    </p:anim>
                                    <p:anim calcmode="lin" valueType="num">
                                      <p:cBhvr>
                                        <p:cTn id="36" dur="1000" fill="hold"/>
                                        <p:tgtEl>
                                          <p:spTgt spid="5128"/>
                                        </p:tgtEl>
                                        <p:attrNameLst>
                                          <p:attrName>ppt_h</p:attrName>
                                        </p:attrNameLst>
                                      </p:cBhvr>
                                      <p:tavLst>
                                        <p:tav tm="0">
                                          <p:val>
                                            <p:fltVal val="0"/>
                                          </p:val>
                                        </p:tav>
                                        <p:tav tm="100000">
                                          <p:val>
                                            <p:strVal val="#ppt_h"/>
                                          </p:val>
                                        </p:tav>
                                      </p:tavLst>
                                    </p:anim>
                                    <p:anim calcmode="lin" valueType="num">
                                      <p:cBhvr>
                                        <p:cTn id="37" dur="1000" fill="hold"/>
                                        <p:tgtEl>
                                          <p:spTgt spid="5128"/>
                                        </p:tgtEl>
                                        <p:attrNameLst>
                                          <p:attrName>style.rotation</p:attrName>
                                        </p:attrNameLst>
                                      </p:cBhvr>
                                      <p:tavLst>
                                        <p:tav tm="0">
                                          <p:val>
                                            <p:fltVal val="90"/>
                                          </p:val>
                                        </p:tav>
                                        <p:tav tm="100000">
                                          <p:val>
                                            <p:fltVal val="0"/>
                                          </p:val>
                                        </p:tav>
                                      </p:tavLst>
                                    </p:anim>
                                    <p:animEffect transition="in" filter="fade">
                                      <p:cBhvr>
                                        <p:cTn id="38" dur="100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457200"/>
            <a:ext cx="7772400" cy="685800"/>
          </a:xfrm>
        </p:spPr>
        <p:txBody>
          <a:bodyPr/>
          <a:lstStyle/>
          <a:p>
            <a:r>
              <a:rPr lang="en-US" dirty="0"/>
              <a:t>CÁC TRÌNH DUYỆT WEB</a:t>
            </a:r>
            <a:endParaRPr dirty="0"/>
          </a:p>
        </p:txBody>
      </p:sp>
      <p:sp>
        <p:nvSpPr>
          <p:cNvPr id="3" name="Content Placeholder 2"/>
          <p:cNvSpPr>
            <a:spLocks noGrp="1"/>
          </p:cNvSpPr>
          <p:nvPr>
            <p:ph idx="1"/>
          </p:nvPr>
        </p:nvSpPr>
        <p:spPr>
          <a:xfrm>
            <a:off x="760412" y="3429000"/>
            <a:ext cx="6400800" cy="2667000"/>
          </a:xfrm>
        </p:spPr>
        <p:txBody>
          <a:bodyPr>
            <a:normAutofit lnSpcReduction="10000"/>
          </a:bodyPr>
          <a:lstStyle/>
          <a:p>
            <a:r>
              <a:rPr lang="vi-VN" dirty="0"/>
              <a:t>Khi duyệt 1 trang web, có rất nhiều hình ảnh, CSS, javascript… được tải đồng thời bởi các luồng khác nhau</a:t>
            </a:r>
            <a:r>
              <a:rPr lang="en-US" dirty="0"/>
              <a:t>. </a:t>
            </a:r>
          </a:p>
          <a:p>
            <a:r>
              <a:rPr lang="en-US" dirty="0" err="1"/>
              <a:t>Vì</a:t>
            </a:r>
            <a:r>
              <a:rPr lang="en-US" dirty="0"/>
              <a:t> </a:t>
            </a:r>
            <a:r>
              <a:rPr lang="en-US" dirty="0" err="1"/>
              <a:t>vậy</a:t>
            </a:r>
            <a:r>
              <a:rPr lang="en-US" dirty="0"/>
              <a:t> </a:t>
            </a:r>
            <a:r>
              <a:rPr lang="en-US" dirty="0" err="1"/>
              <a:t>mỗi</a:t>
            </a:r>
            <a:r>
              <a:rPr lang="en-US" dirty="0"/>
              <a:t> </a:t>
            </a:r>
            <a:r>
              <a:rPr lang="en-US" dirty="0" err="1"/>
              <a:t>khi</a:t>
            </a:r>
            <a:r>
              <a:rPr lang="en-US" dirty="0"/>
              <a:t> </a:t>
            </a:r>
            <a:r>
              <a:rPr lang="en-US" dirty="0" err="1"/>
              <a:t>hình</a:t>
            </a:r>
            <a:r>
              <a:rPr lang="en-US" dirty="0"/>
              <a:t> </a:t>
            </a:r>
            <a:r>
              <a:rPr lang="en-US" dirty="0" err="1"/>
              <a:t>ảnh</a:t>
            </a:r>
            <a:r>
              <a:rPr lang="en-US" dirty="0"/>
              <a:t> </a:t>
            </a:r>
            <a:r>
              <a:rPr lang="en-US" dirty="0" err="1"/>
              <a:t>được</a:t>
            </a:r>
            <a:r>
              <a:rPr lang="en-US" dirty="0"/>
              <a:t> </a:t>
            </a:r>
            <a:r>
              <a:rPr lang="en-US" dirty="0" err="1"/>
              <a:t>hiện</a:t>
            </a:r>
            <a:r>
              <a:rPr lang="en-US" dirty="0"/>
              <a:t> </a:t>
            </a:r>
            <a:r>
              <a:rPr lang="en-US" dirty="0" err="1"/>
              <a:t>lên</a:t>
            </a:r>
            <a:r>
              <a:rPr lang="en-US" dirty="0"/>
              <a:t> </a:t>
            </a:r>
            <a:r>
              <a:rPr lang="en-US" dirty="0" err="1"/>
              <a:t>các</a:t>
            </a:r>
            <a:r>
              <a:rPr lang="en-US" dirty="0"/>
              <a:t> </a:t>
            </a:r>
            <a:r>
              <a:rPr lang="en-US" dirty="0" err="1"/>
              <a:t>trình</a:t>
            </a:r>
            <a:r>
              <a:rPr lang="en-US" dirty="0"/>
              <a:t> </a:t>
            </a:r>
            <a:r>
              <a:rPr lang="en-US" dirty="0" err="1"/>
              <a:t>duyệt</a:t>
            </a:r>
            <a:r>
              <a:rPr lang="en-US" dirty="0"/>
              <a:t>. </a:t>
            </a:r>
            <a:r>
              <a:rPr lang="en-US" dirty="0" err="1"/>
              <a:t>Mỗi</a:t>
            </a:r>
            <a:r>
              <a:rPr lang="en-US" dirty="0"/>
              <a:t> </a:t>
            </a:r>
            <a:r>
              <a:rPr lang="en-US" dirty="0" err="1"/>
              <a:t>hình</a:t>
            </a:r>
            <a:r>
              <a:rPr lang="en-US" dirty="0"/>
              <a:t> </a:t>
            </a:r>
            <a:r>
              <a:rPr lang="en-US" dirty="0" err="1"/>
              <a:t>ảnh</a:t>
            </a:r>
            <a:r>
              <a:rPr lang="en-US" dirty="0"/>
              <a:t> </a:t>
            </a:r>
            <a:r>
              <a:rPr lang="en-US" dirty="0" err="1"/>
              <a:t>được</a:t>
            </a:r>
            <a:r>
              <a:rPr lang="en-US" dirty="0"/>
              <a:t> </a:t>
            </a:r>
            <a:r>
              <a:rPr lang="en-US" dirty="0" err="1"/>
              <a:t>xử</a:t>
            </a:r>
            <a:r>
              <a:rPr lang="en-US" dirty="0"/>
              <a:t> </a:t>
            </a:r>
            <a:r>
              <a:rPr lang="en-US" dirty="0" err="1"/>
              <a:t>lý</a:t>
            </a:r>
            <a:r>
              <a:rPr lang="en-US" dirty="0"/>
              <a:t> </a:t>
            </a:r>
            <a:r>
              <a:rPr lang="en-US" dirty="0" err="1"/>
              <a:t>bằng</a:t>
            </a:r>
            <a:r>
              <a:rPr lang="en-US" dirty="0"/>
              <a:t> </a:t>
            </a:r>
            <a:r>
              <a:rPr lang="en-US" dirty="0" err="1"/>
              <a:t>một</a:t>
            </a:r>
            <a:r>
              <a:rPr lang="en-US" dirty="0"/>
              <a:t> </a:t>
            </a:r>
            <a:r>
              <a:rPr lang="en-US" dirty="0" err="1"/>
              <a:t>luồng</a:t>
            </a:r>
            <a:r>
              <a:rPr lang="en-US" dirty="0"/>
              <a:t> </a:t>
            </a:r>
            <a:r>
              <a:rPr lang="en-US" dirty="0" err="1"/>
              <a:t>đặc</a:t>
            </a:r>
            <a:r>
              <a:rPr lang="en-US" dirty="0"/>
              <a:t> </a:t>
            </a:r>
            <a:r>
              <a:rPr lang="en-US" dirty="0" err="1"/>
              <a:t>trưng</a:t>
            </a:r>
            <a:r>
              <a:rPr lang="en-US" dirty="0"/>
              <a:t> </a:t>
            </a:r>
            <a:r>
              <a:rPr lang="en-US" dirty="0" err="1"/>
              <a:t>trong</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của</a:t>
            </a:r>
            <a:r>
              <a:rPr lang="en-US" dirty="0"/>
              <a:t> </a:t>
            </a:r>
            <a:r>
              <a:rPr lang="en-US" dirty="0" err="1"/>
              <a:t>chính</a:t>
            </a:r>
            <a:r>
              <a:rPr lang="en-US" dirty="0"/>
              <a:t> </a:t>
            </a:r>
            <a:r>
              <a:rPr lang="en-US" dirty="0" err="1"/>
              <a:t>máy</a:t>
            </a:r>
            <a:r>
              <a:rPr lang="en-US" dirty="0"/>
              <a:t> vi </a:t>
            </a:r>
            <a:r>
              <a:rPr lang="en-US" dirty="0" err="1"/>
              <a:t>tính</a:t>
            </a:r>
            <a:r>
              <a:rPr lang="en-US" dirty="0"/>
              <a:t> </a:t>
            </a:r>
            <a:r>
              <a:rPr lang="en-US" dirty="0" err="1"/>
              <a:t>người</a:t>
            </a:r>
            <a:r>
              <a:rPr lang="en-US" dirty="0"/>
              <a:t> </a:t>
            </a:r>
            <a:r>
              <a:rPr lang="en-US" dirty="0" err="1"/>
              <a:t>dùng</a:t>
            </a:r>
            <a:r>
              <a:rPr lang="en-US" dirty="0"/>
              <a:t>.</a:t>
            </a:r>
          </a:p>
          <a:p>
            <a:r>
              <a:rPr lang="en-US" dirty="0" err="1"/>
              <a:t>Điều</a:t>
            </a:r>
            <a:r>
              <a:rPr lang="en-US" dirty="0"/>
              <a:t> </a:t>
            </a:r>
            <a:r>
              <a:rPr lang="en-US" dirty="0" err="1"/>
              <a:t>này</a:t>
            </a:r>
            <a:r>
              <a:rPr lang="en-US" dirty="0"/>
              <a:t> </a:t>
            </a:r>
            <a:r>
              <a:rPr lang="en-US" dirty="0" err="1"/>
              <a:t>áp</a:t>
            </a:r>
            <a:r>
              <a:rPr lang="en-US" dirty="0"/>
              <a:t> </a:t>
            </a:r>
            <a:r>
              <a:rPr lang="en-US" dirty="0" err="1"/>
              <a:t>dụng</a:t>
            </a:r>
            <a:r>
              <a:rPr lang="en-US" dirty="0"/>
              <a:t> </a:t>
            </a:r>
            <a:r>
              <a:rPr lang="en-US" dirty="0" err="1"/>
              <a:t>cho</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trình</a:t>
            </a:r>
            <a:r>
              <a:rPr lang="en-US" dirty="0"/>
              <a:t> </a:t>
            </a:r>
            <a:r>
              <a:rPr lang="en-US" dirty="0" err="1"/>
              <a:t>duyệt</a:t>
            </a:r>
            <a:r>
              <a:rPr lang="en-US" dirty="0"/>
              <a:t> web </a:t>
            </a:r>
            <a:r>
              <a:rPr lang="en-US" dirty="0" err="1"/>
              <a:t>nổi</a:t>
            </a:r>
            <a:r>
              <a:rPr lang="en-US" dirty="0"/>
              <a:t> </a:t>
            </a:r>
            <a:r>
              <a:rPr lang="en-US" dirty="0" err="1"/>
              <a:t>tiếng</a:t>
            </a:r>
            <a:r>
              <a:rPr lang="en-US" dirty="0"/>
              <a:t> </a:t>
            </a:r>
            <a:r>
              <a:rPr lang="en-US" dirty="0" err="1"/>
              <a:t>như</a:t>
            </a:r>
            <a:r>
              <a:rPr lang="en-US" dirty="0"/>
              <a:t> Google Chrome, Mozilla Firefox,…</a:t>
            </a:r>
            <a:endParaRPr dirty="0"/>
          </a:p>
        </p:txBody>
      </p:sp>
      <p:pic>
        <p:nvPicPr>
          <p:cNvPr id="5" name="Picture 6" descr="Dark mode is coming to Chrome in Windows 10 soon | BetaNews">
            <a:extLst>
              <a:ext uri="{FF2B5EF4-FFF2-40B4-BE49-F238E27FC236}">
                <a16:creationId xmlns:a16="http://schemas.microsoft.com/office/drawing/2014/main" id="{84D4D8CD-D04D-49E0-A707-C9A73C1D8F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4082" y="1181100"/>
            <a:ext cx="2190080" cy="14611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Firefox will get a new icon again, because today&amp;#39;s is too confining - CNET">
            <a:extLst>
              <a:ext uri="{FF2B5EF4-FFF2-40B4-BE49-F238E27FC236}">
                <a16:creationId xmlns:a16="http://schemas.microsoft.com/office/drawing/2014/main" id="{FE6C1915-2233-4951-AE29-957E3FA326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6062" y="1295400"/>
            <a:ext cx="31051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Microsoft unveils new Edge browser logo that no longer looks like Internet  Explorer - The Verge">
            <a:extLst>
              <a:ext uri="{FF2B5EF4-FFF2-40B4-BE49-F238E27FC236}">
                <a16:creationId xmlns:a16="http://schemas.microsoft.com/office/drawing/2014/main" id="{F269B038-16E2-448B-9FCC-4F67C4D7A16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88315" y="1295400"/>
            <a:ext cx="2331641" cy="1748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560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39BAC9-2328-4F20-86E5-E4911B5A8D10}"/>
              </a:ext>
            </a:extLst>
          </p:cNvPr>
          <p:cNvSpPr>
            <a:spLocks noGrp="1"/>
          </p:cNvSpPr>
          <p:nvPr>
            <p:ph type="title"/>
          </p:nvPr>
        </p:nvSpPr>
        <p:spPr>
          <a:xfrm>
            <a:off x="1752600" y="2667000"/>
            <a:ext cx="9144000" cy="1143000"/>
          </a:xfrm>
        </p:spPr>
        <p:txBody>
          <a:bodyPr>
            <a:normAutofit/>
          </a:bodyPr>
          <a:lstStyle/>
          <a:p>
            <a:pPr algn="ctr"/>
            <a:r>
              <a:rPr lang="en-US" sz="5400" dirty="0">
                <a:solidFill>
                  <a:schemeClr val="accent1">
                    <a:lumMod val="75000"/>
                  </a:schemeClr>
                </a:solidFill>
              </a:rPr>
              <a:t>ƯU ĐIỂM</a:t>
            </a:r>
            <a:endParaRPr sz="5400" dirty="0">
              <a:solidFill>
                <a:schemeClr val="accent1">
                  <a:lumMod val="75000"/>
                </a:schemeClr>
              </a:solidFill>
            </a:endParaRPr>
          </a:p>
        </p:txBody>
      </p:sp>
    </p:spTree>
    <p:extLst>
      <p:ext uri="{BB962C8B-B14F-4D97-AF65-F5344CB8AC3E}">
        <p14:creationId xmlns:p14="http://schemas.microsoft.com/office/powerpoint/2010/main" val="3478122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94A5C-85C2-4A7B-9F94-4E606F2749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44A589-91DF-4C38-8AC0-756583C50D35}"/>
              </a:ext>
            </a:extLst>
          </p:cNvPr>
          <p:cNvSpPr>
            <a:spLocks noGrp="1"/>
          </p:cNvSpPr>
          <p:nvPr>
            <p:ph idx="1"/>
          </p:nvPr>
        </p:nvSpPr>
        <p:spPr/>
        <p:txBody>
          <a:bodyPr/>
          <a:lstStyle/>
          <a:p>
            <a:r>
              <a:rPr lang="vi-VN" dirty="0"/>
              <a:t>Nó không chặn người sử dụng vì các luồng là độc lập và bạn có thể thực hiện nhiều công việc cùng một lúc.</a:t>
            </a:r>
          </a:p>
          <a:p>
            <a:r>
              <a:rPr lang="vi-VN" dirty="0"/>
              <a:t>Mỗi luồng có thể dùng chung và chia sẻ nguồn tài nguyên trong quá trình chạy, nhưng có thể thực hiện một cách độc lập.</a:t>
            </a:r>
          </a:p>
          <a:p>
            <a:r>
              <a:rPr lang="vi-VN" dirty="0"/>
              <a:t>Luồng là độc lập vì vậy nó không ảnh hưởng đến luồng khác nếu ngoại lệ xảy ra trong một luồng duy nhất.</a:t>
            </a:r>
          </a:p>
          <a:p>
            <a:r>
              <a:rPr lang="vi-VN" dirty="0"/>
              <a:t>Có thể thực hiện nhiều hoạt động với nhau để tiết kiệm thời gian. Ví dụ một ứng dụng có thể được tách thành : luồng chính chạy giao diện người dùng và các luồng phụ nhiệm gửi kết quả xử lý đến luồng chính.</a:t>
            </a:r>
            <a:endParaRPr lang="en-US" dirty="0"/>
          </a:p>
        </p:txBody>
      </p:sp>
      <p:sp>
        <p:nvSpPr>
          <p:cNvPr id="4" name="Text Placeholder 3">
            <a:extLst>
              <a:ext uri="{FF2B5EF4-FFF2-40B4-BE49-F238E27FC236}">
                <a16:creationId xmlns:a16="http://schemas.microsoft.com/office/drawing/2014/main" id="{63DB5F72-5F53-4652-ABBA-A5840A90CFA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44955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37B9E0-D50F-47EE-8530-9EFFC2DDFBBF}"/>
              </a:ext>
            </a:extLst>
          </p:cNvPr>
          <p:cNvSpPr txBox="1">
            <a:spLocks/>
          </p:cNvSpPr>
          <p:nvPr/>
        </p:nvSpPr>
        <p:spPr>
          <a:xfrm>
            <a:off x="1752600" y="2667000"/>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5400"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NHƯỢC</a:t>
            </a:r>
            <a:r>
              <a:rPr lang="vi-VN" sz="5400" dirty="0">
                <a:solidFill>
                  <a:schemeClr val="accent1">
                    <a:lumMod val="75000"/>
                  </a:schemeClr>
                </a:solidFill>
              </a:rPr>
              <a:t> ĐIỂM</a:t>
            </a:r>
          </a:p>
        </p:txBody>
      </p:sp>
    </p:spTree>
    <p:extLst>
      <p:ext uri="{BB962C8B-B14F-4D97-AF65-F5344CB8AC3E}">
        <p14:creationId xmlns:p14="http://schemas.microsoft.com/office/powerpoint/2010/main" val="68424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8479-0E35-4134-A1B1-A8472444A3BA}"/>
              </a:ext>
            </a:extLst>
          </p:cNvPr>
          <p:cNvSpPr>
            <a:spLocks noGrp="1"/>
          </p:cNvSpPr>
          <p:nvPr>
            <p:ph type="title"/>
          </p:nvPr>
        </p:nvSpPr>
        <p:spPr/>
        <p:txBody>
          <a:bodyPr/>
          <a:lstStyle/>
          <a:p>
            <a:pPr algn="ctr"/>
            <a:r>
              <a:rPr lang="en-US" dirty="0"/>
              <a:t>THỰC HIỆN BỞI:</a:t>
            </a:r>
          </a:p>
        </p:txBody>
      </p:sp>
      <p:sp>
        <p:nvSpPr>
          <p:cNvPr id="3" name="Content Placeholder 2">
            <a:extLst>
              <a:ext uri="{FF2B5EF4-FFF2-40B4-BE49-F238E27FC236}">
                <a16:creationId xmlns:a16="http://schemas.microsoft.com/office/drawing/2014/main" id="{0EB91316-13E8-4A89-9186-DE7AA7ECA3AE}"/>
              </a:ext>
            </a:extLst>
          </p:cNvPr>
          <p:cNvSpPr>
            <a:spLocks noGrp="1"/>
          </p:cNvSpPr>
          <p:nvPr>
            <p:ph idx="1"/>
          </p:nvPr>
        </p:nvSpPr>
        <p:spPr/>
        <p:txBody>
          <a:bodyPr>
            <a:normAutofit/>
          </a:bodyPr>
          <a:lstStyle/>
          <a:p>
            <a:pPr algn="ctr"/>
            <a:r>
              <a:rPr lang="en-US" sz="4000" dirty="0" err="1"/>
              <a:t>Trần</a:t>
            </a:r>
            <a:r>
              <a:rPr lang="en-US" sz="4000" dirty="0"/>
              <a:t> </a:t>
            </a:r>
            <a:r>
              <a:rPr lang="en-US" sz="4000" dirty="0" err="1"/>
              <a:t>Thị</a:t>
            </a:r>
            <a:r>
              <a:rPr lang="en-US" sz="4000" dirty="0"/>
              <a:t> Thanh </a:t>
            </a:r>
            <a:r>
              <a:rPr lang="en-US" sz="4000" dirty="0" err="1"/>
              <a:t>Thủy</a:t>
            </a:r>
            <a:endParaRPr lang="en-US" sz="4000" dirty="0"/>
          </a:p>
          <a:p>
            <a:pPr algn="ctr"/>
            <a:r>
              <a:rPr lang="en-US" sz="4000" dirty="0" err="1"/>
              <a:t>Phạm</a:t>
            </a:r>
            <a:r>
              <a:rPr lang="en-US" sz="4000" dirty="0"/>
              <a:t> </a:t>
            </a:r>
            <a:r>
              <a:rPr lang="en-US" sz="4000" dirty="0" err="1"/>
              <a:t>Duy</a:t>
            </a:r>
            <a:r>
              <a:rPr lang="en-US" sz="4000" dirty="0"/>
              <a:t> </a:t>
            </a:r>
            <a:r>
              <a:rPr lang="en-US" sz="4000" dirty="0" err="1"/>
              <a:t>Hoàng</a:t>
            </a:r>
            <a:r>
              <a:rPr lang="en-US" sz="4000" dirty="0"/>
              <a:t> </a:t>
            </a:r>
          </a:p>
          <a:p>
            <a:pPr algn="ctr"/>
            <a:r>
              <a:rPr lang="en-US" sz="4000" dirty="0" err="1"/>
              <a:t>Nguyễn</a:t>
            </a:r>
            <a:r>
              <a:rPr lang="en-US" sz="4000" dirty="0"/>
              <a:t> Lê </a:t>
            </a:r>
            <a:r>
              <a:rPr lang="en-US" sz="4000" dirty="0" err="1"/>
              <a:t>Thúy</a:t>
            </a:r>
            <a:r>
              <a:rPr lang="en-US" sz="4000" dirty="0"/>
              <a:t> </a:t>
            </a:r>
            <a:r>
              <a:rPr lang="en-US" sz="4000" dirty="0" err="1"/>
              <a:t>Vy</a:t>
            </a:r>
            <a:endParaRPr lang="en-US" sz="4000" dirty="0"/>
          </a:p>
          <a:p>
            <a:pPr marL="0" indent="0">
              <a:buNone/>
            </a:pPr>
            <a:r>
              <a:rPr lang="en-US" sz="4000" dirty="0"/>
              <a:t> </a:t>
            </a:r>
          </a:p>
        </p:txBody>
      </p:sp>
    </p:spTree>
    <p:extLst>
      <p:ext uri="{BB962C8B-B14F-4D97-AF65-F5344CB8AC3E}">
        <p14:creationId xmlns:p14="http://schemas.microsoft.com/office/powerpoint/2010/main" val="209768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6B190E-F2FF-47CA-A174-D8A002C868D2}"/>
              </a:ext>
            </a:extLst>
          </p:cNvPr>
          <p:cNvSpPr>
            <a:spLocks noGrp="1"/>
          </p:cNvSpPr>
          <p:nvPr>
            <p:ph idx="1"/>
          </p:nvPr>
        </p:nvSpPr>
        <p:spPr>
          <a:xfrm>
            <a:off x="494506" y="1295400"/>
            <a:ext cx="11202988" cy="5334000"/>
          </a:xfrm>
        </p:spPr>
        <p:txBody>
          <a:bodyPr>
            <a:normAutofit/>
          </a:bodyPr>
          <a:lstStyle/>
          <a:p>
            <a:r>
              <a:rPr lang="en-US" sz="4000" dirty="0" err="1"/>
              <a:t>Càng</a:t>
            </a:r>
            <a:r>
              <a:rPr lang="en-US" sz="4000" dirty="0"/>
              <a:t> </a:t>
            </a:r>
            <a:r>
              <a:rPr lang="en-US" sz="4000" dirty="0" err="1"/>
              <a:t>nhiều</a:t>
            </a:r>
            <a:r>
              <a:rPr lang="en-US" sz="4000" dirty="0"/>
              <a:t> </a:t>
            </a:r>
            <a:r>
              <a:rPr lang="en-US" sz="4000" dirty="0" err="1"/>
              <a:t>luồng</a:t>
            </a:r>
            <a:r>
              <a:rPr lang="en-US" sz="4000" dirty="0"/>
              <a:t> </a:t>
            </a:r>
            <a:r>
              <a:rPr lang="en-US" sz="4000" dirty="0" err="1"/>
              <a:t>thì</a:t>
            </a:r>
            <a:r>
              <a:rPr lang="en-US" sz="4000" dirty="0"/>
              <a:t> </a:t>
            </a:r>
            <a:r>
              <a:rPr lang="en-US" sz="4000" dirty="0" err="1"/>
              <a:t>xử</a:t>
            </a:r>
            <a:r>
              <a:rPr lang="en-US" sz="4000" dirty="0"/>
              <a:t> </a:t>
            </a:r>
            <a:r>
              <a:rPr lang="en-US" sz="4000" dirty="0" err="1"/>
              <a:t>lý</a:t>
            </a:r>
            <a:r>
              <a:rPr lang="en-US" sz="4000" dirty="0"/>
              <a:t> </a:t>
            </a:r>
            <a:r>
              <a:rPr lang="en-US" sz="4000" dirty="0" err="1"/>
              <a:t>càng</a:t>
            </a:r>
            <a:r>
              <a:rPr lang="en-US" sz="4000" dirty="0"/>
              <a:t> </a:t>
            </a:r>
            <a:r>
              <a:rPr lang="en-US" sz="4000" dirty="0" err="1"/>
              <a:t>phức</a:t>
            </a:r>
            <a:r>
              <a:rPr lang="en-US" sz="4000" dirty="0"/>
              <a:t> </a:t>
            </a:r>
            <a:r>
              <a:rPr lang="en-US" sz="4000" dirty="0" err="1"/>
              <a:t>tạp</a:t>
            </a:r>
            <a:r>
              <a:rPr lang="en-US" sz="4000" dirty="0"/>
              <a:t>.</a:t>
            </a:r>
          </a:p>
          <a:p>
            <a:endParaRPr lang="en-US" sz="4000" dirty="0"/>
          </a:p>
          <a:p>
            <a:r>
              <a:rPr lang="en-US" sz="4000" dirty="0" err="1"/>
              <a:t>Xử</a:t>
            </a:r>
            <a:r>
              <a:rPr lang="en-US" sz="4000" dirty="0"/>
              <a:t> </a:t>
            </a:r>
            <a:r>
              <a:rPr lang="en-US" sz="4000" dirty="0" err="1"/>
              <a:t>lý</a:t>
            </a:r>
            <a:r>
              <a:rPr lang="en-US" sz="4000" dirty="0"/>
              <a:t> </a:t>
            </a:r>
            <a:r>
              <a:rPr lang="en-US" sz="4000" dirty="0" err="1"/>
              <a:t>vấn</a:t>
            </a:r>
            <a:r>
              <a:rPr lang="en-US" sz="4000" dirty="0"/>
              <a:t> </a:t>
            </a:r>
            <a:r>
              <a:rPr lang="en-US" sz="4000" dirty="0" err="1"/>
              <a:t>đề</a:t>
            </a:r>
            <a:r>
              <a:rPr lang="en-US" sz="4000" dirty="0"/>
              <a:t> </a:t>
            </a:r>
            <a:r>
              <a:rPr lang="en-US" sz="4000" dirty="0" err="1"/>
              <a:t>về</a:t>
            </a:r>
            <a:r>
              <a:rPr lang="en-US" sz="4000" dirty="0"/>
              <a:t> </a:t>
            </a:r>
            <a:r>
              <a:rPr lang="en-US" sz="4000" dirty="0" err="1"/>
              <a:t>tranh</a:t>
            </a:r>
            <a:r>
              <a:rPr lang="en-US" sz="4000" dirty="0"/>
              <a:t> </a:t>
            </a:r>
            <a:r>
              <a:rPr lang="en-US" sz="4000" dirty="0" err="1"/>
              <a:t>chấp</a:t>
            </a:r>
            <a:r>
              <a:rPr lang="en-US" sz="4000" dirty="0"/>
              <a:t> </a:t>
            </a:r>
            <a:r>
              <a:rPr lang="en-US" sz="4000" dirty="0" err="1"/>
              <a:t>bộ</a:t>
            </a:r>
            <a:r>
              <a:rPr lang="en-US" sz="4000" dirty="0"/>
              <a:t> </a:t>
            </a:r>
            <a:r>
              <a:rPr lang="en-US" sz="4000" dirty="0" err="1"/>
              <a:t>nhớ</a:t>
            </a:r>
            <a:r>
              <a:rPr lang="en-US" sz="4000" dirty="0"/>
              <a:t>, </a:t>
            </a:r>
            <a:r>
              <a:rPr lang="en-US" sz="4000" dirty="0" err="1"/>
              <a:t>đồng</a:t>
            </a:r>
            <a:r>
              <a:rPr lang="en-US" sz="4000" dirty="0"/>
              <a:t> </a:t>
            </a:r>
            <a:r>
              <a:rPr lang="en-US" sz="4000" dirty="0" err="1"/>
              <a:t>bộ</a:t>
            </a:r>
            <a:r>
              <a:rPr lang="en-US" sz="4000" dirty="0"/>
              <a:t> </a:t>
            </a:r>
            <a:r>
              <a:rPr lang="en-US" sz="4000" dirty="0" err="1"/>
              <a:t>dữ</a:t>
            </a:r>
            <a:r>
              <a:rPr lang="en-US" sz="4000" dirty="0"/>
              <a:t> </a:t>
            </a:r>
            <a:r>
              <a:rPr lang="en-US" sz="4000" dirty="0" err="1"/>
              <a:t>liệu</a:t>
            </a:r>
            <a:r>
              <a:rPr lang="en-US" sz="4000" dirty="0"/>
              <a:t> </a:t>
            </a:r>
            <a:r>
              <a:rPr lang="en-US" sz="4000" dirty="0" err="1"/>
              <a:t>khá</a:t>
            </a:r>
            <a:r>
              <a:rPr lang="en-US" sz="4000" dirty="0"/>
              <a:t> </a:t>
            </a:r>
            <a:r>
              <a:rPr lang="en-US" sz="4000" dirty="0" err="1"/>
              <a:t>phức</a:t>
            </a:r>
            <a:r>
              <a:rPr lang="en-US" sz="4000" dirty="0"/>
              <a:t> </a:t>
            </a:r>
            <a:r>
              <a:rPr lang="en-US" sz="4000" dirty="0" err="1"/>
              <a:t>tạp</a:t>
            </a:r>
            <a:r>
              <a:rPr lang="en-US" sz="4000" dirty="0"/>
              <a:t>.</a:t>
            </a:r>
          </a:p>
          <a:p>
            <a:endParaRPr lang="en-US" sz="4000" dirty="0"/>
          </a:p>
          <a:p>
            <a:r>
              <a:rPr lang="en-US" sz="4000" dirty="0" err="1"/>
              <a:t>Cần</a:t>
            </a:r>
            <a:r>
              <a:rPr lang="en-US" sz="4000" dirty="0"/>
              <a:t> </a:t>
            </a:r>
            <a:r>
              <a:rPr lang="en-US" sz="4000" dirty="0" err="1"/>
              <a:t>phát</a:t>
            </a:r>
            <a:r>
              <a:rPr lang="en-US" sz="4000" dirty="0"/>
              <a:t> </a:t>
            </a:r>
            <a:r>
              <a:rPr lang="en-US" sz="4000" dirty="0" err="1"/>
              <a:t>hiện</a:t>
            </a:r>
            <a:r>
              <a:rPr lang="en-US" sz="4000" dirty="0"/>
              <a:t> </a:t>
            </a:r>
            <a:r>
              <a:rPr lang="en-US" sz="4000" dirty="0" err="1"/>
              <a:t>tránh</a:t>
            </a:r>
            <a:r>
              <a:rPr lang="en-US" sz="4000" dirty="0"/>
              <a:t> </a:t>
            </a:r>
            <a:r>
              <a:rPr lang="en-US" sz="4000" dirty="0" err="1"/>
              <a:t>các</a:t>
            </a:r>
            <a:r>
              <a:rPr lang="en-US" sz="4000" dirty="0"/>
              <a:t> </a:t>
            </a:r>
            <a:r>
              <a:rPr lang="en-US" sz="4000" dirty="0" err="1"/>
              <a:t>luồng</a:t>
            </a:r>
            <a:r>
              <a:rPr lang="en-US" sz="4000" dirty="0"/>
              <a:t> </a:t>
            </a:r>
            <a:r>
              <a:rPr lang="en-US" sz="4000" dirty="0" err="1"/>
              <a:t>chết</a:t>
            </a:r>
            <a:r>
              <a:rPr lang="en-US" sz="4000" dirty="0"/>
              <a:t> (dead lock), </a:t>
            </a:r>
            <a:r>
              <a:rPr lang="en-US" sz="4000" dirty="0" err="1"/>
              <a:t>luồng</a:t>
            </a:r>
            <a:r>
              <a:rPr lang="en-US" sz="4000" dirty="0"/>
              <a:t> </a:t>
            </a:r>
            <a:r>
              <a:rPr lang="en-US" sz="4000" dirty="0" err="1"/>
              <a:t>chạy</a:t>
            </a:r>
            <a:r>
              <a:rPr lang="en-US" sz="4000" dirty="0"/>
              <a:t> </a:t>
            </a:r>
            <a:r>
              <a:rPr lang="en-US" sz="4000" dirty="0" err="1"/>
              <a:t>mà</a:t>
            </a:r>
            <a:r>
              <a:rPr lang="en-US" sz="4000" dirty="0"/>
              <a:t> </a:t>
            </a:r>
            <a:r>
              <a:rPr lang="en-US" sz="4000" dirty="0" err="1"/>
              <a:t>không</a:t>
            </a:r>
            <a:r>
              <a:rPr lang="en-US" sz="4000" dirty="0"/>
              <a:t> </a:t>
            </a:r>
            <a:r>
              <a:rPr lang="en-US" sz="4000" dirty="0" err="1"/>
              <a:t>làm</a:t>
            </a:r>
            <a:r>
              <a:rPr lang="en-US" sz="4000" dirty="0"/>
              <a:t> </a:t>
            </a:r>
            <a:r>
              <a:rPr lang="en-US" sz="4000" dirty="0" err="1"/>
              <a:t>gì</a:t>
            </a:r>
            <a:r>
              <a:rPr lang="en-US" sz="4000" dirty="0"/>
              <a:t> </a:t>
            </a:r>
            <a:r>
              <a:rPr lang="en-US" sz="4000" dirty="0" err="1"/>
              <a:t>trong</a:t>
            </a:r>
            <a:r>
              <a:rPr lang="en-US" sz="4000" dirty="0"/>
              <a:t> </a:t>
            </a:r>
            <a:r>
              <a:rPr lang="en-US" sz="4000" dirty="0" err="1"/>
              <a:t>ứng</a:t>
            </a:r>
            <a:r>
              <a:rPr lang="en-US" sz="4000" dirty="0"/>
              <a:t> </a:t>
            </a:r>
            <a:r>
              <a:rPr lang="en-US" sz="4000" dirty="0" err="1"/>
              <a:t>dụng</a:t>
            </a:r>
            <a:r>
              <a:rPr lang="en-US" sz="4000" dirty="0"/>
              <a:t> </a:t>
            </a:r>
            <a:r>
              <a:rPr lang="en-US" sz="4000" dirty="0" err="1"/>
              <a:t>cả</a:t>
            </a:r>
            <a:r>
              <a:rPr lang="en-US" sz="4000" dirty="0"/>
              <a:t>.</a:t>
            </a:r>
          </a:p>
        </p:txBody>
      </p:sp>
    </p:spTree>
    <p:extLst>
      <p:ext uri="{BB962C8B-B14F-4D97-AF65-F5344CB8AC3E}">
        <p14:creationId xmlns:p14="http://schemas.microsoft.com/office/powerpoint/2010/main" val="192922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8B6D01-AA6A-4A6A-A7B8-BAE37CDA7574}"/>
              </a:ext>
            </a:extLst>
          </p:cNvPr>
          <p:cNvSpPr txBox="1">
            <a:spLocks/>
          </p:cNvSpPr>
          <p:nvPr/>
        </p:nvSpPr>
        <p:spPr>
          <a:xfrm>
            <a:off x="1752600" y="2667000"/>
            <a:ext cx="9144000"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5400" dirty="0">
                <a:solidFill>
                  <a:schemeClr val="accent1">
                    <a:lumMod val="75000"/>
                  </a:schemeClr>
                </a:solidFill>
              </a:rPr>
              <a:t>APACHE NETBEANS</a:t>
            </a:r>
          </a:p>
        </p:txBody>
      </p:sp>
    </p:spTree>
    <p:extLst>
      <p:ext uri="{BB962C8B-B14F-4D97-AF65-F5344CB8AC3E}">
        <p14:creationId xmlns:p14="http://schemas.microsoft.com/office/powerpoint/2010/main" val="2194778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a:xfrm>
            <a:off x="7543800" y="609600"/>
            <a:ext cx="4419600" cy="5867400"/>
          </a:xfrm>
        </p:spPr>
        <p:txBody>
          <a:bodyPr>
            <a:normAutofit/>
          </a:bodyPr>
          <a:lstStyle/>
          <a:p>
            <a:pPr marL="285750" indent="-285750">
              <a:buFont typeface="Arial" panose="020B0604020202020204" pitchFamily="34" charset="0"/>
              <a:buChar char="•"/>
            </a:pPr>
            <a:r>
              <a:rPr lang="vi-VN" sz="2000" dirty="0"/>
              <a:t>Hỗ trợ nhiều loại ngôn ngữ lập trình.</a:t>
            </a:r>
          </a:p>
          <a:p>
            <a:pPr marL="285750" indent="-285750">
              <a:buFont typeface="Arial" panose="020B0604020202020204" pitchFamily="34" charset="0"/>
              <a:buChar char="•"/>
            </a:pPr>
            <a:r>
              <a:rPr lang="vi-VN" sz="2000" dirty="0"/>
              <a:t>Chỉnh sửa mã nguồn thông minh.</a:t>
            </a:r>
          </a:p>
          <a:p>
            <a:pPr marL="285750" indent="-285750">
              <a:buFont typeface="Arial" panose="020B0604020202020204" pitchFamily="34" charset="0"/>
              <a:buChar char="•"/>
            </a:pPr>
            <a:r>
              <a:rPr lang="vi-VN" sz="2000" dirty="0"/>
              <a:t>Giao diện trực quan, dễ thao tác, sử dụng,</a:t>
            </a:r>
          </a:p>
          <a:p>
            <a:pPr marL="285750" indent="-285750">
              <a:buFont typeface="Arial" panose="020B0604020202020204" pitchFamily="34" charset="0"/>
              <a:buChar char="•"/>
            </a:pPr>
            <a:r>
              <a:rPr lang="vi-VN" sz="2000" dirty="0"/>
              <a:t>Là một công cụ lập trình phần mềm máy tính hoặc phần mềm trên các thiết bị di động.</a:t>
            </a:r>
          </a:p>
          <a:p>
            <a:pPr marL="285750" indent="-285750">
              <a:buFont typeface="Arial" panose="020B0604020202020204" pitchFamily="34" charset="0"/>
              <a:buChar char="•"/>
            </a:pPr>
            <a:r>
              <a:rPr lang="vi-VN" sz="2000" dirty="0"/>
              <a:t>Gỡ lỗi mạng nội bộ và từ xa.</a:t>
            </a:r>
          </a:p>
          <a:p>
            <a:pPr marL="285750" indent="-285750">
              <a:buFont typeface="Arial" panose="020B0604020202020204" pitchFamily="34" charset="0"/>
              <a:buChar char="•"/>
            </a:pPr>
            <a:r>
              <a:rPr lang="vi-VN" sz="2000" dirty="0"/>
              <a:t>Thử nghiệm tính năng xây dựng giao diện đồ họa.</a:t>
            </a:r>
          </a:p>
          <a:p>
            <a:pPr marL="285750" indent="-285750">
              <a:buFont typeface="Arial" panose="020B0604020202020204" pitchFamily="34" charset="0"/>
              <a:buChar char="•"/>
            </a:pPr>
            <a:r>
              <a:rPr lang="vi-VN" sz="2000" dirty="0"/>
              <a:t>Tính năng QuickSearch (Tìm kiếm nhanh), tự động biên dịch, hỗ trợ các Framework cho website, trình ứng dụng máy chủ GlassFish và cơ sở dữ liệu</a:t>
            </a:r>
            <a:endParaRPr lang="en-US" sz="2000" dirty="0"/>
          </a:p>
          <a:p>
            <a:pPr marL="285750" indent="-285750">
              <a:buFont typeface="Arial" panose="020B0604020202020204" pitchFamily="34" charset="0"/>
              <a:buChar char="•"/>
            </a:pPr>
            <a:r>
              <a:rPr lang="en-US" sz="2400" b="1" dirty="0" err="1"/>
              <a:t>Là</a:t>
            </a:r>
            <a:r>
              <a:rPr lang="en-US" sz="2400" b="1" dirty="0"/>
              <a:t> </a:t>
            </a:r>
            <a:r>
              <a:rPr lang="en-US" sz="2400" b="1" dirty="0" err="1"/>
              <a:t>phần</a:t>
            </a:r>
            <a:r>
              <a:rPr lang="en-US" sz="2400" b="1" dirty="0"/>
              <a:t> </a:t>
            </a:r>
            <a:r>
              <a:rPr lang="en-US" sz="2400" b="1" dirty="0" err="1"/>
              <a:t>mềm</a:t>
            </a:r>
            <a:r>
              <a:rPr lang="en-US" sz="2400" b="1" dirty="0"/>
              <a:t> </a:t>
            </a:r>
            <a:r>
              <a:rPr lang="en-US" sz="2400" b="1" dirty="0" err="1"/>
              <a:t>lập</a:t>
            </a:r>
            <a:r>
              <a:rPr lang="en-US" sz="2400" b="1" dirty="0"/>
              <a:t> </a:t>
            </a:r>
            <a:r>
              <a:rPr lang="en-US" sz="2400" b="1" dirty="0" err="1"/>
              <a:t>trình</a:t>
            </a:r>
            <a:r>
              <a:rPr lang="en-US" sz="2400" b="1" dirty="0"/>
              <a:t> </a:t>
            </a:r>
            <a:r>
              <a:rPr lang="en-US" sz="2400" b="1" dirty="0" err="1"/>
              <a:t>đa</a:t>
            </a:r>
            <a:r>
              <a:rPr lang="en-US" sz="2400" b="1" dirty="0"/>
              <a:t> </a:t>
            </a:r>
            <a:r>
              <a:rPr lang="en-US" sz="2400" b="1" dirty="0" err="1"/>
              <a:t>luồng</a:t>
            </a:r>
            <a:r>
              <a:rPr lang="en-US" sz="2400" b="1" dirty="0"/>
              <a:t>(multithread) </a:t>
            </a:r>
          </a:p>
        </p:txBody>
      </p:sp>
      <p:pic>
        <p:nvPicPr>
          <p:cNvPr id="5" name="Picture 2" descr="Apache NetBeans (@netbeans) | Twitter">
            <a:extLst>
              <a:ext uri="{FF2B5EF4-FFF2-40B4-BE49-F238E27FC236}">
                <a16:creationId xmlns:a16="http://schemas.microsoft.com/office/drawing/2014/main" id="{79601706-9B4D-4522-8058-2D148959A0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251" y="777240"/>
            <a:ext cx="6400800" cy="5314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64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additive="base">
                                        <p:cTn id="2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 calcmode="lin" valueType="num">
                                      <p:cBhvr additive="base">
                                        <p:cTn id="3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 calcmode="lin" valueType="num">
                                      <p:cBhvr additive="base">
                                        <p:cTn id="4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 calcmode="lin" valueType="num">
                                      <p:cBhvr additive="base">
                                        <p:cTn id="46"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781B6E-B77D-4F18-AA84-6A82C73C113B}"/>
              </a:ext>
            </a:extLst>
          </p:cNvPr>
          <p:cNvSpPr>
            <a:spLocks noGrp="1"/>
          </p:cNvSpPr>
          <p:nvPr>
            <p:ph type="title"/>
          </p:nvPr>
        </p:nvSpPr>
        <p:spPr>
          <a:xfrm>
            <a:off x="1524000" y="2857500"/>
            <a:ext cx="9144000" cy="1143000"/>
          </a:xfrm>
        </p:spPr>
        <p:txBody>
          <a:bodyPr>
            <a:normAutofit/>
          </a:bodyPr>
          <a:lstStyle/>
          <a:p>
            <a:pPr algn="ctr"/>
            <a:r>
              <a:rPr lang="en-US" dirty="0">
                <a:solidFill>
                  <a:schemeClr val="accent1">
                    <a:lumMod val="75000"/>
                  </a:schemeClr>
                </a:solidFill>
              </a:rPr>
              <a:t>ĐỒ ÁN BÁO CÁO</a:t>
            </a:r>
            <a:endParaRPr sz="5400" dirty="0">
              <a:solidFill>
                <a:schemeClr val="accent1">
                  <a:lumMod val="75000"/>
                </a:schemeClr>
              </a:solidFill>
            </a:endParaRPr>
          </a:p>
        </p:txBody>
      </p:sp>
    </p:spTree>
    <p:extLst>
      <p:ext uri="{BB962C8B-B14F-4D97-AF65-F5344CB8AC3E}">
        <p14:creationId xmlns:p14="http://schemas.microsoft.com/office/powerpoint/2010/main" val="3350105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8178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NỘI DUNG BÁO CÁO</a:t>
            </a:r>
            <a:endParaRPr dirty="0"/>
          </a:p>
        </p:txBody>
      </p:sp>
      <p:sp>
        <p:nvSpPr>
          <p:cNvPr id="14" name="Content Placeholder 13"/>
          <p:cNvSpPr>
            <a:spLocks noGrp="1"/>
          </p:cNvSpPr>
          <p:nvPr>
            <p:ph idx="1"/>
          </p:nvPr>
        </p:nvSpPr>
        <p:spPr/>
        <p:txBody>
          <a:bodyPr>
            <a:normAutofit/>
          </a:bodyPr>
          <a:lstStyle/>
          <a:p>
            <a:r>
              <a:rPr lang="en-US" sz="5000" b="1" dirty="0">
                <a:solidFill>
                  <a:schemeClr val="tx1">
                    <a:lumMod val="75000"/>
                  </a:schemeClr>
                </a:solidFill>
              </a:rPr>
              <a:t>SƠ LƯỢC VỀ UDP</a:t>
            </a:r>
            <a:endParaRPr sz="5000" b="1" dirty="0">
              <a:solidFill>
                <a:schemeClr val="tx1">
                  <a:lumMod val="75000"/>
                </a:schemeClr>
              </a:solidFill>
            </a:endParaRPr>
          </a:p>
          <a:p>
            <a:r>
              <a:rPr lang="en-US" sz="5000" b="1" dirty="0">
                <a:solidFill>
                  <a:schemeClr val="tx1">
                    <a:lumMod val="75000"/>
                  </a:schemeClr>
                </a:solidFill>
              </a:rPr>
              <a:t> THREAD</a:t>
            </a:r>
            <a:endParaRPr sz="5000" b="1" dirty="0">
              <a:solidFill>
                <a:schemeClr val="tx1">
                  <a:lumMod val="75000"/>
                </a:schemeClr>
              </a:solidFill>
            </a:endParaRPr>
          </a:p>
          <a:p>
            <a:r>
              <a:rPr lang="en-US" sz="5000" b="1" dirty="0">
                <a:solidFill>
                  <a:schemeClr val="tx1">
                    <a:lumMod val="75000"/>
                  </a:schemeClr>
                </a:solidFill>
              </a:rPr>
              <a:t>ĐỒ ÁN BÁO CÁO</a:t>
            </a:r>
            <a:endParaRPr sz="5000" b="1" dirty="0">
              <a:solidFill>
                <a:schemeClr val="tx1">
                  <a:lumMod val="75000"/>
                </a:schemeClr>
              </a:solidFill>
            </a:endParaRPr>
          </a:p>
        </p:txBody>
      </p:sp>
    </p:spTree>
    <p:extLst>
      <p:ext uri="{BB962C8B-B14F-4D97-AF65-F5344CB8AC3E}">
        <p14:creationId xmlns:p14="http://schemas.microsoft.com/office/powerpoint/2010/main" val="30428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4">
                                            <p:txEl>
                                              <p:pRg st="1" end="1"/>
                                            </p:txEl>
                                          </p:spTgt>
                                        </p:tgtEl>
                                        <p:attrNameLst>
                                          <p:attrName>style.visibility</p:attrName>
                                        </p:attrNameLst>
                                      </p:cBhvr>
                                      <p:to>
                                        <p:strVal val="visible"/>
                                      </p:to>
                                    </p:set>
                                    <p:anim calcmode="lin" valueType="num">
                                      <p:cBhvr additive="base">
                                        <p:cTn id="16"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additive="base">
                                        <p:cTn id="21"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2857500"/>
            <a:ext cx="9144000" cy="1143000"/>
          </a:xfrm>
        </p:spPr>
        <p:txBody>
          <a:bodyPr>
            <a:normAutofit/>
          </a:bodyPr>
          <a:lstStyle/>
          <a:p>
            <a:pPr algn="ctr"/>
            <a:r>
              <a:rPr lang="en-US" sz="5400" dirty="0"/>
              <a:t>SƠ LƯỢC VỀ UDP </a:t>
            </a:r>
            <a:endParaRPr sz="5400" dirty="0"/>
          </a:p>
        </p:txBody>
      </p:sp>
      <p:sp>
        <p:nvSpPr>
          <p:cNvPr id="4" name="Content Placeholder 3">
            <a:extLst>
              <a:ext uri="{FF2B5EF4-FFF2-40B4-BE49-F238E27FC236}">
                <a16:creationId xmlns:a16="http://schemas.microsoft.com/office/drawing/2014/main" id="{CAA2CE16-2E32-471E-82B8-63204AFAFCE7}"/>
              </a:ext>
            </a:extLst>
          </p:cNvPr>
          <p:cNvSpPr>
            <a:spLocks noGrp="1"/>
          </p:cNvSpPr>
          <p:nvPr>
            <p:ph idx="1"/>
          </p:nvPr>
        </p:nvSpPr>
        <p:spPr>
          <a:xfrm>
            <a:off x="2743200" y="5791200"/>
            <a:ext cx="9144000" cy="4267200"/>
          </a:xfrm>
        </p:spPr>
        <p:txBody>
          <a:bodyPr/>
          <a:lstStyle/>
          <a:p>
            <a:endParaRPr lang="en-US" dirty="0"/>
          </a:p>
        </p:txBody>
      </p:sp>
    </p:spTree>
    <p:extLst>
      <p:ext uri="{BB962C8B-B14F-4D97-AF65-F5344CB8AC3E}">
        <p14:creationId xmlns:p14="http://schemas.microsoft.com/office/powerpoint/2010/main" val="211619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965"/>
            <a:ext cx="9144000" cy="1143000"/>
          </a:xfrm>
        </p:spPr>
        <p:txBody>
          <a:bodyPr/>
          <a:lstStyle/>
          <a:p>
            <a:r>
              <a:rPr lang="en-US" dirty="0"/>
              <a:t>KHÁI NIỆM</a:t>
            </a:r>
            <a:endParaRPr dirty="0"/>
          </a:p>
        </p:txBody>
      </p:sp>
      <p:sp>
        <p:nvSpPr>
          <p:cNvPr id="3" name="Content Placeholder 2"/>
          <p:cNvSpPr>
            <a:spLocks noGrp="1"/>
          </p:cNvSpPr>
          <p:nvPr>
            <p:ph sz="half" idx="1"/>
          </p:nvPr>
        </p:nvSpPr>
        <p:spPr>
          <a:xfrm>
            <a:off x="228600" y="1371600"/>
            <a:ext cx="5943600" cy="4953000"/>
          </a:xfrm>
        </p:spPr>
        <p:txBody>
          <a:bodyPr/>
          <a:lstStyle/>
          <a:p>
            <a:r>
              <a:rPr lang="vi-VN" dirty="0"/>
              <a:t>Giao thức UDP hoạt động tương tự như TCP, nhưng nó bỏ qua quá trình kiểm tra lỗi. Khi một ứng dụng sử dụng giao thức UDP, các gói tin được gửi cho bên nhận và bên gửi không phải chờ để đảm bảo bên nhận đã nhận được gói tin, do đó nó lại tiếp tục gửi gói tin tiếp theo. Nếu bên nhận bỏ lỡ một vài gói tin UDP, họ sẽ mất vì bên gửi không gửi lại chúng. Do đó thiết bị có thể giao tiếp nhanh hơn.</a:t>
            </a:r>
            <a:endParaRPr lang="en-US" dirty="0"/>
          </a:p>
          <a:p>
            <a:endParaRPr dirty="0"/>
          </a:p>
        </p:txBody>
      </p:sp>
      <p:pic>
        <p:nvPicPr>
          <p:cNvPr id="1026" name="Picture 2" descr="Sự khác nhau giữa các giao thức truyền dữ liệu TCP và UDP">
            <a:extLst>
              <a:ext uri="{FF2B5EF4-FFF2-40B4-BE49-F238E27FC236}">
                <a16:creationId xmlns:a16="http://schemas.microsoft.com/office/drawing/2014/main" id="{2DE44A2D-3C5D-4F22-8282-44B4FA4FD89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24600" y="1825624"/>
            <a:ext cx="5029200" cy="427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26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ipe(down)">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9B49-F096-4A2B-9568-E447525AC831}"/>
              </a:ext>
            </a:extLst>
          </p:cNvPr>
          <p:cNvSpPr>
            <a:spLocks noGrp="1"/>
          </p:cNvSpPr>
          <p:nvPr>
            <p:ph type="title"/>
          </p:nvPr>
        </p:nvSpPr>
        <p:spPr>
          <a:xfrm>
            <a:off x="1676400" y="2514600"/>
            <a:ext cx="9144000" cy="1143000"/>
          </a:xfrm>
        </p:spPr>
        <p:txBody>
          <a:bodyPr>
            <a:normAutofit/>
          </a:bodyPr>
          <a:lstStyle/>
          <a:p>
            <a:pPr algn="ctr"/>
            <a:r>
              <a:rPr lang="en-US" sz="5000" dirty="0"/>
              <a:t>CÁCH UDP HOẠT ĐỘNG</a:t>
            </a:r>
          </a:p>
        </p:txBody>
      </p:sp>
    </p:spTree>
    <p:extLst>
      <p:ext uri="{BB962C8B-B14F-4D97-AF65-F5344CB8AC3E}">
        <p14:creationId xmlns:p14="http://schemas.microsoft.com/office/powerpoint/2010/main" val="31686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C6B3A-1DFE-4DCC-BEE2-F169AB9B3568}"/>
              </a:ext>
            </a:extLst>
          </p:cNvPr>
          <p:cNvSpPr>
            <a:spLocks noGrp="1"/>
          </p:cNvSpPr>
          <p:nvPr>
            <p:ph idx="1"/>
          </p:nvPr>
        </p:nvSpPr>
        <p:spPr>
          <a:xfrm>
            <a:off x="1295400" y="457200"/>
            <a:ext cx="9144000" cy="5486400"/>
          </a:xfrm>
        </p:spPr>
        <p:txBody>
          <a:bodyPr/>
          <a:lstStyle/>
          <a:p>
            <a:r>
              <a:rPr lang="vi-VN" dirty="0"/>
              <a:t>Giao thức UDP hoạt động tương tự như TCP nhưng nó không cung cấp kiểm tra lỗi khi truyền gói tin.</a:t>
            </a:r>
          </a:p>
          <a:p>
            <a:endParaRPr lang="vi-VN" dirty="0"/>
          </a:p>
          <a:p>
            <a:r>
              <a:rPr lang="vi-VN" dirty="0"/>
              <a:t>Khi một ứng dụng sử dụng UDP, các gói tin chỉ được gửi đến người nhận. Người gửi không đợi để đảm bảo người nhận nhận được gói tin hay không, mà nó tiếp tục gửi các gói tiếp theo. Nếu người nhận bỏ lỡ một vài gói tin UDP, gói tin đó bị mất vì người gửi sẽ không gửi lại chúng. Điều này có nghĩa là các thiết bị có thể giao tiếp nhanh hơn.</a:t>
            </a:r>
            <a:endParaRPr lang="en-US" dirty="0"/>
          </a:p>
          <a:p>
            <a:r>
              <a:rPr lang="en-US" dirty="0"/>
              <a:t>B</a:t>
            </a:r>
            <a:r>
              <a:rPr lang="vi-VN" dirty="0"/>
              <a:t>ạn đang xem một luồng video trực tiếp</a:t>
            </a:r>
            <a:r>
              <a:rPr lang="en-US" dirty="0"/>
              <a:t> </a:t>
            </a:r>
            <a:r>
              <a:rPr lang="en-US" b="1" dirty="0" err="1"/>
              <a:t>trên</a:t>
            </a:r>
            <a:r>
              <a:rPr lang="en-US" b="1" dirty="0"/>
              <a:t> YouTube</a:t>
            </a:r>
            <a:r>
              <a:rPr lang="vi-VN" dirty="0"/>
              <a:t>, thường được phát bằng UDP thay vì TCP</a:t>
            </a:r>
            <a:r>
              <a:rPr lang="en-US" dirty="0"/>
              <a:t>.</a:t>
            </a:r>
          </a:p>
        </p:txBody>
      </p:sp>
      <p:pic>
        <p:nvPicPr>
          <p:cNvPr id="1028" name="Picture 4" descr="YouTube Says It Paid Out $4 Billion to Music Industry Over Past Year -  Variety">
            <a:extLst>
              <a:ext uri="{FF2B5EF4-FFF2-40B4-BE49-F238E27FC236}">
                <a16:creationId xmlns:a16="http://schemas.microsoft.com/office/drawing/2014/main" id="{7B194714-3772-42FD-BC09-964D9D37BB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4267200"/>
            <a:ext cx="3157538" cy="177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8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028"/>
                                        </p:tgtEl>
                                        <p:attrNameLst>
                                          <p:attrName>style.visibility</p:attrName>
                                        </p:attrNameLst>
                                      </p:cBhvr>
                                      <p:to>
                                        <p:strVal val="visible"/>
                                      </p:to>
                                    </p:set>
                                    <p:anim calcmode="lin" valueType="num">
                                      <p:cBhvr additive="base">
                                        <p:cTn id="22" dur="500" fill="hold"/>
                                        <p:tgtEl>
                                          <p:spTgt spid="1028"/>
                                        </p:tgtEl>
                                        <p:attrNameLst>
                                          <p:attrName>ppt_x</p:attrName>
                                        </p:attrNameLst>
                                      </p:cBhvr>
                                      <p:tavLst>
                                        <p:tav tm="0">
                                          <p:val>
                                            <p:strVal val="#ppt_x"/>
                                          </p:val>
                                        </p:tav>
                                        <p:tav tm="100000">
                                          <p:val>
                                            <p:strVal val="#ppt_x"/>
                                          </p:val>
                                        </p:tav>
                                      </p:tavLst>
                                    </p:anim>
                                    <p:anim calcmode="lin" valueType="num">
                                      <p:cBhvr additive="base">
                                        <p:cTn id="23"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857500"/>
            <a:ext cx="9144000" cy="1143000"/>
          </a:xfrm>
        </p:spPr>
        <p:txBody>
          <a:bodyPr>
            <a:normAutofit fontScale="90000"/>
          </a:bodyPr>
          <a:lstStyle/>
          <a:p>
            <a:pPr algn="ctr"/>
            <a:r>
              <a:rPr lang="en-US" sz="5400" dirty="0"/>
              <a:t>KHÁC BIỆT GIỮA UDP VÀ TCP </a:t>
            </a:r>
            <a:endParaRPr sz="5400" dirty="0"/>
          </a:p>
        </p:txBody>
      </p:sp>
    </p:spTree>
    <p:extLst>
      <p:ext uri="{BB962C8B-B14F-4D97-AF65-F5344CB8AC3E}">
        <p14:creationId xmlns:p14="http://schemas.microsoft.com/office/powerpoint/2010/main" val="2155666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09800"/>
            <a:ext cx="3352800" cy="1143000"/>
          </a:xfrm>
        </p:spPr>
        <p:txBody>
          <a:bodyPr>
            <a:normAutofit fontScale="90000"/>
          </a:bodyPr>
          <a:lstStyle/>
          <a:p>
            <a:r>
              <a:rPr lang="en-US" dirty="0"/>
              <a:t>TCP CÓ GIAO THỨC BẮT TAY BA BƯỚC NHƯNG UDP THÌ KHÔNG </a:t>
            </a:r>
            <a:endParaRPr dirty="0"/>
          </a:p>
        </p:txBody>
      </p:sp>
      <p:pic>
        <p:nvPicPr>
          <p:cNvPr id="2054" name="Picture 6" descr="Giao thức TCP và UDP. TCP là gì? | by Minh Nguyen | Medium">
            <a:extLst>
              <a:ext uri="{FF2B5EF4-FFF2-40B4-BE49-F238E27FC236}">
                <a16:creationId xmlns:a16="http://schemas.microsoft.com/office/drawing/2014/main" id="{37C3088A-F9F5-41E1-B4EA-1D30610458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0" y="1046629"/>
            <a:ext cx="6308203" cy="311467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A4935C8D-3A06-471A-B103-CCF02C04F174}"/>
              </a:ext>
            </a:extLst>
          </p:cNvPr>
          <p:cNvSpPr txBox="1">
            <a:spLocks/>
          </p:cNvSpPr>
          <p:nvPr/>
        </p:nvSpPr>
        <p:spPr>
          <a:xfrm>
            <a:off x="5630601" y="4343400"/>
            <a:ext cx="5715000" cy="6858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a:t>GIAO THỨC BẮT TAY 3 BƯỚC</a:t>
            </a:r>
            <a:endParaRPr lang="vi-VN" dirty="0"/>
          </a:p>
        </p:txBody>
      </p:sp>
    </p:spTree>
    <p:extLst>
      <p:ext uri="{BB962C8B-B14F-4D97-AF65-F5344CB8AC3E}">
        <p14:creationId xmlns:p14="http://schemas.microsoft.com/office/powerpoint/2010/main" val="115302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054"/>
                                        </p:tgtEl>
                                        <p:attrNameLst>
                                          <p:attrName>style.visibility</p:attrName>
                                        </p:attrNameLst>
                                      </p:cBhvr>
                                      <p:to>
                                        <p:strVal val="visible"/>
                                      </p:to>
                                    </p:set>
                                    <p:animEffect transition="in" filter="wipe(down)">
                                      <p:cBhvr>
                                        <p:cTn id="11" dur="500"/>
                                        <p:tgtEl>
                                          <p:spTgt spid="2054"/>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166</TotalTime>
  <Words>1030</Words>
  <Application>Microsoft Office PowerPoint</Application>
  <PresentationFormat>Widescreen</PresentationFormat>
  <Paragraphs>69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Candara</vt:lpstr>
      <vt:lpstr>Consolas</vt:lpstr>
      <vt:lpstr>Tahoma</vt:lpstr>
      <vt:lpstr>Verdana</vt:lpstr>
      <vt:lpstr>Tech Computer 16x9</vt:lpstr>
      <vt:lpstr>LẬP TRÌNH MẠNG MÁY VI TÍNH</vt:lpstr>
      <vt:lpstr>THỰC HIỆN BỞI:</vt:lpstr>
      <vt:lpstr>NỘI DUNG BÁO CÁO</vt:lpstr>
      <vt:lpstr>SƠ LƯỢC VỀ UDP </vt:lpstr>
      <vt:lpstr>KHÁI NIỆM</vt:lpstr>
      <vt:lpstr>CÁCH UDP HOẠT ĐỘNG</vt:lpstr>
      <vt:lpstr>PowerPoint Presentation</vt:lpstr>
      <vt:lpstr>KHÁC BIỆT GIỮA UDP VÀ TCP </vt:lpstr>
      <vt:lpstr>TCP CÓ GIAO THỨC BẮT TAY BA BƯỚC NHƯNG UDP THÌ KHÔNG </vt:lpstr>
      <vt:lpstr>TCP</vt:lpstr>
      <vt:lpstr>THREAD</vt:lpstr>
      <vt:lpstr>KHÁI NIỆM</vt:lpstr>
      <vt:lpstr>MÔ HÌNH ĐƠN LUỒNG UDP</vt:lpstr>
      <vt:lpstr>MULTI-THREAD</vt:lpstr>
      <vt:lpstr>PowerPoint Presentation</vt:lpstr>
      <vt:lpstr>CÁC TRÌNH DUYỆT WEB</vt:lpstr>
      <vt:lpstr>ƯU ĐIỂM</vt:lpstr>
      <vt:lpstr>PowerPoint Presentation</vt:lpstr>
      <vt:lpstr>PowerPoint Presentation</vt:lpstr>
      <vt:lpstr>PowerPoint Presentation</vt:lpstr>
      <vt:lpstr>PowerPoint Presentation</vt:lpstr>
      <vt:lpstr>PowerPoint Presentation</vt:lpstr>
      <vt:lpstr>ĐỒ ÁN BÁO CÁO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MẠNG MÁY VI TÍNH</dc:title>
  <dc:creator>Long Nguyen</dc:creator>
  <cp:lastModifiedBy>Long Nguyen</cp:lastModifiedBy>
  <cp:revision>13</cp:revision>
  <dcterms:created xsi:type="dcterms:W3CDTF">2021-08-23T11:10:41Z</dcterms:created>
  <dcterms:modified xsi:type="dcterms:W3CDTF">2021-08-24T02:59:44Z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