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2" r:id="rId5"/>
    <p:sldId id="261" r:id="rId6"/>
    <p:sldId id="265" r:id="rId7"/>
    <p:sldId id="266" r:id="rId8"/>
    <p:sldId id="269" r:id="rId9"/>
    <p:sldId id="270" r:id="rId10"/>
    <p:sldId id="267" r:id="rId11"/>
    <p:sldId id="271" r:id="rId12"/>
    <p:sldId id="273" r:id="rId13"/>
    <p:sldId id="260" r:id="rId14"/>
    <p:sldId id="263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95C4"/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701963" y="2658016"/>
            <a:ext cx="5137197" cy="1578704"/>
          </a:xfrm>
        </p:spPr>
        <p:txBody>
          <a:bodyPr>
            <a:normAutofit/>
          </a:bodyPr>
          <a:lstStyle/>
          <a:p>
            <a:r>
              <a:rPr lang="ru-RU" sz="36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Лапин Глеб Александрович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5839160" y="517853"/>
            <a:ext cx="5937973" cy="1862051"/>
          </a:xfrm>
        </p:spPr>
        <p:txBody>
          <a:bodyPr>
            <a:noAutofit/>
          </a:bodyPr>
          <a:lstStyle/>
          <a:p>
            <a:r>
              <a:rPr lang="ru-RU" sz="4000" spc="3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Исследование рынка профессии «</a:t>
            </a:r>
            <a:r>
              <a:rPr lang="en-US" sz="4000" spc="3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Python Backend-</a:t>
            </a:r>
            <a:r>
              <a:rPr lang="ru-RU" sz="4000" spc="3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разработчик»</a:t>
            </a:r>
            <a:endParaRPr lang="ru-RU" sz="4000" spc="3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701963" y="6008969"/>
            <a:ext cx="2057861" cy="4749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Ноябрь</a:t>
            </a:r>
            <a:r>
              <a:rPr lang="ru-RU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20</a:t>
            </a:r>
            <a:r>
              <a:rPr lang="en-US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</a:t>
            </a:r>
            <a:r>
              <a:rPr lang="ru-RU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2556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62" y="1679170"/>
            <a:ext cx="6957880" cy="4580313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2BA63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Изменение размера зарплаты от стажа работы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300902"/>
              </p:ext>
            </p:extLst>
          </p:nvPr>
        </p:nvGraphicFramePr>
        <p:xfrm>
          <a:off x="7980219" y="2000683"/>
          <a:ext cx="3466406" cy="31864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6850">
                  <a:extLst>
                    <a:ext uri="{9D8B030D-6E8A-4147-A177-3AD203B41FA5}">
                      <a16:colId xmlns:a16="http://schemas.microsoft.com/office/drawing/2014/main" val="4219386901"/>
                    </a:ext>
                  </a:extLst>
                </a:gridCol>
                <a:gridCol w="1719556">
                  <a:extLst>
                    <a:ext uri="{9D8B030D-6E8A-4147-A177-3AD203B41FA5}">
                      <a16:colId xmlns:a16="http://schemas.microsoft.com/office/drawing/2014/main" val="4238490607"/>
                    </a:ext>
                  </a:extLst>
                </a:gridCol>
              </a:tblGrid>
              <a:tr h="1214462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800" b="1" u="none" strike="noStrike" dirty="0">
                          <a:effectLst/>
                        </a:rPr>
                        <a:t>Стаж работы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800" b="1" u="none" strike="noStrike" dirty="0">
                          <a:effectLst/>
                        </a:rPr>
                        <a:t>Средняя Зарплата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110742576"/>
                  </a:ext>
                </a:extLst>
              </a:tr>
              <a:tr h="492999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100" u="none" strike="noStrike" dirty="0">
                          <a:effectLst/>
                        </a:rPr>
                        <a:t>Более 6 лет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100" u="none" strike="noStrike" dirty="0">
                          <a:effectLst/>
                        </a:rPr>
                        <a:t>250 616 ₽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7510572"/>
                  </a:ext>
                </a:extLst>
              </a:tr>
              <a:tr h="492999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100" u="none" strike="noStrike" dirty="0">
                          <a:effectLst/>
                        </a:rPr>
                        <a:t>От 3 до 6 лет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100" u="none" strike="noStrike" dirty="0">
                          <a:effectLst/>
                        </a:rPr>
                        <a:t>223 671 ₽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9066654"/>
                  </a:ext>
                </a:extLst>
              </a:tr>
              <a:tr h="492999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100" u="none" strike="noStrike" dirty="0">
                          <a:effectLst/>
                        </a:rPr>
                        <a:t>От 1 года до 3 лет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100" u="none" strike="noStrike" dirty="0">
                          <a:effectLst/>
                        </a:rPr>
                        <a:t>130 243 ₽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5672254"/>
                  </a:ext>
                </a:extLst>
              </a:tr>
              <a:tr h="492999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100" u="none" strike="noStrike" dirty="0">
                          <a:effectLst/>
                        </a:rPr>
                        <a:t>Нет опыта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100" u="none" strike="noStrike" dirty="0">
                          <a:effectLst/>
                        </a:rPr>
                        <a:t>61 372 ₽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4374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51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0467" y="221192"/>
            <a:ext cx="10515600" cy="75247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Уровень зарплаты в зависимости от роли в команде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457" y="1599275"/>
            <a:ext cx="8587599" cy="5012267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705056"/>
              </p:ext>
            </p:extLst>
          </p:nvPr>
        </p:nvGraphicFramePr>
        <p:xfrm>
          <a:off x="432262" y="2038004"/>
          <a:ext cx="2485506" cy="3962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2753">
                  <a:extLst>
                    <a:ext uri="{9D8B030D-6E8A-4147-A177-3AD203B41FA5}">
                      <a16:colId xmlns:a16="http://schemas.microsoft.com/office/drawing/2014/main" val="3970413566"/>
                    </a:ext>
                  </a:extLst>
                </a:gridCol>
                <a:gridCol w="1242753">
                  <a:extLst>
                    <a:ext uri="{9D8B030D-6E8A-4147-A177-3AD203B41FA5}">
                      <a16:colId xmlns:a16="http://schemas.microsoft.com/office/drawing/2014/main" val="2156227109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b="1" u="none" strike="noStrike">
                          <a:effectLst/>
                        </a:rPr>
                        <a:t>Роль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b="1" u="none" strike="noStrike" dirty="0">
                          <a:effectLst/>
                        </a:rPr>
                        <a:t>Средняя </a:t>
                      </a:r>
                      <a:r>
                        <a:rPr lang="ru-RU" sz="1400" b="1" u="none" strike="noStrike" dirty="0" err="1">
                          <a:effectLst/>
                        </a:rPr>
                        <a:t>зп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865795909"/>
                  </a:ext>
                </a:extLst>
              </a:tr>
              <a:tr h="962025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100" u="none" strike="noStrike" dirty="0">
                          <a:effectLst/>
                        </a:rPr>
                        <a:t>Руководитель группы разработки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u="none" strike="noStrike" dirty="0">
                          <a:effectLst/>
                        </a:rPr>
                        <a:t>293 788 ₽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2091364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u="none" strike="noStrike" dirty="0">
                          <a:effectLst/>
                        </a:rPr>
                        <a:t>DevOps-</a:t>
                      </a:r>
                      <a:r>
                        <a:rPr lang="ru-RU" sz="1100" u="none" strike="noStrike" dirty="0">
                          <a:effectLst/>
                        </a:rPr>
                        <a:t>инженер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u="none" strike="noStrike">
                          <a:effectLst/>
                        </a:rPr>
                        <a:t>273 500 ₽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6284875"/>
                  </a:ext>
                </a:extLst>
              </a:tr>
              <a:tr h="771525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100" u="none" strike="noStrike" dirty="0">
                          <a:effectLst/>
                        </a:rPr>
                        <a:t>Системный инженер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u="none" strike="noStrike" dirty="0">
                          <a:effectLst/>
                        </a:rPr>
                        <a:t>208 550 ₽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0396301"/>
                  </a:ext>
                </a:extLst>
              </a:tr>
              <a:tr h="771525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100" u="none" strike="noStrike">
                          <a:effectLst/>
                        </a:rPr>
                        <a:t>Программист, разработчик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u="none" strike="noStrike" dirty="0">
                          <a:effectLst/>
                        </a:rPr>
                        <a:t>178 497 ₽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054853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100" u="none" strike="noStrike">
                          <a:effectLst/>
                        </a:rPr>
                        <a:t>Тестировщик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u="none" strike="noStrike" dirty="0">
                          <a:effectLst/>
                        </a:rPr>
                        <a:t>168 985 ₽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2466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96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Требуемый уровень владения Английским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81" y="1371979"/>
            <a:ext cx="8596382" cy="5248645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9476509" y="2849144"/>
            <a:ext cx="2351116" cy="159816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Требования к знанию английского языка указано в </a:t>
            </a:r>
            <a:r>
              <a:rPr lang="ru-RU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16,7% </a:t>
            </a:r>
            <a:r>
              <a:rPr lang="ru-RU" dirty="0" smtClean="0"/>
              <a:t>вакансий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3352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752475"/>
          </a:xfrm>
        </p:spPr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Библиотеки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Pandas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работа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DataFrame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Matplotlib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Seaborn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построение графиков.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Wordcloud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построение облака слов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57200" lvl="1" indent="0">
              <a:buNone/>
            </a:pP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Requests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выполнение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запросов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Tqdm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progressbar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Python.</a:t>
            </a:r>
          </a:p>
          <a:p>
            <a:pPr marL="457200" lvl="1" indent="0">
              <a:buNone/>
            </a:pP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Itertools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использовал для распаковки списков.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796" y="2440549"/>
            <a:ext cx="919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rgbClr val="2BA63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794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себе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Лапин Глеб Александрович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Самарский Государственный Технический Университет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магистр.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Специальность «Управление в технических системах»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Отдел консолидации отчетности и контроля качества, Менеджер. Консолидация и автоматизация отчетности, разработка и поддержка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Web-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приложений.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г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Самара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lapingleb950@gmail.com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/ +7(9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96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925-00-55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Используя данные с площадки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hh.ru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провести исследование рынка профессии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«Python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Backend-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разработчик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». Результаты исследования представить с помощью графиков и таблиц.</a:t>
            </a: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Репозиторий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кодом:</a:t>
            </a:r>
          </a:p>
          <a:p>
            <a:pPr marL="0" indent="0">
              <a:buNone/>
            </a:pP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https://github.com/LapinGleb/DA_project.git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Порядок выполнения исследования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975360" y="1477357"/>
            <a:ext cx="10241280" cy="656705"/>
          </a:xfrm>
          <a:prstGeom prst="roundRect">
            <a:avLst/>
          </a:prstGeom>
          <a:solidFill>
            <a:srgbClr val="7995C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Парсинг вакансий сайта </a:t>
            </a:r>
            <a:r>
              <a:rPr lang="en-US" dirty="0" smtClean="0"/>
              <a:t>hh.ru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975360" y="2821940"/>
            <a:ext cx="10241280" cy="656705"/>
          </a:xfrm>
          <a:prstGeom prst="roundRect">
            <a:avLst/>
          </a:prstGeom>
          <a:solidFill>
            <a:srgbClr val="7995C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Нормализация и фильтрация полученных данных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975360" y="4166523"/>
            <a:ext cx="10241280" cy="656705"/>
          </a:xfrm>
          <a:prstGeom prst="roundRect">
            <a:avLst/>
          </a:prstGeom>
          <a:solidFill>
            <a:srgbClr val="7995C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Анализ данных и построение графиков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975360" y="5511106"/>
            <a:ext cx="10241280" cy="656705"/>
          </a:xfrm>
          <a:prstGeom prst="roundRect">
            <a:avLst/>
          </a:prstGeom>
          <a:solidFill>
            <a:srgbClr val="7995C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Подготовка презентации</a:t>
            </a:r>
          </a:p>
        </p:txBody>
      </p:sp>
      <p:cxnSp>
        <p:nvCxnSpPr>
          <p:cNvPr id="10" name="Прямая со стрелкой 9"/>
          <p:cNvCxnSpPr>
            <a:stCxn id="4" idx="2"/>
            <a:endCxn id="5" idx="0"/>
          </p:cNvCxnSpPr>
          <p:nvPr/>
        </p:nvCxnSpPr>
        <p:spPr>
          <a:xfrm>
            <a:off x="6096000" y="2134062"/>
            <a:ext cx="0" cy="68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6096000" y="3478645"/>
            <a:ext cx="0" cy="68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6096000" y="4823228"/>
            <a:ext cx="0" cy="68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98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7400" y="355599"/>
            <a:ext cx="10515600" cy="1024467"/>
          </a:xfrm>
        </p:spPr>
        <p:txBody>
          <a:bodyPr>
            <a:normAutofit fontScale="90000"/>
          </a:bodyPr>
          <a:lstStyle/>
          <a:p>
            <a:r>
              <a:rPr lang="ru-RU" sz="4100" dirty="0"/>
              <a:t>Топ-10 городов России по количеству вакансий </a:t>
            </a:r>
            <a:r>
              <a:rPr lang="en-US" sz="4100" dirty="0"/>
              <a:t>Python Backend-</a:t>
            </a:r>
            <a:r>
              <a:rPr lang="ru-RU" sz="4100" dirty="0"/>
              <a:t>разработчик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542" y="1996906"/>
            <a:ext cx="4115708" cy="358278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9" y="1782619"/>
            <a:ext cx="7626029" cy="4448848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4975782" y="1996906"/>
            <a:ext cx="2701637" cy="93102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Лидером по количеству размещенных вакансий является г. Москва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9418320" y="1507373"/>
            <a:ext cx="2435629" cy="55049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Общее количество вакансий - 909</a:t>
            </a:r>
          </a:p>
        </p:txBody>
      </p:sp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8458" y="466725"/>
            <a:ext cx="10515600" cy="752475"/>
          </a:xfrm>
        </p:spPr>
        <p:txBody>
          <a:bodyPr>
            <a:normAutofit fontScale="90000"/>
          </a:bodyPr>
          <a:lstStyle/>
          <a:p>
            <a:r>
              <a:rPr lang="ru-RU" sz="4100" dirty="0"/>
              <a:t>Топ-10 работодателей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91" y="1936865"/>
            <a:ext cx="8022182" cy="4102793"/>
          </a:xfrm>
          <a:prstGeom prst="rect">
            <a:avLst/>
          </a:prstGeom>
        </p:spPr>
      </p:pic>
      <p:sp>
        <p:nvSpPr>
          <p:cNvPr id="6" name="Скругленный прямоугольник 5"/>
          <p:cNvSpPr/>
          <p:nvPr/>
        </p:nvSpPr>
        <p:spPr>
          <a:xfrm>
            <a:off x="4946073" y="2128055"/>
            <a:ext cx="3466408" cy="10806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СБЕР – рекордсмен по количеству размещенных вакансий «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Python Backend dev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»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271846" y="2227808"/>
            <a:ext cx="548640" cy="4405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32</a:t>
            </a:r>
            <a:endParaRPr lang="ru-RU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023" y="1936865"/>
            <a:ext cx="2329035" cy="370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9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0451" y="517525"/>
            <a:ext cx="10515600" cy="752475"/>
          </a:xfrm>
        </p:spPr>
        <p:txBody>
          <a:bodyPr>
            <a:normAutofit fontScale="90000"/>
          </a:bodyPr>
          <a:lstStyle/>
          <a:p>
            <a:r>
              <a:rPr lang="ru-RU" sz="4100" dirty="0"/>
              <a:t>Анализ количества вакансий и средних зарплат по формату работы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0451" y="1383923"/>
            <a:ext cx="10515600" cy="4351338"/>
          </a:xfrm>
        </p:spPr>
        <p:txBody>
          <a:bodyPr/>
          <a:lstStyle/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" y="2209800"/>
            <a:ext cx="5918662" cy="379531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07" y="2318935"/>
            <a:ext cx="5863808" cy="3416326"/>
          </a:xfrm>
          <a:prstGeom prst="rect">
            <a:avLst/>
          </a:prstGeom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509841"/>
              </p:ext>
            </p:extLst>
          </p:nvPr>
        </p:nvGraphicFramePr>
        <p:xfrm>
          <a:off x="562231" y="2696052"/>
          <a:ext cx="2247470" cy="738375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391261">
                  <a:extLst>
                    <a:ext uri="{9D8B030D-6E8A-4147-A177-3AD203B41FA5}">
                      <a16:colId xmlns:a16="http://schemas.microsoft.com/office/drawing/2014/main" val="3796399685"/>
                    </a:ext>
                  </a:extLst>
                </a:gridCol>
                <a:gridCol w="856209">
                  <a:extLst>
                    <a:ext uri="{9D8B030D-6E8A-4147-A177-3AD203B41FA5}">
                      <a16:colId xmlns:a16="http://schemas.microsoft.com/office/drawing/2014/main" val="460697622"/>
                    </a:ext>
                  </a:extLst>
                </a:gridCol>
              </a:tblGrid>
              <a:tr h="168555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200" b="1" u="none" strike="noStrike" dirty="0">
                          <a:effectLst/>
                        </a:rPr>
                        <a:t>Формат работы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200" b="1" u="none" strike="noStrike" dirty="0">
                          <a:effectLst/>
                        </a:rPr>
                        <a:t>Средняя </a:t>
                      </a:r>
                      <a:r>
                        <a:rPr lang="ru-RU" sz="1200" b="1" u="none" strike="noStrike" dirty="0" err="1">
                          <a:effectLst/>
                        </a:rPr>
                        <a:t>зп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39488"/>
                  </a:ext>
                </a:extLst>
              </a:tr>
              <a:tr h="191640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100" u="none" strike="noStrike">
                          <a:effectLst/>
                        </a:rPr>
                        <a:t>Удаленная работа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u="none" strike="noStrike" dirty="0">
                          <a:effectLst/>
                        </a:rPr>
                        <a:t>198 568 ₽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227021"/>
                  </a:ext>
                </a:extLst>
              </a:tr>
              <a:tr h="155204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100" u="none" strike="noStrike" dirty="0">
                          <a:effectLst/>
                        </a:rPr>
                        <a:t>Гибкий график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u="none" strike="noStrike">
                          <a:effectLst/>
                        </a:rPr>
                        <a:t>188 728 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878949"/>
                  </a:ext>
                </a:extLst>
              </a:tr>
              <a:tr h="155204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100" u="none" strike="noStrike">
                          <a:effectLst/>
                        </a:rPr>
                        <a:t>Полный день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u="none" strike="noStrike" dirty="0">
                          <a:effectLst/>
                        </a:rPr>
                        <a:t>167 582 ₽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770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61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84667"/>
            <a:ext cx="3835400" cy="1032933"/>
          </a:xfrm>
        </p:spPr>
        <p:txBody>
          <a:bodyPr>
            <a:noAutofit/>
          </a:bodyPr>
          <a:lstStyle/>
          <a:p>
            <a:r>
              <a:rPr lang="ru-RU" sz="3700" dirty="0"/>
              <a:t>Анализ зарплат </a:t>
            </a:r>
            <a:br>
              <a:rPr lang="ru-RU" sz="3700" dirty="0"/>
            </a:br>
            <a:r>
              <a:rPr lang="ru-RU" sz="3700" dirty="0"/>
              <a:t>по городам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622" y="997528"/>
            <a:ext cx="6974972" cy="5793971"/>
          </a:xfrm>
          <a:prstGeom prst="rect">
            <a:avLst/>
          </a:prstGeom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032437"/>
              </p:ext>
            </p:extLst>
          </p:nvPr>
        </p:nvGraphicFramePr>
        <p:xfrm>
          <a:off x="980209" y="1712427"/>
          <a:ext cx="3333404" cy="41074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6702">
                  <a:extLst>
                    <a:ext uri="{9D8B030D-6E8A-4147-A177-3AD203B41FA5}">
                      <a16:colId xmlns:a16="http://schemas.microsoft.com/office/drawing/2014/main" val="619505348"/>
                    </a:ext>
                  </a:extLst>
                </a:gridCol>
                <a:gridCol w="1666702">
                  <a:extLst>
                    <a:ext uri="{9D8B030D-6E8A-4147-A177-3AD203B41FA5}">
                      <a16:colId xmlns:a16="http://schemas.microsoft.com/office/drawing/2014/main" val="2231108991"/>
                    </a:ext>
                  </a:extLst>
                </a:gridCol>
              </a:tblGrid>
              <a:tr h="25671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>
                          <a:effectLst/>
                        </a:rPr>
                        <a:t>Город/Страна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 dirty="0">
                          <a:effectLst/>
                        </a:rPr>
                        <a:t>Средняя </a:t>
                      </a:r>
                      <a:r>
                        <a:rPr lang="ru-RU" sz="1400" b="1" u="none" strike="noStrike" dirty="0" err="1">
                          <a:effectLst/>
                        </a:rPr>
                        <a:t>зп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544437899"/>
                  </a:ext>
                </a:extLst>
              </a:tr>
              <a:tr h="25671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 dirty="0">
                          <a:effectLst/>
                        </a:rPr>
                        <a:t>Батуми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301731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6617288"/>
                  </a:ext>
                </a:extLst>
              </a:tr>
              <a:tr h="25671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</a:rPr>
                        <a:t>Баку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281687,3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5684499"/>
                  </a:ext>
                </a:extLst>
              </a:tr>
              <a:tr h="25671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</a:rPr>
                        <a:t>Минск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271800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6159503"/>
                  </a:ext>
                </a:extLst>
              </a:tr>
              <a:tr h="25671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</a:rPr>
                        <a:t>Сербия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265734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9281491"/>
                  </a:ext>
                </a:extLst>
              </a:tr>
              <a:tr h="25671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</a:rPr>
                        <a:t>Томск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250000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0777682"/>
                  </a:ext>
                </a:extLst>
              </a:tr>
              <a:tr h="25671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</a:rPr>
                        <a:t>Тбилиси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217106,2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2839736"/>
                  </a:ext>
                </a:extLst>
              </a:tr>
              <a:tr h="25671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</a:rPr>
                        <a:t>Москва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213313,3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4245417"/>
                  </a:ext>
                </a:extLst>
              </a:tr>
              <a:tr h="25671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</a:rPr>
                        <a:t>Астана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192380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235064"/>
                  </a:ext>
                </a:extLst>
              </a:tr>
              <a:tr h="25671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</a:rPr>
                        <a:t>Санкт-Петербург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186740,7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021237"/>
                  </a:ext>
                </a:extLst>
              </a:tr>
              <a:tr h="25671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</a:rPr>
                        <a:t>Новосибирск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159371,4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1239435"/>
                  </a:ext>
                </a:extLst>
              </a:tr>
              <a:tr h="25671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</a:rPr>
                        <a:t>Казань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146428,6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9834544"/>
                  </a:ext>
                </a:extLst>
              </a:tr>
              <a:tr h="25671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</a:rPr>
                        <a:t>Ростов-на-Дону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142000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4345085"/>
                  </a:ext>
                </a:extLst>
              </a:tr>
              <a:tr h="25671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</a:rPr>
                        <a:t>Алматы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83213,89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6990178"/>
                  </a:ext>
                </a:extLst>
              </a:tr>
              <a:tr h="25671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</a:rPr>
                        <a:t>Екатеринбург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65000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0810365"/>
                  </a:ext>
                </a:extLst>
              </a:tr>
              <a:tr h="25671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</a:rPr>
                        <a:t>Наро-Фоминск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13000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44097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05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4918" y="178859"/>
            <a:ext cx="10515600" cy="752475"/>
          </a:xfrm>
        </p:spPr>
        <p:txBody>
          <a:bodyPr>
            <a:normAutofit/>
          </a:bodyPr>
          <a:lstStyle/>
          <a:p>
            <a:r>
              <a:rPr lang="ru-RU" sz="3700" dirty="0"/>
              <a:t>Ключевые навыки </a:t>
            </a:r>
            <a:r>
              <a:rPr lang="en-US" sz="3700" dirty="0"/>
              <a:t>Python Backend-</a:t>
            </a:r>
            <a:r>
              <a:rPr lang="ru-RU" sz="3700" dirty="0"/>
              <a:t>разработчика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20" y="1761067"/>
            <a:ext cx="5190522" cy="4723176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3192088" y="1953493"/>
            <a:ext cx="2086494" cy="8312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 62% вакансий требуется знать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SQL</a:t>
            </a:r>
            <a:endParaRPr lang="ru-R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903" y="1761067"/>
            <a:ext cx="5797980" cy="437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2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ysClr val="window" lastClr="FFFFFF"/>
      </a:lt1>
      <a:dk2>
        <a:srgbClr val="44546A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361</Words>
  <Application>Microsoft Office PowerPoint</Application>
  <PresentationFormat>Широкоэкранный</PresentationFormat>
  <Paragraphs>105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Calibri</vt:lpstr>
      <vt:lpstr>Тема Office</vt:lpstr>
      <vt:lpstr>Исследование рынка профессии «Python Backend-разработчик»</vt:lpstr>
      <vt:lpstr>О себе</vt:lpstr>
      <vt:lpstr>Описание проекта</vt:lpstr>
      <vt:lpstr>Порядок выполнения исследования</vt:lpstr>
      <vt:lpstr>Топ-10 городов России по количеству вакансий Python Backend-разработчик  </vt:lpstr>
      <vt:lpstr>Топ-10 работодателей </vt:lpstr>
      <vt:lpstr>Анализ количества вакансий и средних зарплат по формату работы </vt:lpstr>
      <vt:lpstr>Анализ зарплат  по городам</vt:lpstr>
      <vt:lpstr>Ключевые навыки Python Backend-разработчика</vt:lpstr>
      <vt:lpstr>Презентация PowerPoint</vt:lpstr>
      <vt:lpstr>Уровень зарплаты в зависимости от роли в команде</vt:lpstr>
      <vt:lpstr>Требуемый уровень владения Английским</vt:lpstr>
      <vt:lpstr>Используемые технологии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Gleb Lapin</cp:lastModifiedBy>
  <cp:revision>61</cp:revision>
  <dcterms:created xsi:type="dcterms:W3CDTF">2021-02-19T10:44:02Z</dcterms:created>
  <dcterms:modified xsi:type="dcterms:W3CDTF">2022-11-16T14:17:26Z</dcterms:modified>
</cp:coreProperties>
</file>