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6" r:id="rId8"/>
    <p:sldId id="269" r:id="rId9"/>
    <p:sldId id="270" r:id="rId10"/>
    <p:sldId id="267" r:id="rId11"/>
    <p:sldId id="271" r:id="rId12"/>
    <p:sldId id="273" r:id="rId13"/>
    <p:sldId id="260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5C4"/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01963" y="2658016"/>
            <a:ext cx="5137197" cy="1578704"/>
          </a:xfrm>
        </p:spPr>
        <p:txBody>
          <a:bodyPr>
            <a:normAutofit/>
          </a:bodyPr>
          <a:lstStyle/>
          <a:p>
            <a:r>
              <a:rPr lang="ru-RU" sz="3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Лапин Глеб Александрович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839160" y="517853"/>
            <a:ext cx="5937973" cy="1862051"/>
          </a:xfrm>
        </p:spPr>
        <p:txBody>
          <a:bodyPr>
            <a:noAutofit/>
          </a:bodyPr>
          <a:lstStyle/>
          <a:p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Исследование рынка профессии «</a:t>
            </a:r>
            <a:r>
              <a:rPr lang="en-US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Backend-</a:t>
            </a:r>
            <a:r>
              <a:rPr lang="ru-RU" sz="40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разработчик»</a:t>
            </a:r>
            <a:endParaRPr lang="ru-RU" sz="4000" spc="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3" y="6008969"/>
            <a:ext cx="2057861" cy="474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Ноябрь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</a:t>
            </a:r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  <a:r>
              <a:rPr lang="ru-RU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59585"/>
              </p:ext>
            </p:extLst>
          </p:nvPr>
        </p:nvGraphicFramePr>
        <p:xfrm>
          <a:off x="7708436" y="2502952"/>
          <a:ext cx="3522057" cy="198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793">
                  <a:extLst>
                    <a:ext uri="{9D8B030D-6E8A-4147-A177-3AD203B41FA5}">
                      <a16:colId xmlns:a16="http://schemas.microsoft.com/office/drawing/2014/main" val="439501054"/>
                    </a:ext>
                  </a:extLst>
                </a:gridCol>
                <a:gridCol w="1797264">
                  <a:extLst>
                    <a:ext uri="{9D8B030D-6E8A-4147-A177-3AD203B41FA5}">
                      <a16:colId xmlns:a16="http://schemas.microsoft.com/office/drawing/2014/main" val="713959478"/>
                    </a:ext>
                  </a:extLst>
                </a:gridCol>
              </a:tblGrid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</a:rPr>
                        <a:t>Стаж работы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u="none" strike="noStrike" dirty="0">
                          <a:effectLst/>
                        </a:rPr>
                        <a:t>Средняя Зарплата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7702309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Более 6 лет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250 616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6010926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Нет опыта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61 372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311332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От 1 года до 3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130 243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387609"/>
                  </a:ext>
                </a:extLst>
              </a:tr>
              <a:tr h="39718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От 3 до 6 лет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223 671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810553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2" y="1679170"/>
            <a:ext cx="6957880" cy="458031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Изменение размера зарплаты от стажа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19525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467" y="221192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Уровень зарплаты в зависимости от роли в команде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57" y="1599275"/>
            <a:ext cx="8587599" cy="5012267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17957"/>
              </p:ext>
            </p:extLst>
          </p:nvPr>
        </p:nvGraphicFramePr>
        <p:xfrm>
          <a:off x="283209" y="2901115"/>
          <a:ext cx="2750936" cy="16383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11421">
                  <a:extLst>
                    <a:ext uri="{9D8B030D-6E8A-4147-A177-3AD203B41FA5}">
                      <a16:colId xmlns:a16="http://schemas.microsoft.com/office/drawing/2014/main" val="3248420745"/>
                    </a:ext>
                  </a:extLst>
                </a:gridCol>
                <a:gridCol w="1539515">
                  <a:extLst>
                    <a:ext uri="{9D8B030D-6E8A-4147-A177-3AD203B41FA5}">
                      <a16:colId xmlns:a16="http://schemas.microsoft.com/office/drawing/2014/main" val="24825079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effectLst/>
                        </a:rPr>
                        <a:t>Роль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b="1" i="0" u="none" strike="noStrike" dirty="0">
                          <a:effectLst/>
                        </a:rPr>
                        <a:t>Средняя </a:t>
                      </a:r>
                      <a:r>
                        <a:rPr lang="ru-RU" sz="1400" b="1" i="0" u="none" strike="noStrike" dirty="0" err="1">
                          <a:effectLst/>
                        </a:rPr>
                        <a:t>зп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89796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DevOps-</a:t>
                      </a:r>
                      <a:r>
                        <a:rPr lang="ru-RU" sz="1100" b="1" u="none" strike="noStrike">
                          <a:effectLst/>
                        </a:rPr>
                        <a:t>инженер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273 500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3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Программист, разработчик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178 497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850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b="1" u="none" strike="noStrike" dirty="0">
                          <a:effectLst/>
                        </a:rPr>
                        <a:t>Руководитель группы разработки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293 788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315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Системный инженер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208 550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7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Тестировщик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168 985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3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Требуемый уровень владения Английским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1" y="1371979"/>
            <a:ext cx="8596382" cy="524864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9476509" y="2849144"/>
            <a:ext cx="2351116" cy="1598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 к знанию английского языка указано в 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16,7% </a:t>
            </a:r>
            <a:r>
              <a:rPr lang="ru-RU" dirty="0" smtClean="0"/>
              <a:t>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работа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графиков.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Wordcloud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построение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облака слов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выполнение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запросов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Tqdm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progressbar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en-US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Itertools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использовал для распаковки списков.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Лапин Глеб Александрович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Самарский Государственный Технический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Университет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магистр.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Специальность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«Управление в технических системах»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Отдел консолидации отчетности и контроля качества, Менеджер. Консолидация и автоматизация отчетности, разработка и поддержка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Самара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lapingleb950@gmail.com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+7(9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96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925-00-55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Используя данные с площадки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hh.ru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исследование рынка профессии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«Python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». Результаты исследования представить с помощью графиков и таблиц.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Репозиторий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кодом: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https://github.com/LapinGleb/DA_project.git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исследования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5360" y="1477357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Парсинг вакансий сайта </a:t>
            </a:r>
            <a:r>
              <a:rPr lang="en-US" dirty="0" smtClean="0"/>
              <a:t>hh.ru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75360" y="2821940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Нормализация и фильтрация полученных данных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75360" y="4166523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данных и построение графиков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75360" y="5511106"/>
            <a:ext cx="10241280" cy="656705"/>
          </a:xfrm>
          <a:prstGeom prst="roundRect">
            <a:avLst/>
          </a:prstGeom>
          <a:solidFill>
            <a:srgbClr val="7995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презентации</a:t>
            </a:r>
          </a:p>
        </p:txBody>
      </p:sp>
      <p:cxnSp>
        <p:nvCxnSpPr>
          <p:cNvPr id="10" name="Прямая со стрелкой 9"/>
          <p:cNvCxnSpPr>
            <a:stCxn id="4" idx="2"/>
            <a:endCxn id="5" idx="0"/>
          </p:cNvCxnSpPr>
          <p:nvPr/>
        </p:nvCxnSpPr>
        <p:spPr>
          <a:xfrm>
            <a:off x="6096000" y="2134062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096000" y="3478645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4823228"/>
            <a:ext cx="0" cy="6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7400" y="355599"/>
            <a:ext cx="10515600" cy="1024467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Топ-10 городов России по количеству вакансий </a:t>
            </a:r>
            <a:r>
              <a:rPr lang="en-US" sz="4100" dirty="0"/>
              <a:t>Python Backend-</a:t>
            </a:r>
            <a:r>
              <a:rPr lang="ru-RU" sz="4100" dirty="0"/>
              <a:t>разработчик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42" y="1996906"/>
            <a:ext cx="4115708" cy="358278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9" y="1782619"/>
            <a:ext cx="7626029" cy="4448848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975782" y="1996906"/>
            <a:ext cx="2701637" cy="931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Лидером по количеству размещенных вакансий является г. Москва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18320" y="1507373"/>
            <a:ext cx="2435629" cy="550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Общее количество вакансий - 909</a:t>
            </a: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458" y="4667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Топ-10 работодателей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1574800"/>
            <a:ext cx="9488841" cy="4852888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974378" y="1654231"/>
            <a:ext cx="3466408" cy="10806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СБЕР – рекордсмен по количеству размещенных вакансий «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Python Backend dev</a:t>
            </a:r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302625" y="1936865"/>
            <a:ext cx="548640" cy="440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ru-RU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451" y="517525"/>
            <a:ext cx="10515600" cy="752475"/>
          </a:xfrm>
        </p:spPr>
        <p:txBody>
          <a:bodyPr>
            <a:normAutofit fontScale="90000"/>
          </a:bodyPr>
          <a:lstStyle/>
          <a:p>
            <a:r>
              <a:rPr lang="ru-RU" sz="4100" dirty="0"/>
              <a:t>Анализ количества вакансий и средних зарплат по формату работы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51" y="1383923"/>
            <a:ext cx="10515600" cy="4351338"/>
          </a:xfrm>
        </p:spPr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" y="2209800"/>
            <a:ext cx="5918662" cy="37953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7" y="2318935"/>
            <a:ext cx="5863808" cy="3416326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31983"/>
              </p:ext>
            </p:extLst>
          </p:nvPr>
        </p:nvGraphicFramePr>
        <p:xfrm>
          <a:off x="548640" y="2717742"/>
          <a:ext cx="2006600" cy="76390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654137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13111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u="none" strike="noStrike">
                          <a:effectLst/>
                        </a:rPr>
                        <a:t>Формат работы</a:t>
                      </a:r>
                      <a:endParaRPr lang="ru-RU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u="none" strike="noStrike" dirty="0">
                          <a:effectLst/>
                        </a:rPr>
                        <a:t>Средняя </a:t>
                      </a:r>
                      <a:r>
                        <a:rPr lang="ru-RU" sz="1200" b="1" u="none" strike="noStrike" dirty="0" err="1">
                          <a:effectLst/>
                        </a:rPr>
                        <a:t>зп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18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Гибкий график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188 728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 dirty="0">
                          <a:effectLst/>
                        </a:rPr>
                        <a:t>Полный день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167 582 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16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100" u="none" strike="noStrike">
                          <a:effectLst/>
                        </a:rPr>
                        <a:t>Удаленная работа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198 568 ₽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4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4667"/>
            <a:ext cx="3835400" cy="1032933"/>
          </a:xfrm>
        </p:spPr>
        <p:txBody>
          <a:bodyPr>
            <a:noAutofit/>
          </a:bodyPr>
          <a:lstStyle/>
          <a:p>
            <a:r>
              <a:rPr lang="ru-RU" sz="3700" dirty="0"/>
              <a:t>Анализ зарплат </a:t>
            </a:r>
            <a:r>
              <a:rPr lang="ru-RU" sz="3700" dirty="0"/>
              <a:t/>
            </a:r>
            <a:br>
              <a:rPr lang="ru-RU" sz="3700" dirty="0"/>
            </a:br>
            <a:r>
              <a:rPr lang="ru-RU" sz="3700" dirty="0"/>
              <a:t>по </a:t>
            </a:r>
            <a:r>
              <a:rPr lang="ru-RU" sz="3700" dirty="0"/>
              <a:t>городам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22" y="997528"/>
            <a:ext cx="6974972" cy="5793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312333"/>
            <a:ext cx="3335867" cy="52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918" y="178859"/>
            <a:ext cx="10515600" cy="752475"/>
          </a:xfrm>
        </p:spPr>
        <p:txBody>
          <a:bodyPr>
            <a:normAutofit/>
          </a:bodyPr>
          <a:lstStyle/>
          <a:p>
            <a:r>
              <a:rPr lang="ru-RU" sz="3700" dirty="0"/>
              <a:t>Ключевые навыки </a:t>
            </a:r>
            <a:r>
              <a:rPr lang="en-US" sz="3700" dirty="0"/>
              <a:t>Python Backend-</a:t>
            </a:r>
            <a:r>
              <a:rPr lang="ru-RU" sz="3700" dirty="0"/>
              <a:t>разработчика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0" y="1761067"/>
            <a:ext cx="5190522" cy="4723176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192088" y="1953493"/>
            <a:ext cx="2086494" cy="831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62% вакансий требуется знать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03" y="1761067"/>
            <a:ext cx="5797980" cy="437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328</Words>
  <Application>Microsoft Office PowerPoint</Application>
  <PresentationFormat>Широкоэкранный</PresentationFormat>
  <Paragraphs>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Исследование рынка профессии «Python Backend-разработчик»</vt:lpstr>
      <vt:lpstr>О себе</vt:lpstr>
      <vt:lpstr>Описание проекта</vt:lpstr>
      <vt:lpstr>Порядок выполнения исследования</vt:lpstr>
      <vt:lpstr>Топ-10 городов России по количеству вакансий Python Backend-разработчик  </vt:lpstr>
      <vt:lpstr>Топ-10 работодателей </vt:lpstr>
      <vt:lpstr>Анализ количества вакансий и средних зарплат по формату работы </vt:lpstr>
      <vt:lpstr>Анализ зарплат  по городам</vt:lpstr>
      <vt:lpstr>Ключевые навыки Python Backend-разработчика</vt:lpstr>
      <vt:lpstr>Презентация PowerPoint</vt:lpstr>
      <vt:lpstr>Уровень зарплаты в зависимости от роли в команде</vt:lpstr>
      <vt:lpstr>Требуемый уровень владения Английским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Gleb Lapin</cp:lastModifiedBy>
  <cp:revision>55</cp:revision>
  <dcterms:created xsi:type="dcterms:W3CDTF">2021-02-19T10:44:02Z</dcterms:created>
  <dcterms:modified xsi:type="dcterms:W3CDTF">2022-11-16T13:04:03Z</dcterms:modified>
</cp:coreProperties>
</file>