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2"/>
  </p:notesMasterIdLst>
  <p:handoutMasterIdLst>
    <p:handoutMasterId r:id="rId23"/>
  </p:handout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2/23/2022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2/23/2022</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2/23/2022</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2/23/2022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2/23/2022</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90C015-6821-4746-A1CB-0EC2E1FCBE13}"/>
              </a:ext>
            </a:extLst>
          </p:cNvPr>
          <p:cNvPicPr>
            <a:picLocks noChangeAspect="1"/>
          </p:cNvPicPr>
          <p:nvPr/>
        </p:nvPicPr>
        <p:blipFill>
          <a:blip r:embed="rId2"/>
          <a:stretch>
            <a:fillRect/>
          </a:stretch>
        </p:blipFill>
        <p:spPr>
          <a:xfrm>
            <a:off x="3700462" y="1095375"/>
            <a:ext cx="4791075" cy="4667250"/>
          </a:xfrm>
          <a:prstGeom prst="rect">
            <a:avLst/>
          </a:prstGeom>
        </p:spPr>
      </p:pic>
    </p:spTree>
    <p:extLst>
      <p:ext uri="{BB962C8B-B14F-4D97-AF65-F5344CB8AC3E}">
        <p14:creationId xmlns:p14="http://schemas.microsoft.com/office/powerpoint/2010/main" val="98293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AF2D8A-93B8-4E30-A2B4-FBF5CB4845E2}"/>
              </a:ext>
            </a:extLst>
          </p:cNvPr>
          <p:cNvSpPr>
            <a:spLocks noGrp="1"/>
          </p:cNvSpPr>
          <p:nvPr>
            <p:ph idx="1"/>
          </p:nvPr>
        </p:nvSpPr>
        <p:spPr>
          <a:xfrm>
            <a:off x="1294363" y="152400"/>
            <a:ext cx="9603275" cy="5313945"/>
          </a:xfrm>
        </p:spPr>
        <p:txBody>
          <a:bodyPr>
            <a:normAutofit/>
          </a:bodyPr>
          <a:lstStyle/>
          <a:p>
            <a:pPr algn="l"/>
            <a:endParaRPr lang="en-IN" sz="2400" b="0" i="0" u="none" strike="noStrike" baseline="0" dirty="0">
              <a:solidFill>
                <a:srgbClr val="000000"/>
              </a:solidFill>
              <a:latin typeface="Gill Sans MT" panose="020B0502020104020203" pitchFamily="34" charset="0"/>
            </a:endParaRPr>
          </a:p>
          <a:p>
            <a:r>
              <a:rPr lang="en-IN" sz="2400" b="0" i="0" u="none" strike="noStrike" baseline="0" dirty="0">
                <a:solidFill>
                  <a:srgbClr val="000000"/>
                </a:solidFill>
                <a:latin typeface="Gill Sans MT" panose="020B0502020104020203" pitchFamily="34" charset="0"/>
              </a:rPr>
              <a:t>code_vrecog.py </a:t>
            </a:r>
          </a:p>
          <a:p>
            <a:endParaRPr lang="en-IN" sz="2400" dirty="0">
              <a:solidFill>
                <a:srgbClr val="000000"/>
              </a:solidFill>
              <a:latin typeface="Gill Sans MT" panose="020B0502020104020203" pitchFamily="34" charset="0"/>
            </a:endParaRPr>
          </a:p>
          <a:p>
            <a:pPr marL="0" indent="0">
              <a:buNone/>
            </a:pPr>
            <a:endParaRPr lang="en-IN" sz="2400" b="0" i="0" u="none" strike="noStrike" baseline="0" dirty="0">
              <a:solidFill>
                <a:srgbClr val="000000"/>
              </a:solidFill>
              <a:latin typeface="Gill Sans MT" panose="020B0502020104020203" pitchFamily="34" charset="0"/>
            </a:endParaRPr>
          </a:p>
          <a:p>
            <a:pPr marL="457200" lvl="1" indent="0">
              <a:buNone/>
            </a:pPr>
            <a:r>
              <a:rPr lang="en-US" sz="2000" dirty="0">
                <a:solidFill>
                  <a:srgbClr val="202429"/>
                </a:solidFill>
                <a:latin typeface="Gill Sans MT" panose="020B0502020104020203" pitchFamily="34" charset="0"/>
              </a:rPr>
              <a:t>     This module is used to recognize the text that is stores in the image from the previous module. Here we are using </a:t>
            </a:r>
            <a:r>
              <a:rPr lang="en-US" sz="2000" dirty="0" err="1">
                <a:solidFill>
                  <a:srgbClr val="202429"/>
                </a:solidFill>
                <a:latin typeface="Gill Sans MT" panose="020B0502020104020203" pitchFamily="34" charset="0"/>
              </a:rPr>
              <a:t>pytesseract</a:t>
            </a:r>
            <a:r>
              <a:rPr lang="en-US" sz="2000" dirty="0">
                <a:solidFill>
                  <a:srgbClr val="202429"/>
                </a:solidFill>
                <a:latin typeface="Gill Sans MT" panose="020B0502020104020203" pitchFamily="34" charset="0"/>
              </a:rPr>
              <a:t> library Which uses the tesseract optical character recognition engine. It gets the image and sends it to a function where the texts in the images gets </a:t>
            </a:r>
            <a:r>
              <a:rPr lang="en-US" sz="2000" dirty="0" err="1">
                <a:solidFill>
                  <a:srgbClr val="202429"/>
                </a:solidFill>
                <a:latin typeface="Gill Sans MT" panose="020B0502020104020203" pitchFamily="34" charset="0"/>
              </a:rPr>
              <a:t>recognised</a:t>
            </a:r>
            <a:r>
              <a:rPr lang="en-US" sz="2000" dirty="0">
                <a:solidFill>
                  <a:srgbClr val="202429"/>
                </a:solidFill>
                <a:latin typeface="Gill Sans MT" panose="020B0502020104020203" pitchFamily="34" charset="0"/>
              </a:rPr>
              <a:t> and it is stored in a text file where it can be modified and used later.  </a:t>
            </a:r>
            <a:endParaRPr lang="en-IN" sz="2400" dirty="0"/>
          </a:p>
        </p:txBody>
      </p:sp>
    </p:spTree>
    <p:extLst>
      <p:ext uri="{BB962C8B-B14F-4D97-AF65-F5344CB8AC3E}">
        <p14:creationId xmlns:p14="http://schemas.microsoft.com/office/powerpoint/2010/main" val="238519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B6D0D8-3BA4-4707-82DB-CA6E8AF553A0}"/>
              </a:ext>
            </a:extLst>
          </p:cNvPr>
          <p:cNvSpPr>
            <a:spLocks noGrp="1"/>
          </p:cNvSpPr>
          <p:nvPr>
            <p:ph idx="1"/>
          </p:nvPr>
        </p:nvSpPr>
        <p:spPr>
          <a:xfrm>
            <a:off x="1294363" y="162560"/>
            <a:ext cx="9603275" cy="5303785"/>
          </a:xfrm>
        </p:spPr>
        <p:txBody>
          <a:bodyPr>
            <a:normAutofit/>
          </a:bodyPr>
          <a:lstStyle/>
          <a:p>
            <a:pPr algn="l"/>
            <a:endParaRPr lang="en-IN" sz="2400" b="0" i="0" u="none" strike="noStrike" baseline="0" dirty="0">
              <a:solidFill>
                <a:srgbClr val="000000"/>
              </a:solidFill>
              <a:latin typeface="Gill Sans MT" panose="020B0502020104020203" pitchFamily="34" charset="0"/>
            </a:endParaRPr>
          </a:p>
          <a:p>
            <a:pPr>
              <a:buFont typeface="Wingdings" panose="05000000000000000000" pitchFamily="2" charset="2"/>
              <a:buChar char="Ø"/>
            </a:pPr>
            <a:r>
              <a:rPr lang="en-IN" sz="2400" b="1" i="0" u="none" strike="noStrike" baseline="0" dirty="0">
                <a:solidFill>
                  <a:srgbClr val="202429"/>
                </a:solidFill>
                <a:latin typeface="Gill Sans MT" panose="020B0502020104020203" pitchFamily="34" charset="0"/>
              </a:rPr>
              <a:t>Installed packages: </a:t>
            </a:r>
            <a:endParaRPr lang="en-IN" sz="2400" b="0" i="0" u="none" strike="noStrike" baseline="0" dirty="0">
              <a:solidFill>
                <a:srgbClr val="000000"/>
              </a:solidFill>
              <a:latin typeface="Gill Sans MT" panose="020B0502020104020203" pitchFamily="34" charset="0"/>
            </a:endParaRPr>
          </a:p>
          <a:p>
            <a:r>
              <a:rPr lang="en-IN" sz="2400" b="0" i="0" u="none" strike="noStrike" baseline="0" dirty="0" err="1">
                <a:solidFill>
                  <a:srgbClr val="000000"/>
                </a:solidFill>
                <a:latin typeface="Gill Sans MT" panose="020B0502020104020203" pitchFamily="34" charset="0"/>
              </a:rPr>
              <a:t>Tkinter</a:t>
            </a:r>
            <a:r>
              <a:rPr lang="en-IN" sz="2400" b="0" i="0" u="none" strike="noStrike" baseline="0" dirty="0">
                <a:solidFill>
                  <a:srgbClr val="000000"/>
                </a:solidFill>
                <a:latin typeface="Gill Sans MT" panose="020B0502020104020203" pitchFamily="34" charset="0"/>
              </a:rPr>
              <a:t>: </a:t>
            </a:r>
          </a:p>
          <a:p>
            <a:pPr marL="0" indent="0">
              <a:buNone/>
            </a:pPr>
            <a:r>
              <a:rPr lang="en-US" sz="2400" b="1" i="0" u="none" strike="noStrike" baseline="0" dirty="0">
                <a:solidFill>
                  <a:srgbClr val="202429"/>
                </a:solidFill>
                <a:latin typeface="Gill Sans MT" panose="020B0502020104020203" pitchFamily="34" charset="0"/>
              </a:rPr>
              <a:t>	</a:t>
            </a:r>
            <a:r>
              <a:rPr lang="en-US" sz="2400" b="1" i="0" u="none" strike="noStrike" baseline="0" dirty="0" err="1">
                <a:solidFill>
                  <a:srgbClr val="202429"/>
                </a:solidFill>
                <a:latin typeface="Gill Sans MT" panose="020B0502020104020203" pitchFamily="34" charset="0"/>
              </a:rPr>
              <a:t>Tkinter</a:t>
            </a:r>
            <a:r>
              <a:rPr lang="en-US" sz="2400" b="1" i="0" u="none" strike="noStrike" baseline="0" dirty="0">
                <a:solidFill>
                  <a:srgbClr val="202429"/>
                </a:solidFill>
                <a:latin typeface="Gill Sans MT" panose="020B0502020104020203" pitchFamily="34" charset="0"/>
              </a:rPr>
              <a:t> </a:t>
            </a:r>
            <a:r>
              <a:rPr lang="en-US" sz="2400" b="0" i="0" u="none" strike="noStrike" baseline="0" dirty="0">
                <a:solidFill>
                  <a:srgbClr val="202429"/>
                </a:solidFill>
                <a:latin typeface="Gill Sans MT" panose="020B0502020104020203" pitchFamily="34" charset="0"/>
              </a:rPr>
              <a:t>is a default standard graphical user interface module in python. It provides various 	visual operations such as creating windows, frames, menu, labels, buttons, entry box as well 	as allowing to manipulate it. Through the </a:t>
            </a:r>
            <a:r>
              <a:rPr lang="en-US" sz="2400" b="0" i="0" u="none" strike="noStrike" baseline="0" dirty="0" err="1">
                <a:solidFill>
                  <a:srgbClr val="202429"/>
                </a:solidFill>
                <a:latin typeface="Gill Sans MT" panose="020B0502020104020203" pitchFamily="34" charset="0"/>
              </a:rPr>
              <a:t>tkinter</a:t>
            </a:r>
            <a:r>
              <a:rPr lang="en-US" sz="2400" b="0" i="0" u="none" strike="noStrike" baseline="0" dirty="0">
                <a:solidFill>
                  <a:srgbClr val="202429"/>
                </a:solidFill>
                <a:latin typeface="Gill Sans MT" panose="020B0502020104020203" pitchFamily="34" charset="0"/>
              </a:rPr>
              <a:t> module the user is able to view the 	options and is able to select the options like enter, exit, close, save, quit. </a:t>
            </a:r>
            <a:endParaRPr lang="en-IN" sz="2800" dirty="0"/>
          </a:p>
        </p:txBody>
      </p:sp>
    </p:spTree>
    <p:extLst>
      <p:ext uri="{BB962C8B-B14F-4D97-AF65-F5344CB8AC3E}">
        <p14:creationId xmlns:p14="http://schemas.microsoft.com/office/powerpoint/2010/main" val="4489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0E4580-37D5-4AA0-A442-A16F6DD7E2F5}"/>
              </a:ext>
            </a:extLst>
          </p:cNvPr>
          <p:cNvSpPr>
            <a:spLocks noGrp="1"/>
          </p:cNvSpPr>
          <p:nvPr>
            <p:ph idx="1"/>
          </p:nvPr>
        </p:nvSpPr>
        <p:spPr>
          <a:xfrm>
            <a:off x="1294363" y="558800"/>
            <a:ext cx="9603275" cy="4907545"/>
          </a:xfrm>
        </p:spPr>
        <p:txBody>
          <a:bodyPr/>
          <a:lstStyle/>
          <a:p>
            <a:pPr algn="l"/>
            <a:endParaRPr lang="en-IN" sz="1800" b="0" i="0" u="none" strike="noStrike" baseline="0" dirty="0">
              <a:solidFill>
                <a:srgbClr val="000000"/>
              </a:solidFill>
              <a:latin typeface="Gill Sans MT" panose="020B0502020104020203" pitchFamily="34" charset="0"/>
            </a:endParaRPr>
          </a:p>
          <a:p>
            <a:r>
              <a:rPr lang="en-IN" sz="1800" b="0" i="0" u="none" strike="noStrike" baseline="0" dirty="0">
                <a:solidFill>
                  <a:srgbClr val="000000"/>
                </a:solidFill>
                <a:latin typeface="Gill Sans MT" panose="020B0502020104020203" pitchFamily="34" charset="0"/>
              </a:rPr>
              <a:t>PIL: </a:t>
            </a:r>
          </a:p>
          <a:p>
            <a:endParaRPr lang="en-IN" sz="1800" dirty="0">
              <a:solidFill>
                <a:srgbClr val="000000"/>
              </a:solidFill>
              <a:latin typeface="Gill Sans MT" panose="020B0502020104020203" pitchFamily="34" charset="0"/>
            </a:endParaRPr>
          </a:p>
          <a:p>
            <a:endParaRPr lang="en-IN" sz="1800" b="0" i="0" u="none" strike="noStrike" baseline="0" dirty="0">
              <a:solidFill>
                <a:srgbClr val="000000"/>
              </a:solidFill>
              <a:latin typeface="Gill Sans MT" panose="020B0502020104020203" pitchFamily="34" charset="0"/>
            </a:endParaRPr>
          </a:p>
          <a:p>
            <a:pPr marL="0" indent="0">
              <a:buNone/>
            </a:pPr>
            <a:r>
              <a:rPr lang="en-US" sz="1800" dirty="0">
                <a:solidFill>
                  <a:srgbClr val="202429"/>
                </a:solidFill>
                <a:latin typeface="Gill Sans MT" panose="020B0502020104020203" pitchFamily="34" charset="0"/>
              </a:rPr>
              <a:t>	</a:t>
            </a:r>
            <a:r>
              <a:rPr lang="en-US" sz="1800" b="0" i="0" u="none" strike="noStrike" baseline="0" dirty="0">
                <a:solidFill>
                  <a:srgbClr val="202429"/>
                </a:solidFill>
                <a:latin typeface="Gill Sans MT" panose="020B0502020104020203" pitchFamily="34" charset="0"/>
              </a:rPr>
              <a:t>PIL is an imaging library for Python. It is used for image processing where computational           	transformation of images occurs. This involves working on images as a 2-dimensional signal  	through its pixel composition. Here, we import </a:t>
            </a:r>
            <a:r>
              <a:rPr lang="en-US" sz="1800" b="0" i="0" u="none" strike="noStrike" baseline="0" dirty="0" err="1">
                <a:solidFill>
                  <a:srgbClr val="202429"/>
                </a:solidFill>
                <a:latin typeface="Gill Sans MT" panose="020B0502020104020203" pitchFamily="34" charset="0"/>
              </a:rPr>
              <a:t>ImageTk</a:t>
            </a:r>
            <a:r>
              <a:rPr lang="en-US" sz="1800" b="0" i="0" u="none" strike="noStrike" baseline="0" dirty="0">
                <a:solidFill>
                  <a:srgbClr val="202429"/>
                </a:solidFill>
                <a:latin typeface="Gill Sans MT" panose="020B0502020104020203" pitchFamily="34" charset="0"/>
              </a:rPr>
              <a:t>, Image which is used to display        	pictures in the </a:t>
            </a:r>
            <a:r>
              <a:rPr lang="en-US" sz="1800" b="0" i="0" u="none" strike="noStrike" baseline="0" dirty="0" err="1">
                <a:solidFill>
                  <a:srgbClr val="202429"/>
                </a:solidFill>
                <a:latin typeface="Gill Sans MT" panose="020B0502020104020203" pitchFamily="34" charset="0"/>
              </a:rPr>
              <a:t>Tkinter</a:t>
            </a:r>
            <a:r>
              <a:rPr lang="en-US" sz="1800" b="0" i="0" u="none" strike="noStrike" baseline="0" dirty="0">
                <a:solidFill>
                  <a:srgbClr val="202429"/>
                </a:solidFill>
                <a:latin typeface="Gill Sans MT" panose="020B0502020104020203" pitchFamily="34" charset="0"/>
              </a:rPr>
              <a:t> window by specifying the name of the picture. </a:t>
            </a:r>
            <a:endParaRPr lang="en-IN" dirty="0"/>
          </a:p>
        </p:txBody>
      </p:sp>
    </p:spTree>
    <p:extLst>
      <p:ext uri="{BB962C8B-B14F-4D97-AF65-F5344CB8AC3E}">
        <p14:creationId xmlns:p14="http://schemas.microsoft.com/office/powerpoint/2010/main" val="382643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4C5438-9094-481B-933A-64C455558F66}"/>
              </a:ext>
            </a:extLst>
          </p:cNvPr>
          <p:cNvSpPr>
            <a:spLocks noGrp="1"/>
          </p:cNvSpPr>
          <p:nvPr>
            <p:ph idx="1"/>
          </p:nvPr>
        </p:nvSpPr>
        <p:spPr>
          <a:xfrm>
            <a:off x="1294363" y="477520"/>
            <a:ext cx="9603275" cy="4988825"/>
          </a:xfrm>
        </p:spPr>
        <p:txBody>
          <a:bodyPr>
            <a:normAutofit/>
          </a:bodyPr>
          <a:lstStyle/>
          <a:p>
            <a:pPr algn="l"/>
            <a:endParaRPr lang="en-IN" sz="2400" b="0" i="0" u="none" strike="noStrike" baseline="0" dirty="0">
              <a:solidFill>
                <a:srgbClr val="000000"/>
              </a:solidFill>
              <a:latin typeface="Gill Sans MT" panose="020B0502020104020203" pitchFamily="34" charset="0"/>
            </a:endParaRPr>
          </a:p>
          <a:p>
            <a:r>
              <a:rPr lang="en-IN" sz="2400" b="0" i="0" u="none" strike="noStrike" baseline="0" dirty="0" err="1">
                <a:solidFill>
                  <a:srgbClr val="000000"/>
                </a:solidFill>
                <a:latin typeface="Gill Sans MT" panose="020B0502020104020203" pitchFamily="34" charset="0"/>
              </a:rPr>
              <a:t>Opencv</a:t>
            </a:r>
            <a:r>
              <a:rPr lang="en-IN" sz="2400" b="0" i="0" u="none" strike="noStrike" baseline="0" dirty="0">
                <a:solidFill>
                  <a:srgbClr val="000000"/>
                </a:solidFill>
                <a:latin typeface="Gill Sans MT" panose="020B0502020104020203" pitchFamily="34" charset="0"/>
              </a:rPr>
              <a:t>: </a:t>
            </a:r>
          </a:p>
          <a:p>
            <a:pPr marL="0" indent="0">
              <a:buNone/>
            </a:pPr>
            <a:endParaRPr lang="en-US" sz="2400" b="0" i="0" u="none" strike="noStrike" baseline="0" dirty="0">
              <a:solidFill>
                <a:srgbClr val="000000"/>
              </a:solidFill>
              <a:latin typeface="Gill Sans MT" panose="020B0502020104020203" pitchFamily="34" charset="0"/>
            </a:endParaRPr>
          </a:p>
          <a:p>
            <a:pPr marL="0" indent="0">
              <a:buNone/>
            </a:pPr>
            <a:endParaRPr lang="en-US" sz="2400" dirty="0">
              <a:solidFill>
                <a:srgbClr val="000000"/>
              </a:solidFill>
              <a:latin typeface="Gill Sans MT" panose="020B0502020104020203" pitchFamily="34" charset="0"/>
            </a:endParaRPr>
          </a:p>
          <a:p>
            <a:pPr marL="457200" lvl="1" indent="0">
              <a:buNone/>
            </a:pPr>
            <a:r>
              <a:rPr lang="en-US" sz="2400" b="0" i="0" u="none" strike="noStrike" baseline="0" dirty="0">
                <a:solidFill>
                  <a:srgbClr val="000000"/>
                </a:solidFill>
                <a:latin typeface="Gill Sans MT" panose="020B0502020104020203" pitchFamily="34" charset="0"/>
              </a:rPr>
              <a:t>OpenCV (Open Source Computer Vision) is an open-source library that includes several hundreds of computer vision algorithms.it is used for various purposes in this </a:t>
            </a:r>
            <a:r>
              <a:rPr lang="en-US" sz="2400" b="0" i="0" u="none" strike="noStrike" baseline="0" dirty="0" err="1">
                <a:solidFill>
                  <a:srgbClr val="000000"/>
                </a:solidFill>
                <a:latin typeface="Gill Sans MT" panose="020B0502020104020203" pitchFamily="34" charset="0"/>
              </a:rPr>
              <a:t>programme</a:t>
            </a:r>
            <a:r>
              <a:rPr lang="en-US" sz="2400" b="0" i="0" u="none" strike="noStrike" baseline="0" dirty="0">
                <a:solidFill>
                  <a:srgbClr val="000000"/>
                </a:solidFill>
                <a:latin typeface="Gill Sans MT" panose="020B0502020104020203" pitchFamily="34" charset="0"/>
              </a:rPr>
              <a:t> like image processing, video analysis, object detection, video </a:t>
            </a:r>
            <a:r>
              <a:rPr lang="en-US" sz="2400" b="0" i="0" u="none" strike="noStrike" baseline="0" dirty="0" err="1">
                <a:solidFill>
                  <a:srgbClr val="000000"/>
                </a:solidFill>
                <a:latin typeface="Gill Sans MT" panose="020B0502020104020203" pitchFamily="34" charset="0"/>
              </a:rPr>
              <a:t>i</a:t>
            </a:r>
            <a:r>
              <a:rPr lang="en-US" sz="2400" b="0" i="0" u="none" strike="noStrike" baseline="0" dirty="0">
                <a:solidFill>
                  <a:srgbClr val="000000"/>
                </a:solidFill>
                <a:latin typeface="Gill Sans MT" panose="020B0502020104020203" pitchFamily="34" charset="0"/>
              </a:rPr>
              <a:t>/o. </a:t>
            </a:r>
            <a:endParaRPr lang="en-IN" sz="2800" dirty="0"/>
          </a:p>
        </p:txBody>
      </p:sp>
    </p:spTree>
    <p:extLst>
      <p:ext uri="{BB962C8B-B14F-4D97-AF65-F5344CB8AC3E}">
        <p14:creationId xmlns:p14="http://schemas.microsoft.com/office/powerpoint/2010/main" val="223205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2BCE61-1490-45E6-8657-D0D52A3D04FC}"/>
              </a:ext>
            </a:extLst>
          </p:cNvPr>
          <p:cNvSpPr>
            <a:spLocks noGrp="1"/>
          </p:cNvSpPr>
          <p:nvPr>
            <p:ph idx="1"/>
          </p:nvPr>
        </p:nvSpPr>
        <p:spPr>
          <a:xfrm>
            <a:off x="1294363" y="447040"/>
            <a:ext cx="9603275" cy="5019305"/>
          </a:xfrm>
        </p:spPr>
        <p:txBody>
          <a:bodyPr>
            <a:normAutofit/>
          </a:bodyPr>
          <a:lstStyle/>
          <a:p>
            <a:pPr algn="l"/>
            <a:endParaRPr lang="en-IN" sz="2400" b="0" i="0" u="none" strike="noStrike" baseline="0" dirty="0">
              <a:solidFill>
                <a:srgbClr val="000000"/>
              </a:solidFill>
              <a:latin typeface="Calibri" panose="020F0502020204030204" pitchFamily="34" charset="0"/>
            </a:endParaRPr>
          </a:p>
          <a:p>
            <a:r>
              <a:rPr lang="en-IN" sz="2400" b="0" i="0" u="none" strike="noStrike" baseline="0" dirty="0">
                <a:solidFill>
                  <a:srgbClr val="000000"/>
                </a:solidFill>
                <a:latin typeface="Calibri" panose="020F0502020204030204" pitchFamily="34" charset="0"/>
              </a:rPr>
              <a:t>Time: </a:t>
            </a:r>
          </a:p>
          <a:p>
            <a:pPr marL="0" indent="0">
              <a:buNone/>
            </a:pPr>
            <a:r>
              <a:rPr lang="en-IN" sz="2400" b="0" i="0" u="none" strike="noStrike" baseline="0" dirty="0">
                <a:solidFill>
                  <a:srgbClr val="000000"/>
                </a:solidFill>
                <a:latin typeface="Calibri" panose="020F0502020204030204" pitchFamily="34" charset="0"/>
              </a:rPr>
              <a:t> </a:t>
            </a:r>
          </a:p>
          <a:p>
            <a:pPr marL="0" indent="0">
              <a:buNone/>
            </a:pPr>
            <a:endParaRPr lang="en-US" sz="2400" b="0" i="0" u="none" strike="noStrike" baseline="0" dirty="0">
              <a:solidFill>
                <a:srgbClr val="212121"/>
              </a:solidFill>
              <a:latin typeface="Gill Sans MT" panose="020B0502020104020203" pitchFamily="34" charset="0"/>
            </a:endParaRPr>
          </a:p>
          <a:p>
            <a:pPr marL="0" indent="0" algn="ctr">
              <a:buNone/>
            </a:pPr>
            <a:r>
              <a:rPr lang="en-US" sz="2800" b="0" i="0" u="none" strike="noStrike" baseline="0" dirty="0">
                <a:solidFill>
                  <a:srgbClr val="212121"/>
                </a:solidFill>
                <a:latin typeface="Gill Sans MT" panose="020B0502020104020203" pitchFamily="34" charset="0"/>
              </a:rPr>
              <a:t>This module provides various time-related functions. It allows us to get the specific current time while the </a:t>
            </a:r>
            <a:r>
              <a:rPr lang="en-US" sz="2800" b="0" i="0" u="none" strike="noStrike" baseline="0" dirty="0" err="1">
                <a:solidFill>
                  <a:srgbClr val="212121"/>
                </a:solidFill>
                <a:latin typeface="Gill Sans MT" panose="020B0502020104020203" pitchFamily="34" charset="0"/>
              </a:rPr>
              <a:t>programme</a:t>
            </a:r>
            <a:r>
              <a:rPr lang="en-US" sz="2800" b="0" i="0" u="none" strike="noStrike" baseline="0" dirty="0">
                <a:solidFill>
                  <a:srgbClr val="212121"/>
                </a:solidFill>
                <a:latin typeface="Gill Sans MT" panose="020B0502020104020203" pitchFamily="34" charset="0"/>
              </a:rPr>
              <a:t> is running. It is an important part of the </a:t>
            </a:r>
            <a:r>
              <a:rPr lang="en-US" sz="2800" b="0" i="0" u="none" strike="noStrike" baseline="0" dirty="0" err="1">
                <a:solidFill>
                  <a:srgbClr val="212121"/>
                </a:solidFill>
                <a:latin typeface="Gill Sans MT" panose="020B0502020104020203" pitchFamily="34" charset="0"/>
              </a:rPr>
              <a:t>programme</a:t>
            </a:r>
            <a:r>
              <a:rPr lang="en-US" sz="2800" b="0" i="0" u="none" strike="noStrike" baseline="0" dirty="0">
                <a:solidFill>
                  <a:srgbClr val="212121"/>
                </a:solidFill>
                <a:latin typeface="Gill Sans MT" panose="020B0502020104020203" pitchFamily="34" charset="0"/>
              </a:rPr>
              <a:t> since it helps in the process of separating the characters of the text using computational process. </a:t>
            </a:r>
            <a:endParaRPr lang="en-IN" sz="2800" dirty="0"/>
          </a:p>
        </p:txBody>
      </p:sp>
    </p:spTree>
    <p:extLst>
      <p:ext uri="{BB962C8B-B14F-4D97-AF65-F5344CB8AC3E}">
        <p14:creationId xmlns:p14="http://schemas.microsoft.com/office/powerpoint/2010/main" val="217970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07E7BB-ED38-49E1-A282-FE3313F72357}"/>
              </a:ext>
            </a:extLst>
          </p:cNvPr>
          <p:cNvSpPr>
            <a:spLocks noGrp="1"/>
          </p:cNvSpPr>
          <p:nvPr>
            <p:ph idx="1"/>
          </p:nvPr>
        </p:nvSpPr>
        <p:spPr>
          <a:xfrm>
            <a:off x="1294363" y="335280"/>
            <a:ext cx="9603275" cy="5131065"/>
          </a:xfrm>
        </p:spPr>
        <p:txBody>
          <a:bodyPr>
            <a:normAutofit/>
          </a:bodyPr>
          <a:lstStyle/>
          <a:p>
            <a:pPr algn="l"/>
            <a:endParaRPr lang="en-IN" sz="2400" b="0" i="0" u="none" strike="noStrike" baseline="0" dirty="0">
              <a:solidFill>
                <a:srgbClr val="000000"/>
              </a:solidFill>
              <a:latin typeface="Gill Sans MT" panose="020B0502020104020203" pitchFamily="34" charset="0"/>
            </a:endParaRPr>
          </a:p>
          <a:p>
            <a:r>
              <a:rPr lang="en-IN" sz="2400" b="0" i="0" u="none" strike="noStrike" baseline="0" dirty="0" err="1">
                <a:solidFill>
                  <a:srgbClr val="000000"/>
                </a:solidFill>
                <a:latin typeface="Gill Sans MT" panose="020B0502020104020203" pitchFamily="34" charset="0"/>
              </a:rPr>
              <a:t>Os</a:t>
            </a:r>
            <a:r>
              <a:rPr lang="en-IN" sz="2400" b="0" i="0" u="none" strike="noStrike" baseline="0" dirty="0">
                <a:solidFill>
                  <a:srgbClr val="000000"/>
                </a:solidFill>
                <a:latin typeface="Gill Sans MT" panose="020B0502020104020203" pitchFamily="34" charset="0"/>
              </a:rPr>
              <a:t>: </a:t>
            </a:r>
          </a:p>
          <a:p>
            <a:pPr marL="0" indent="0">
              <a:buNone/>
            </a:pPr>
            <a:endParaRPr lang="en-US" sz="2400" b="0" i="0" u="none" strike="noStrike" baseline="0" dirty="0">
              <a:solidFill>
                <a:srgbClr val="212121"/>
              </a:solidFill>
              <a:latin typeface="Gill Sans MT" panose="020B0502020104020203" pitchFamily="34" charset="0"/>
            </a:endParaRPr>
          </a:p>
          <a:p>
            <a:pPr marL="0" indent="0">
              <a:buNone/>
            </a:pPr>
            <a:endParaRPr lang="en-US" sz="2400" dirty="0">
              <a:solidFill>
                <a:srgbClr val="212121"/>
              </a:solidFill>
              <a:latin typeface="Gill Sans MT" panose="020B0502020104020203" pitchFamily="34" charset="0"/>
            </a:endParaRPr>
          </a:p>
          <a:p>
            <a:pPr marL="0" indent="0">
              <a:buNone/>
            </a:pPr>
            <a:endParaRPr lang="en-US" sz="2400" b="0" i="0" u="none" strike="noStrike" baseline="0" dirty="0">
              <a:solidFill>
                <a:srgbClr val="212121"/>
              </a:solidFill>
              <a:latin typeface="Gill Sans MT" panose="020B0502020104020203" pitchFamily="34" charset="0"/>
            </a:endParaRPr>
          </a:p>
          <a:p>
            <a:pPr marL="0" indent="0" algn="ctr">
              <a:buNone/>
            </a:pPr>
            <a:r>
              <a:rPr lang="en-US" sz="2400" b="0" i="0" u="none" strike="noStrike" baseline="0" dirty="0">
                <a:solidFill>
                  <a:srgbClr val="212121"/>
                </a:solidFill>
                <a:latin typeface="Gill Sans MT" panose="020B0502020104020203" pitchFamily="34" charset="0"/>
              </a:rPr>
              <a:t>This module provides a portable way of using operating system dependent functionality. It is used to get the location of the python file to give a default saving location </a:t>
            </a:r>
            <a:endParaRPr lang="en-IN" sz="2800" dirty="0"/>
          </a:p>
        </p:txBody>
      </p:sp>
    </p:spTree>
    <p:extLst>
      <p:ext uri="{BB962C8B-B14F-4D97-AF65-F5344CB8AC3E}">
        <p14:creationId xmlns:p14="http://schemas.microsoft.com/office/powerpoint/2010/main" val="420260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E9E8F5-2AA1-48A1-85BA-6101685B3EBE}"/>
              </a:ext>
            </a:extLst>
          </p:cNvPr>
          <p:cNvSpPr>
            <a:spLocks noGrp="1"/>
          </p:cNvSpPr>
          <p:nvPr>
            <p:ph idx="1"/>
          </p:nvPr>
        </p:nvSpPr>
        <p:spPr>
          <a:xfrm>
            <a:off x="1294363" y="375920"/>
            <a:ext cx="9603275" cy="5090425"/>
          </a:xfrm>
        </p:spPr>
        <p:txBody>
          <a:bodyPr>
            <a:normAutofit/>
          </a:bodyPr>
          <a:lstStyle/>
          <a:p>
            <a:pPr algn="l"/>
            <a:endParaRPr lang="en-IN" sz="2400" b="0" i="0" u="none" strike="noStrike" baseline="0" dirty="0">
              <a:solidFill>
                <a:srgbClr val="000000"/>
              </a:solidFill>
              <a:latin typeface="Gill Sans MT" panose="020B0502020104020203" pitchFamily="34" charset="0"/>
            </a:endParaRPr>
          </a:p>
          <a:p>
            <a:r>
              <a:rPr lang="en-IN" sz="2400" b="0" i="0" u="none" strike="noStrike" baseline="0" dirty="0" err="1">
                <a:solidFill>
                  <a:srgbClr val="000000"/>
                </a:solidFill>
                <a:latin typeface="Gill Sans MT" panose="020B0502020104020203" pitchFamily="34" charset="0"/>
              </a:rPr>
              <a:t>Pytesseract</a:t>
            </a:r>
            <a:r>
              <a:rPr lang="en-IN" sz="2400" b="0" i="0" u="none" strike="noStrike" baseline="0" dirty="0">
                <a:solidFill>
                  <a:srgbClr val="000000"/>
                </a:solidFill>
                <a:latin typeface="Gill Sans MT" panose="020B0502020104020203" pitchFamily="34" charset="0"/>
              </a:rPr>
              <a:t>: </a:t>
            </a:r>
          </a:p>
          <a:p>
            <a:pPr marL="0" indent="0">
              <a:buNone/>
            </a:pPr>
            <a:endParaRPr lang="en-US" sz="2400" b="0" i="0" u="none" strike="noStrike" baseline="0" dirty="0">
              <a:solidFill>
                <a:srgbClr val="464646"/>
              </a:solidFill>
              <a:latin typeface="Gill Sans MT" panose="020B0502020104020203" pitchFamily="34" charset="0"/>
            </a:endParaRPr>
          </a:p>
          <a:p>
            <a:pPr marL="0" indent="0">
              <a:buNone/>
            </a:pPr>
            <a:endParaRPr lang="en-US" sz="2400" dirty="0">
              <a:solidFill>
                <a:srgbClr val="464646"/>
              </a:solidFill>
              <a:latin typeface="Gill Sans MT" panose="020B0502020104020203" pitchFamily="34" charset="0"/>
            </a:endParaRPr>
          </a:p>
          <a:p>
            <a:pPr marL="0" indent="0" algn="ctr">
              <a:buNone/>
            </a:pPr>
            <a:endParaRPr lang="en-US" sz="2400" b="0" i="0" u="none" strike="noStrike" baseline="0" dirty="0">
              <a:solidFill>
                <a:srgbClr val="464646"/>
              </a:solidFill>
              <a:latin typeface="Gill Sans MT" panose="020B0502020104020203" pitchFamily="34" charset="0"/>
            </a:endParaRPr>
          </a:p>
          <a:p>
            <a:pPr marL="0" indent="0" algn="ctr">
              <a:buNone/>
            </a:pPr>
            <a:r>
              <a:rPr lang="en-US" sz="2400" b="0" i="0" u="none" strike="noStrike" baseline="0" dirty="0">
                <a:solidFill>
                  <a:srgbClr val="464646"/>
                </a:solidFill>
                <a:latin typeface="Gill Sans MT" panose="020B0502020104020203" pitchFamily="34" charset="0"/>
              </a:rPr>
              <a:t>Python-tesseract is an optical character recognition (OCR) tool for python. That is, it will recognize and “read” the text embedded in images. This uses the Tesseract OCR engine to recognize the text in the image </a:t>
            </a:r>
            <a:endParaRPr lang="en-IN" sz="2800" dirty="0"/>
          </a:p>
        </p:txBody>
      </p:sp>
    </p:spTree>
    <p:extLst>
      <p:ext uri="{BB962C8B-B14F-4D97-AF65-F5344CB8AC3E}">
        <p14:creationId xmlns:p14="http://schemas.microsoft.com/office/powerpoint/2010/main" val="148698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E6012-57B9-42A5-9864-363513233CB0}"/>
              </a:ext>
            </a:extLst>
          </p:cNvPr>
          <p:cNvSpPr>
            <a:spLocks noGrp="1"/>
          </p:cNvSpPr>
          <p:nvPr>
            <p:ph type="body" idx="1"/>
          </p:nvPr>
        </p:nvSpPr>
        <p:spPr>
          <a:xfrm>
            <a:off x="1287313" y="1791244"/>
            <a:ext cx="4645152" cy="801943"/>
          </a:xfrm>
        </p:spPr>
        <p:txBody>
          <a:bodyPr/>
          <a:lstStyle/>
          <a:p>
            <a:pPr algn="ctr"/>
            <a:r>
              <a:rPr lang="en-IN" b="1" dirty="0"/>
              <a:t>Main page</a:t>
            </a:r>
          </a:p>
        </p:txBody>
      </p:sp>
      <p:pic>
        <p:nvPicPr>
          <p:cNvPr id="8" name="Content Placeholder 7">
            <a:extLst>
              <a:ext uri="{FF2B5EF4-FFF2-40B4-BE49-F238E27FC236}">
                <a16:creationId xmlns:a16="http://schemas.microsoft.com/office/drawing/2014/main" id="{82AD02B0-19B6-445C-9C2E-2405565751D4}"/>
              </a:ext>
            </a:extLst>
          </p:cNvPr>
          <p:cNvPicPr>
            <a:picLocks noGrp="1" noChangeAspect="1"/>
          </p:cNvPicPr>
          <p:nvPr>
            <p:ph sz="half" idx="2"/>
          </p:nvPr>
        </p:nvPicPr>
        <p:blipFill>
          <a:blip r:embed="rId2"/>
          <a:stretch>
            <a:fillRect/>
          </a:stretch>
        </p:blipFill>
        <p:spPr>
          <a:xfrm>
            <a:off x="2075502" y="2755899"/>
            <a:ext cx="2872418" cy="3297581"/>
          </a:xfrm>
        </p:spPr>
      </p:pic>
      <p:sp>
        <p:nvSpPr>
          <p:cNvPr id="4" name="Text Placeholder 3">
            <a:extLst>
              <a:ext uri="{FF2B5EF4-FFF2-40B4-BE49-F238E27FC236}">
                <a16:creationId xmlns:a16="http://schemas.microsoft.com/office/drawing/2014/main" id="{AA8DB151-1882-4CF2-A916-DB1B0C3B6779}"/>
              </a:ext>
            </a:extLst>
          </p:cNvPr>
          <p:cNvSpPr>
            <a:spLocks noGrp="1"/>
          </p:cNvSpPr>
          <p:nvPr>
            <p:ph type="body" sz="quarter" idx="3"/>
          </p:nvPr>
        </p:nvSpPr>
        <p:spPr>
          <a:xfrm>
            <a:off x="6259535" y="1761209"/>
            <a:ext cx="4645152" cy="802237"/>
          </a:xfrm>
        </p:spPr>
        <p:txBody>
          <a:bodyPr/>
          <a:lstStyle/>
          <a:p>
            <a:pPr algn="ctr"/>
            <a:r>
              <a:rPr lang="en-IN" b="1" dirty="0"/>
              <a:t>Menu page</a:t>
            </a:r>
          </a:p>
        </p:txBody>
      </p:sp>
      <p:sp>
        <p:nvSpPr>
          <p:cNvPr id="6" name="Title 5">
            <a:extLst>
              <a:ext uri="{FF2B5EF4-FFF2-40B4-BE49-F238E27FC236}">
                <a16:creationId xmlns:a16="http://schemas.microsoft.com/office/drawing/2014/main" id="{0F214AE0-1E19-4271-AD33-F99282F0EE9F}"/>
              </a:ext>
            </a:extLst>
          </p:cNvPr>
          <p:cNvSpPr>
            <a:spLocks noGrp="1"/>
          </p:cNvSpPr>
          <p:nvPr>
            <p:ph type="title"/>
          </p:nvPr>
        </p:nvSpPr>
        <p:spPr/>
        <p:txBody>
          <a:bodyPr/>
          <a:lstStyle/>
          <a:p>
            <a:r>
              <a:rPr lang="en-IN" dirty="0"/>
              <a:t>Sample output</a:t>
            </a:r>
          </a:p>
        </p:txBody>
      </p:sp>
      <p:pic>
        <p:nvPicPr>
          <p:cNvPr id="10" name="Picture 9">
            <a:extLst>
              <a:ext uri="{FF2B5EF4-FFF2-40B4-BE49-F238E27FC236}">
                <a16:creationId xmlns:a16="http://schemas.microsoft.com/office/drawing/2014/main" id="{B74BD9BB-E467-4E1E-8291-5CC96C7D39EE}"/>
              </a:ext>
            </a:extLst>
          </p:cNvPr>
          <p:cNvPicPr>
            <a:picLocks noChangeAspect="1"/>
          </p:cNvPicPr>
          <p:nvPr/>
        </p:nvPicPr>
        <p:blipFill>
          <a:blip r:embed="rId3"/>
          <a:stretch>
            <a:fillRect/>
          </a:stretch>
        </p:blipFill>
        <p:spPr>
          <a:xfrm>
            <a:off x="6891342" y="2691799"/>
            <a:ext cx="3532818" cy="3425780"/>
          </a:xfrm>
          <a:prstGeom prst="rect">
            <a:avLst/>
          </a:prstGeom>
        </p:spPr>
      </p:pic>
    </p:spTree>
    <p:extLst>
      <p:ext uri="{BB962C8B-B14F-4D97-AF65-F5344CB8AC3E}">
        <p14:creationId xmlns:p14="http://schemas.microsoft.com/office/powerpoint/2010/main" val="645391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0C495A-0008-4488-9934-0A548CA3DFE5}"/>
              </a:ext>
            </a:extLst>
          </p:cNvPr>
          <p:cNvSpPr>
            <a:spLocks noGrp="1"/>
          </p:cNvSpPr>
          <p:nvPr>
            <p:ph type="body" idx="1"/>
          </p:nvPr>
        </p:nvSpPr>
        <p:spPr>
          <a:xfrm>
            <a:off x="1165395" y="656085"/>
            <a:ext cx="4645152" cy="801943"/>
          </a:xfrm>
        </p:spPr>
        <p:txBody>
          <a:bodyPr/>
          <a:lstStyle/>
          <a:p>
            <a:endParaRPr lang="en-IN"/>
          </a:p>
        </p:txBody>
      </p:sp>
      <p:pic>
        <p:nvPicPr>
          <p:cNvPr id="8" name="Picture 7">
            <a:extLst>
              <a:ext uri="{FF2B5EF4-FFF2-40B4-BE49-F238E27FC236}">
                <a16:creationId xmlns:a16="http://schemas.microsoft.com/office/drawing/2014/main" id="{A47FC4D4-5A8B-4E12-A5F6-6D6115FDE1C9}"/>
              </a:ext>
            </a:extLst>
          </p:cNvPr>
          <p:cNvPicPr>
            <a:picLocks noChangeAspect="1"/>
          </p:cNvPicPr>
          <p:nvPr/>
        </p:nvPicPr>
        <p:blipFill>
          <a:blip r:embed="rId2"/>
          <a:stretch>
            <a:fillRect/>
          </a:stretch>
        </p:blipFill>
        <p:spPr>
          <a:xfrm>
            <a:off x="1356574" y="1622738"/>
            <a:ext cx="9478851" cy="3612524"/>
          </a:xfrm>
          <a:prstGeom prst="rect">
            <a:avLst/>
          </a:prstGeom>
        </p:spPr>
      </p:pic>
    </p:spTree>
    <p:extLst>
      <p:ext uri="{BB962C8B-B14F-4D97-AF65-F5344CB8AC3E}">
        <p14:creationId xmlns:p14="http://schemas.microsoft.com/office/powerpoint/2010/main" val="197509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FCD7E6-574A-4C33-BDE9-ED1D4EB32BC1}"/>
              </a:ext>
            </a:extLst>
          </p:cNvPr>
          <p:cNvSpPr>
            <a:spLocks noGrp="1"/>
          </p:cNvSpPr>
          <p:nvPr>
            <p:ph type="title"/>
          </p:nvPr>
        </p:nvSpPr>
        <p:spPr/>
        <p:txBody>
          <a:bodyPr/>
          <a:lstStyle/>
          <a:p>
            <a:r>
              <a:rPr lang="en-IN" dirty="0"/>
              <a:t>Camera feed</a:t>
            </a:r>
          </a:p>
        </p:txBody>
      </p:sp>
      <p:pic>
        <p:nvPicPr>
          <p:cNvPr id="5" name="Picture 4">
            <a:extLst>
              <a:ext uri="{FF2B5EF4-FFF2-40B4-BE49-F238E27FC236}">
                <a16:creationId xmlns:a16="http://schemas.microsoft.com/office/drawing/2014/main" id="{40BB6524-D42A-4EE5-BE8A-EB61415D5674}"/>
              </a:ext>
            </a:extLst>
          </p:cNvPr>
          <p:cNvPicPr>
            <a:picLocks noChangeAspect="1"/>
          </p:cNvPicPr>
          <p:nvPr/>
        </p:nvPicPr>
        <p:blipFill>
          <a:blip r:embed="rId2"/>
          <a:stretch>
            <a:fillRect/>
          </a:stretch>
        </p:blipFill>
        <p:spPr>
          <a:xfrm>
            <a:off x="1491659" y="1673180"/>
            <a:ext cx="6851561" cy="4121239"/>
          </a:xfrm>
          <a:prstGeom prst="rect">
            <a:avLst/>
          </a:prstGeom>
        </p:spPr>
      </p:pic>
    </p:spTree>
    <p:extLst>
      <p:ext uri="{BB962C8B-B14F-4D97-AF65-F5344CB8AC3E}">
        <p14:creationId xmlns:p14="http://schemas.microsoft.com/office/powerpoint/2010/main" val="25140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normAutofit/>
          </a:bodyPr>
          <a:lstStyle/>
          <a:p>
            <a:r>
              <a:rPr lang="en-US" sz="48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a:t>
            </a:r>
            <a:r>
              <a:rPr lang="en-IN" sz="48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UGMENTEDLY WRITTEN TEXT CONVERTER</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3408144" y="4041620"/>
            <a:ext cx="8637072" cy="977621"/>
          </a:xfrm>
        </p:spPr>
        <p:txBody>
          <a:bodyPr>
            <a:normAutofit fontScale="25000" lnSpcReduction="20000"/>
          </a:bodyPr>
          <a:lstStyle/>
          <a:p>
            <a:pPr algn="ctr">
              <a:lnSpc>
                <a:spcPct val="115000"/>
              </a:lnSpc>
              <a:spcAft>
                <a:spcPts val="1000"/>
              </a:spcAft>
            </a:pPr>
            <a:r>
              <a:rPr lang="en-US" sz="7200" dirty="0"/>
              <a:t>By </a:t>
            </a:r>
            <a:r>
              <a:rPr lang="en-IN" sz="7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SRINITISH D-715521104046</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7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DHANUSH KUMAR V-715521104010</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7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SURIYA SAMPATHKUMAR -715521104048</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BA67-F98A-4C3F-8293-5347E7611192}"/>
              </a:ext>
            </a:extLst>
          </p:cNvPr>
          <p:cNvSpPr>
            <a:spLocks noGrp="1"/>
          </p:cNvSpPr>
          <p:nvPr>
            <p:ph type="title"/>
          </p:nvPr>
        </p:nvSpPr>
        <p:spPr/>
        <p:txBody>
          <a:bodyPr>
            <a:normAutofit/>
          </a:bodyPr>
          <a:lstStyle/>
          <a:p>
            <a:pPr algn="ctr"/>
            <a:r>
              <a:rPr lang="en-IN" sz="6000" b="1" dirty="0">
                <a:solidFill>
                  <a:srgbClr val="92D050"/>
                </a:solidFill>
              </a:rPr>
              <a:t>Thank you</a:t>
            </a:r>
          </a:p>
        </p:txBody>
      </p:sp>
    </p:spTree>
    <p:extLst>
      <p:ext uri="{BB962C8B-B14F-4D97-AF65-F5344CB8AC3E}">
        <p14:creationId xmlns:p14="http://schemas.microsoft.com/office/powerpoint/2010/main" val="106066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lnSpcReduction="10000"/>
          </a:bodyPr>
          <a:lstStyle/>
          <a:p>
            <a:pPr algn="just">
              <a:lnSpc>
                <a:spcPct val="115000"/>
              </a:lnSpc>
              <a:spcAft>
                <a:spcPts val="1000"/>
              </a:spcAft>
            </a:pPr>
            <a:r>
              <a:rPr lang="en-IN" sz="3200" b="1" i="1"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 </a:t>
            </a:r>
            <a:r>
              <a:rPr lang="en-IN" sz="3200" b="1" i="1" dirty="0" err="1">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Augmentedly</a:t>
            </a:r>
            <a:r>
              <a:rPr lang="en-IN" sz="3200" b="1" i="1"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 written text convertor is a python-based program using different modules. The aim of the program is to convert the virtually written data to be converted into text and to be stored so that we can use it to according to our need and to be able to modify it.</a:t>
            </a:r>
            <a:endParaRPr lang="en-IN" sz="3200" b="1"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US" sz="3600" b="1" i="1" dirty="0"/>
          </a:p>
        </p:txBody>
      </p:sp>
      <p:sp>
        <p:nvSpPr>
          <p:cNvPr id="6" name="Title 5">
            <a:extLst>
              <a:ext uri="{FF2B5EF4-FFF2-40B4-BE49-F238E27FC236}">
                <a16:creationId xmlns:a16="http://schemas.microsoft.com/office/drawing/2014/main" id="{D1B165BC-7B4E-47B9-B883-2BA96BCEEABF}"/>
              </a:ext>
            </a:extLst>
          </p:cNvPr>
          <p:cNvSpPr>
            <a:spLocks noGrp="1"/>
          </p:cNvSpPr>
          <p:nvPr>
            <p:ph type="title"/>
          </p:nvPr>
        </p:nvSpPr>
        <p:spPr/>
        <p:txBody>
          <a:bodyPr>
            <a:normAutofit/>
          </a:bodyPr>
          <a:lstStyle/>
          <a:p>
            <a:pPr algn="ctr"/>
            <a:r>
              <a:rPr lang="en-IN" sz="4800" b="1" i="1" dirty="0">
                <a:solidFill>
                  <a:srgbClr val="C00000"/>
                </a:solidFill>
              </a:rPr>
              <a:t>aim</a:t>
            </a:r>
          </a:p>
        </p:txBody>
      </p:sp>
    </p:spTree>
    <p:extLst>
      <p:ext uri="{BB962C8B-B14F-4D97-AF65-F5344CB8AC3E}">
        <p14:creationId xmlns:p14="http://schemas.microsoft.com/office/powerpoint/2010/main" val="209429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Who will use my invention</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marL="0" lvl="0" indent="0">
              <a:buNone/>
            </a:pPr>
            <a:r>
              <a:rPr lang="en-US" sz="2800" dirty="0">
                <a:solidFill>
                  <a:srgbClr val="000000"/>
                </a:solidFill>
                <a:ea typeface="Tahoma" panose="020B0604030504040204" pitchFamily="34" charset="0"/>
                <a:cs typeface="Tahoma" panose="020B0604030504040204" pitchFamily="34" charset="0"/>
              </a:rPr>
              <a:t>Who benefits from this invention? Why?</a:t>
            </a:r>
          </a:p>
          <a:p>
            <a:pPr lvl="0"/>
            <a:r>
              <a:rPr lang="en-US" sz="2800" dirty="0">
                <a:solidFill>
                  <a:srgbClr val="000000"/>
                </a:solidFill>
                <a:ea typeface="Tahoma" panose="020B0604030504040204" pitchFamily="34" charset="0"/>
                <a:cs typeface="Tahoma" panose="020B0604030504040204" pitchFamily="34" charset="0"/>
              </a:rPr>
              <a:t>This invention is created for the benefit of teaching , business presentations, free time writings</a:t>
            </a:r>
          </a:p>
          <a:p>
            <a:pPr lvl="0"/>
            <a:r>
              <a:rPr lang="en-US" sz="2800" dirty="0">
                <a:solidFill>
                  <a:srgbClr val="000000"/>
                </a:solidFill>
                <a:ea typeface="Tahoma" panose="020B0604030504040204" pitchFamily="34" charset="0"/>
                <a:cs typeface="Tahoma" panose="020B0604030504040204" pitchFamily="34" charset="0"/>
              </a:rPr>
              <a:t>This can be used at anytime with the help of color pointer by everyone from children to adults</a:t>
            </a:r>
          </a:p>
        </p:txBody>
      </p:sp>
    </p:spTree>
    <p:extLst>
      <p:ext uri="{BB962C8B-B14F-4D97-AF65-F5344CB8AC3E}">
        <p14:creationId xmlns:p14="http://schemas.microsoft.com/office/powerpoint/2010/main" val="244943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marL="0" lvl="0" indent="0">
              <a:buNone/>
            </a:pPr>
            <a:r>
              <a:rPr lang="en-US" sz="2400" dirty="0"/>
              <a:t>The module used for inventions are</a:t>
            </a:r>
          </a:p>
          <a:p>
            <a:r>
              <a:rPr lang="en-US" sz="2400" dirty="0" err="1"/>
              <a:t>Tkinter</a:t>
            </a:r>
            <a:endParaRPr lang="en-US" sz="2400" dirty="0"/>
          </a:p>
          <a:p>
            <a:r>
              <a:rPr lang="en-US" sz="2400" dirty="0" err="1"/>
              <a:t>Pil</a:t>
            </a:r>
            <a:endParaRPr lang="en-US" sz="2400" dirty="0"/>
          </a:p>
          <a:p>
            <a:r>
              <a:rPr lang="en-US" sz="2400" dirty="0" err="1"/>
              <a:t>Os</a:t>
            </a:r>
            <a:endParaRPr lang="en-US" sz="2400" dirty="0"/>
          </a:p>
          <a:p>
            <a:r>
              <a:rPr lang="en-US" sz="2400" dirty="0" err="1"/>
              <a:t>Pytesseract</a:t>
            </a:r>
            <a:r>
              <a:rPr lang="en-US" sz="2400" dirty="0"/>
              <a:t> </a:t>
            </a:r>
          </a:p>
          <a:p>
            <a:r>
              <a:rPr lang="en-US" sz="2400" dirty="0" err="1"/>
              <a:t>Opencv</a:t>
            </a:r>
            <a:endParaRPr lang="en-US" sz="2400" dirty="0"/>
          </a:p>
          <a:p>
            <a:pPr marL="0" indent="0">
              <a:buNone/>
            </a:pPr>
            <a:endParaRPr lang="en-US" dirty="0"/>
          </a:p>
        </p:txBody>
      </p:sp>
      <p:sp>
        <p:nvSpPr>
          <p:cNvPr id="5" name="Title 4">
            <a:extLst>
              <a:ext uri="{FF2B5EF4-FFF2-40B4-BE49-F238E27FC236}">
                <a16:creationId xmlns:a16="http://schemas.microsoft.com/office/drawing/2014/main" id="{AB12EE57-0897-4AE4-BC08-6FCA378D5A68}"/>
              </a:ext>
            </a:extLst>
          </p:cNvPr>
          <p:cNvSpPr>
            <a:spLocks noGrp="1"/>
          </p:cNvSpPr>
          <p:nvPr>
            <p:ph type="title"/>
          </p:nvPr>
        </p:nvSpPr>
        <p:spPr/>
        <p:txBody>
          <a:bodyPr/>
          <a:lstStyle/>
          <a:p>
            <a:r>
              <a:rPr lang="en-IN" dirty="0"/>
              <a:t>Module used for invention</a:t>
            </a:r>
          </a:p>
        </p:txBody>
      </p:sp>
    </p:spTree>
    <p:extLst>
      <p:ext uri="{BB962C8B-B14F-4D97-AF65-F5344CB8AC3E}">
        <p14:creationId xmlns:p14="http://schemas.microsoft.com/office/powerpoint/2010/main" val="271293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07BE27-B7B7-4D2C-B071-A694C26539AD}"/>
              </a:ext>
            </a:extLst>
          </p:cNvPr>
          <p:cNvSpPr>
            <a:spLocks noGrp="1"/>
          </p:cNvSpPr>
          <p:nvPr>
            <p:ph type="title"/>
          </p:nvPr>
        </p:nvSpPr>
        <p:spPr/>
        <p:txBody>
          <a:bodyPr/>
          <a:lstStyle/>
          <a:p>
            <a:r>
              <a:rPr lang="en-IN" dirty="0"/>
              <a:t>User defined modules</a:t>
            </a:r>
          </a:p>
        </p:txBody>
      </p:sp>
      <p:pic>
        <p:nvPicPr>
          <p:cNvPr id="12" name="Picture 11">
            <a:extLst>
              <a:ext uri="{FF2B5EF4-FFF2-40B4-BE49-F238E27FC236}">
                <a16:creationId xmlns:a16="http://schemas.microsoft.com/office/drawing/2014/main" id="{3D59475D-B9BC-49CB-8BD7-B5144C36C2FC}"/>
              </a:ext>
            </a:extLst>
          </p:cNvPr>
          <p:cNvPicPr>
            <a:picLocks noChangeAspect="1"/>
          </p:cNvPicPr>
          <p:nvPr/>
        </p:nvPicPr>
        <p:blipFill>
          <a:blip r:embed="rId2"/>
          <a:stretch>
            <a:fillRect/>
          </a:stretch>
        </p:blipFill>
        <p:spPr>
          <a:xfrm>
            <a:off x="1294361" y="1623060"/>
            <a:ext cx="9603275" cy="3611880"/>
          </a:xfrm>
          <a:prstGeom prst="rect">
            <a:avLst/>
          </a:prstGeom>
        </p:spPr>
      </p:pic>
    </p:spTree>
    <p:extLst>
      <p:ext uri="{BB962C8B-B14F-4D97-AF65-F5344CB8AC3E}">
        <p14:creationId xmlns:p14="http://schemas.microsoft.com/office/powerpoint/2010/main" val="416409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B9AFB-A01D-4A26-BF4F-F879AD7DA78C}"/>
              </a:ext>
            </a:extLst>
          </p:cNvPr>
          <p:cNvSpPr>
            <a:spLocks noGrp="1"/>
          </p:cNvSpPr>
          <p:nvPr>
            <p:ph idx="1"/>
          </p:nvPr>
        </p:nvSpPr>
        <p:spPr/>
        <p:txBody>
          <a:bodyPr/>
          <a:lstStyle/>
          <a:p>
            <a:pPr marL="342900" lvl="0" indent="-342900">
              <a:lnSpc>
                <a:spcPct val="115000"/>
              </a:lnSpc>
              <a:buFont typeface="Wingdings" panose="05000000000000000000" pitchFamily="2" charset="2"/>
              <a:buChar char=""/>
            </a:pPr>
            <a:r>
              <a:rPr lang="en-IN" sz="2400" b="1"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User defined modules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main.py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228600" algn="just">
              <a:lnSpc>
                <a:spcPct val="115000"/>
              </a:lnSpc>
              <a:spcAft>
                <a:spcPts val="1000"/>
              </a:spcAft>
            </a:pPr>
            <a:r>
              <a:rPr lang="en-IN" sz="2400"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  It is the start of the function where the program gets started. It has only one function (i.e.) to call the code_gui2.py module.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A93E8A77-1E89-421F-AC65-AC3915ED798E}"/>
              </a:ext>
            </a:extLst>
          </p:cNvPr>
          <p:cNvSpPr>
            <a:spLocks noGrp="1"/>
          </p:cNvSpPr>
          <p:nvPr>
            <p:ph type="title"/>
          </p:nvPr>
        </p:nvSpPr>
        <p:spPr/>
        <p:txBody>
          <a:bodyPr/>
          <a:lstStyle/>
          <a:p>
            <a:r>
              <a:rPr lang="en-IN" dirty="0"/>
              <a:t>module uses</a:t>
            </a:r>
          </a:p>
        </p:txBody>
      </p:sp>
    </p:spTree>
    <p:extLst>
      <p:ext uri="{BB962C8B-B14F-4D97-AF65-F5344CB8AC3E}">
        <p14:creationId xmlns:p14="http://schemas.microsoft.com/office/powerpoint/2010/main" val="331832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77E89C-5E70-4BB3-819C-72B6FF27337B}"/>
              </a:ext>
            </a:extLst>
          </p:cNvPr>
          <p:cNvSpPr>
            <a:spLocks noGrp="1"/>
          </p:cNvSpPr>
          <p:nvPr>
            <p:ph idx="1"/>
          </p:nvPr>
        </p:nvSpPr>
        <p:spPr>
          <a:xfrm>
            <a:off x="1294363" y="833120"/>
            <a:ext cx="9603275" cy="4633225"/>
          </a:xfrm>
        </p:spPr>
        <p:txBody>
          <a:bodyPr>
            <a:normAutofit lnSpcReduction="10000"/>
          </a:bodyPr>
          <a:lstStyle/>
          <a:p>
            <a:pPr marL="342900" lvl="0" indent="-342900" algn="just">
              <a:lnSpc>
                <a:spcPct val="115000"/>
              </a:lnSpc>
              <a:buFont typeface="Symbol" panose="05050102010706020507" pitchFamily="18" charset="2"/>
              <a:buChar char=""/>
            </a:pPr>
            <a:r>
              <a:rPr lang="en-IN" sz="2400"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code_gui2.py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15000"/>
              </a:lnSpc>
              <a:spcAft>
                <a:spcPts val="1000"/>
              </a:spcAft>
              <a:buNone/>
            </a:pPr>
            <a:r>
              <a:rPr lang="en-IN" sz="2400" dirty="0">
                <a:solidFill>
                  <a:srgbClr val="000000"/>
                </a:solidFill>
                <a:latin typeface="Gill Sans MT" panose="020B0502020104020203" pitchFamily="34" charset="0"/>
                <a:ea typeface="Times New Roman" panose="02020603050405020304" pitchFamily="18" charset="0"/>
                <a:cs typeface="Arial" panose="020B0604020202020204" pitchFamily="34" charset="0"/>
              </a:rPr>
              <a:t>     </a:t>
            </a:r>
            <a:r>
              <a:rPr lang="en-IN" sz="2400"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  We use three different inbuilt modules </a:t>
            </a:r>
            <a:r>
              <a:rPr lang="en-IN" sz="2400" dirty="0" err="1">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Tkinter</a:t>
            </a:r>
            <a:r>
              <a:rPr lang="en-IN" sz="2400" dirty="0">
                <a:solidFill>
                  <a:srgbClr val="000000"/>
                </a:solidFill>
                <a:effectLst/>
                <a:latin typeface="Gill Sans MT" panose="020B0502020104020203" pitchFamily="34" charset="0"/>
                <a:ea typeface="Times New Roman" panose="02020603050405020304" pitchFamily="18" charset="0"/>
                <a:cs typeface="Arial" panose="020B0604020202020204" pitchFamily="34" charset="0"/>
              </a:rPr>
              <a:t>, PIL, OS. In this module we create two different frames to show the menu and select options to the user. This is the place where the user interface window is created. Here it is used to create the logo, background, user interface options like </a:t>
            </a: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enter, exit. In the second page it has an entry box (where we browse the file location to save the image and text recognised), instructions, back button (which is used to return to the previous page), it also gives us three options like camera feed, plain image feed, and an option to check whether the colour you are using is being recognised.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793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8918F-2A3F-433B-A00B-49A5293F6C4A}"/>
              </a:ext>
            </a:extLst>
          </p:cNvPr>
          <p:cNvSpPr>
            <a:spLocks noGrp="1"/>
          </p:cNvSpPr>
          <p:nvPr>
            <p:ph idx="1"/>
          </p:nvPr>
        </p:nvSpPr>
        <p:spPr>
          <a:xfrm>
            <a:off x="1294363" y="558800"/>
            <a:ext cx="9603275" cy="4907545"/>
          </a:xfrm>
        </p:spPr>
        <p:txBody>
          <a:bodyPr>
            <a:normAutofit fontScale="92500" lnSpcReduction="10000"/>
          </a:bodyPr>
          <a:lstStyle/>
          <a:p>
            <a:pPr marL="342900" lvl="0" indent="-342900" algn="just">
              <a:lnSpc>
                <a:spcPct val="115000"/>
              </a:lnSpc>
              <a:spcAft>
                <a:spcPts val="1000"/>
              </a:spcAft>
              <a:buFont typeface="Symbol" panose="05050102010706020507" pitchFamily="18" charset="2"/>
              <a:buChar char=""/>
            </a:pP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code_writ.py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15000"/>
              </a:lnSpc>
              <a:spcAft>
                <a:spcPts val="1000"/>
              </a:spcAft>
              <a:buNone/>
            </a:pP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     It is the module where your text is written </a:t>
            </a:r>
            <a:r>
              <a:rPr lang="en-IN" sz="2400" dirty="0" err="1">
                <a:solidFill>
                  <a:srgbClr val="212529"/>
                </a:solidFill>
                <a:effectLst/>
                <a:latin typeface="Gill Sans MT" panose="020B0502020104020203" pitchFamily="34" charset="0"/>
                <a:ea typeface="Calibri" panose="020F0502020204030204" pitchFamily="34" charset="0"/>
                <a:cs typeface="Arial" panose="020B0604020202020204" pitchFamily="34" charset="0"/>
              </a:rPr>
              <a:t>augementedly</a:t>
            </a: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 We use following packages CV2, time, </a:t>
            </a:r>
            <a:r>
              <a:rPr lang="en-IN" sz="2400" dirty="0" err="1">
                <a:solidFill>
                  <a:srgbClr val="212529"/>
                </a:solidFill>
                <a:effectLst/>
                <a:latin typeface="Gill Sans MT" panose="020B0502020104020203" pitchFamily="34" charset="0"/>
                <a:ea typeface="Calibri" panose="020F0502020204030204" pitchFamily="34" charset="0"/>
                <a:cs typeface="Arial" panose="020B0604020202020204" pitchFamily="34" charset="0"/>
              </a:rPr>
              <a:t>os</a:t>
            </a: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 in this module. The input video is captured using open cv function. Each frame of the video is processed separately. This module enables the user to </a:t>
            </a:r>
            <a:r>
              <a:rPr lang="en-IN" sz="2400" dirty="0" err="1">
                <a:solidFill>
                  <a:srgbClr val="212529"/>
                </a:solidFill>
                <a:effectLst/>
                <a:latin typeface="Gill Sans MT" panose="020B0502020104020203" pitchFamily="34" charset="0"/>
                <a:ea typeface="Calibri" panose="020F0502020204030204" pitchFamily="34" charset="0"/>
                <a:cs typeface="Arial" panose="020B0604020202020204" pitchFamily="34" charset="0"/>
              </a:rPr>
              <a:t>augmentedly</a:t>
            </a: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 write using the specified colour by detecting it in each frame. Whatever the user writes, are copied into a plain white image file, which is then used to recognise the text in the image.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0">
              <a:lnSpc>
                <a:spcPct val="115000"/>
              </a:lnSpc>
              <a:spcAft>
                <a:spcPts val="1000"/>
              </a:spcAf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400" dirty="0">
                <a:solidFill>
                  <a:srgbClr val="212529"/>
                </a:solidFill>
                <a:effectLst/>
                <a:latin typeface="Gill Sans MT" panose="020B0502020104020203" pitchFamily="34" charset="0"/>
                <a:ea typeface="Calibri" panose="020F0502020204030204" pitchFamily="34" charset="0"/>
                <a:cs typeface="Arial" panose="020B0604020202020204" pitchFamily="34"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3657093689"/>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199</TotalTime>
  <Words>844</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Symbol</vt:lpstr>
      <vt:lpstr>Wingdings</vt:lpstr>
      <vt:lpstr>Gallery</vt:lpstr>
      <vt:lpstr>PowerPoint Presentation</vt:lpstr>
      <vt:lpstr>aUGMENTEDLY WRITTEN TEXT CONVERTER </vt:lpstr>
      <vt:lpstr>aim</vt:lpstr>
      <vt:lpstr>Who will use my invention</vt:lpstr>
      <vt:lpstr>Module used for invention</vt:lpstr>
      <vt:lpstr>User defined modules</vt:lpstr>
      <vt:lpstr>module uses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output</vt:lpstr>
      <vt:lpstr>PowerPoint Presentation</vt:lpstr>
      <vt:lpstr>Camera feed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aUGMENTEDLY WRITTEN TEXT CONVERTER </dc:title>
  <dc:creator>Dragon</dc:creator>
  <cp:lastModifiedBy>Dragon</cp:lastModifiedBy>
  <cp:revision>10</cp:revision>
  <dcterms:created xsi:type="dcterms:W3CDTF">2022-02-23T05:03:54Z</dcterms:created>
  <dcterms:modified xsi:type="dcterms:W3CDTF">2022-02-23T08:23:32Z</dcterms:modified>
</cp:coreProperties>
</file>