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7" r:id="rId4"/>
    <p:sldId id="266" r:id="rId5"/>
    <p:sldId id="261" r:id="rId6"/>
    <p:sldId id="270" r:id="rId7"/>
    <p:sldId id="271" r:id="rId8"/>
    <p:sldId id="269" r:id="rId9"/>
    <p:sldId id="265" r:id="rId10"/>
    <p:sldId id="27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09:53:50.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www.kaggle.com/datasets/kayvanshah/eye-dataset"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56736" y="1961590"/>
            <a:ext cx="6939025" cy="509114"/>
          </a:xfrm>
          <a:prstGeom prst="rect">
            <a:avLst/>
          </a:prstGeom>
        </p:spPr>
        <p:txBody>
          <a:bodyPr vert="horz" wrap="square" lIns="0" tIns="16510" rIns="0" bIns="0" rtlCol="0">
            <a:spAutoFit/>
          </a:bodyPr>
          <a:lstStyle/>
          <a:p>
            <a:pPr marL="3213735" algn="l">
              <a:lnSpc>
                <a:spcPct val="100000"/>
              </a:lnSpc>
              <a:spcBef>
                <a:spcPts val="130"/>
              </a:spcBef>
            </a:pPr>
            <a:r>
              <a:rPr lang="en-IN" spc="15" dirty="0"/>
              <a:t>Dhanushkumar V</a:t>
            </a:r>
            <a:endParaRPr spc="15" dirty="0"/>
          </a:p>
        </p:txBody>
      </p:sp>
      <p:sp>
        <p:nvSpPr>
          <p:cNvPr id="8" name="object 8"/>
          <p:cNvSpPr txBox="1"/>
          <p:nvPr/>
        </p:nvSpPr>
        <p:spPr>
          <a:xfrm>
            <a:off x="5714216" y="2865925"/>
            <a:ext cx="3543300" cy="75148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rgbClr val="2D936B"/>
                </a:solidFill>
                <a:latin typeface="Trebuchet MS"/>
                <a:cs typeface="Trebuchet MS"/>
              </a:rPr>
              <a:t>Synthetic eye generation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A491-37B9-4BD6-3C02-BA73935FCD7A}"/>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91473A80-B98C-353D-DEF4-72DE4723481E}"/>
              </a:ext>
            </a:extLst>
          </p:cNvPr>
          <p:cNvSpPr>
            <a:spLocks noGrp="1"/>
          </p:cNvSpPr>
          <p:nvPr>
            <p:ph type="body" idx="1"/>
          </p:nvPr>
        </p:nvSpPr>
        <p:spPr>
          <a:xfrm>
            <a:off x="609600" y="1577340"/>
            <a:ext cx="10972800" cy="1384995"/>
          </a:xfrm>
        </p:spPr>
        <p:txBody>
          <a:bodyPr/>
          <a:lstStyle/>
          <a:p>
            <a:pPr algn="just"/>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project demonstrates the effectiveness of GANs in generating realistic eyes and provides insights into the challenges and opportunities in training and deploying generative models. Moving forward, further research and experimentation will continue to push the boundaries of generative modeling and its practical applications.</a:t>
            </a:r>
            <a:endParaRPr lang="en-IN" sz="1800" dirty="0">
              <a:latin typeface="Arial" panose="020B0604020202020204" pitchFamily="34" charset="0"/>
              <a:cs typeface="Arial" panose="020B0604020202020204" pitchFamily="34" charset="0"/>
            </a:endParaRPr>
          </a:p>
          <a:p>
            <a:endParaRPr lang="en-IN" dirty="0"/>
          </a:p>
        </p:txBody>
      </p:sp>
      <p:sp>
        <p:nvSpPr>
          <p:cNvPr id="4" name="Title 1">
            <a:extLst>
              <a:ext uri="{FF2B5EF4-FFF2-40B4-BE49-F238E27FC236}">
                <a16:creationId xmlns:a16="http://schemas.microsoft.com/office/drawing/2014/main" id="{0A95D7FD-CE15-B663-797E-9B990CDB68B7}"/>
              </a:ext>
            </a:extLst>
          </p:cNvPr>
          <p:cNvSpPr txBox="1">
            <a:spLocks/>
          </p:cNvSpPr>
          <p:nvPr/>
        </p:nvSpPr>
        <p:spPr>
          <a:xfrm>
            <a:off x="755331" y="3131614"/>
            <a:ext cx="10681335" cy="758190"/>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kern="0" dirty="0"/>
              <a:t>Reference</a:t>
            </a:r>
            <a:endParaRPr lang="en-IN" kern="0" dirty="0"/>
          </a:p>
        </p:txBody>
      </p:sp>
      <p:sp>
        <p:nvSpPr>
          <p:cNvPr id="5" name="TextBox 4">
            <a:extLst>
              <a:ext uri="{FF2B5EF4-FFF2-40B4-BE49-F238E27FC236}">
                <a16:creationId xmlns:a16="http://schemas.microsoft.com/office/drawing/2014/main" id="{996676A7-2939-0E23-777F-1960ED78EAEE}"/>
              </a:ext>
            </a:extLst>
          </p:cNvPr>
          <p:cNvSpPr txBox="1"/>
          <p:nvPr/>
        </p:nvSpPr>
        <p:spPr>
          <a:xfrm>
            <a:off x="533400" y="4038600"/>
            <a:ext cx="8305800" cy="2482731"/>
          </a:xfrm>
          <a:prstGeom prst="rect">
            <a:avLst/>
          </a:prstGeom>
          <a:noFill/>
        </p:spPr>
        <p:txBody>
          <a:bodyPr wrap="square" rtlCol="0">
            <a:spAutoFit/>
          </a:bodyPr>
          <a:lstStyle/>
          <a:p>
            <a:pPr marL="285750" indent="-285750" algn="l" rtl="0" eaLnBrk="1" latinLnBrk="0" hangingPunct="1">
              <a:lnSpc>
                <a:spcPct val="110000"/>
              </a:lnSpc>
              <a:spcBef>
                <a:spcPts val="432"/>
              </a:spcBef>
              <a:spcAft>
                <a:spcPts val="600"/>
              </a:spcAft>
              <a:buClr>
                <a:schemeClr val="accent1"/>
              </a:buClr>
              <a:buSzPct val="92000"/>
              <a:buFont typeface="Arial" panose="020B0604020202020204" pitchFamily="34" charset="0"/>
              <a:buChar char="•"/>
            </a:pPr>
            <a:r>
              <a:rPr lang="en-IN" sz="1800" kern="1200" dirty="0">
                <a:solidFill>
                  <a:srgbClr val="0D0D0D"/>
                </a:solidFill>
                <a:effectLst/>
                <a:latin typeface="Arial" panose="020B0604020202020204" pitchFamily="34" charset="0"/>
                <a:ea typeface="+mn-ea"/>
                <a:cs typeface="Arial" panose="020B0604020202020204" pitchFamily="34" charset="0"/>
                <a:hlinkClick r:id="rId2"/>
              </a:rPr>
              <a:t>https://www.tensorflow.org/</a:t>
            </a:r>
            <a:endParaRPr lang="en-IN" sz="1800" dirty="0">
              <a:effectLst/>
            </a:endParaRPr>
          </a:p>
          <a:p>
            <a:pPr marL="301752" indent="-301752" algn="l" rtl="0" eaLnBrk="1" latinLnBrk="0" hangingPunct="1">
              <a:lnSpc>
                <a:spcPct val="110000"/>
              </a:lnSpc>
              <a:spcBef>
                <a:spcPts val="432"/>
              </a:spcBef>
              <a:spcAft>
                <a:spcPts val="600"/>
              </a:spcAft>
              <a:buFont typeface="Arial" panose="020B0604020202020204" pitchFamily="34" charset="0"/>
              <a:buChar char="•"/>
            </a:pPr>
            <a:r>
              <a:rPr lang="en-IN" sz="1800" b="0" i="0" kern="1200" dirty="0">
                <a:solidFill>
                  <a:srgbClr val="0D0D0D"/>
                </a:solidFill>
                <a:effectLst/>
                <a:latin typeface="Arial" panose="020B0604020202020204" pitchFamily="34" charset="0"/>
                <a:ea typeface="+mn-ea"/>
                <a:cs typeface="Arial" panose="020B0604020202020204" pitchFamily="34" charset="0"/>
                <a:hlinkClick r:id="rId3"/>
              </a:rPr>
              <a:t>https://keras.io/</a:t>
            </a:r>
            <a:endParaRPr lang="en-IN" dirty="0">
              <a:effectLst/>
            </a:endParaRPr>
          </a:p>
          <a:p>
            <a:pPr marL="301752" indent="-301752" algn="l" rtl="0" eaLnBrk="1" latinLnBrk="0" hangingPunct="1">
              <a:lnSpc>
                <a:spcPct val="110000"/>
              </a:lnSpc>
              <a:spcBef>
                <a:spcPts val="432"/>
              </a:spcBef>
              <a:spcAft>
                <a:spcPts val="600"/>
              </a:spcAft>
              <a:buFont typeface="Arial" panose="020B0604020202020204" pitchFamily="34" charset="0"/>
              <a:buChar char="•"/>
            </a:pPr>
            <a:r>
              <a:rPr lang="en-IN" sz="1800" b="0" i="0" kern="1200" dirty="0">
                <a:solidFill>
                  <a:srgbClr val="0D0D0D"/>
                </a:solidFill>
                <a:effectLst/>
                <a:latin typeface="Arial" panose="020B0604020202020204" pitchFamily="34" charset="0"/>
                <a:ea typeface="+mn-ea"/>
                <a:cs typeface="Arial" panose="020B0604020202020204" pitchFamily="34" charset="0"/>
                <a:hlinkClick r:id="rId4"/>
              </a:rPr>
              <a:t>https://numpy.org/</a:t>
            </a:r>
            <a:endParaRPr lang="en-IN" dirty="0">
              <a:effectLst/>
            </a:endParaRPr>
          </a:p>
          <a:p>
            <a:pPr marL="301752" indent="-301752" algn="l" rtl="0" eaLnBrk="1" latinLnBrk="0" hangingPunct="1">
              <a:lnSpc>
                <a:spcPct val="110000"/>
              </a:lnSpc>
              <a:spcBef>
                <a:spcPts val="432"/>
              </a:spcBef>
              <a:spcAft>
                <a:spcPts val="600"/>
              </a:spcAft>
              <a:buFont typeface="Arial" panose="020B0604020202020204" pitchFamily="34" charset="0"/>
              <a:buChar char="•"/>
            </a:pPr>
            <a:r>
              <a:rPr lang="en-IN" sz="1800" b="0" i="0" kern="1200" dirty="0">
                <a:solidFill>
                  <a:srgbClr val="0D0D0D"/>
                </a:solidFill>
                <a:effectLst/>
                <a:latin typeface="Arial" panose="020B0604020202020204" pitchFamily="34" charset="0"/>
                <a:ea typeface="+mn-ea"/>
                <a:cs typeface="Arial" panose="020B0604020202020204" pitchFamily="34" charset="0"/>
                <a:hlinkClick r:id="rId5"/>
              </a:rPr>
              <a:t>https://matplotlib.org/</a:t>
            </a:r>
            <a:endParaRPr lang="en-IN" sz="1800" b="0" i="0" kern="1200" dirty="0">
              <a:solidFill>
                <a:srgbClr val="0D0D0D"/>
              </a:solidFill>
              <a:effectLst/>
              <a:latin typeface="Arial" panose="020B0604020202020204" pitchFamily="34" charset="0"/>
              <a:ea typeface="+mn-ea"/>
              <a:cs typeface="Arial" panose="020B0604020202020204" pitchFamily="34" charset="0"/>
            </a:endParaRPr>
          </a:p>
          <a:p>
            <a:pPr marL="301752" indent="-301752" algn="l" rtl="0" eaLnBrk="1" latinLnBrk="0" hangingPunct="1">
              <a:lnSpc>
                <a:spcPct val="110000"/>
              </a:lnSpc>
              <a:spcBef>
                <a:spcPts val="432"/>
              </a:spcBef>
              <a:spcAft>
                <a:spcPts val="600"/>
              </a:spcAft>
              <a:buFont typeface="Arial" panose="020B0604020202020204" pitchFamily="34" charset="0"/>
              <a:buChar char="•"/>
            </a:pPr>
            <a:r>
              <a:rPr lang="en-IN" dirty="0">
                <a:effectLst/>
                <a:hlinkClick r:id="rId6"/>
              </a:rPr>
              <a:t>https://www.kaggle.com/datasets/kayvanshah/eye-dataset</a:t>
            </a:r>
            <a:endParaRPr lang="en-IN" dirty="0">
              <a:effectLst/>
            </a:endParaRPr>
          </a:p>
          <a:p>
            <a:endParaRPr lang="en-IN" dirty="0"/>
          </a:p>
        </p:txBody>
      </p:sp>
    </p:spTree>
    <p:extLst>
      <p:ext uri="{BB962C8B-B14F-4D97-AF65-F5344CB8AC3E}">
        <p14:creationId xmlns:p14="http://schemas.microsoft.com/office/powerpoint/2010/main" val="41709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2C16-A936-B21D-8770-3FC97E81770D}"/>
              </a:ext>
            </a:extLst>
          </p:cNvPr>
          <p:cNvSpPr>
            <a:spLocks noGrp="1"/>
          </p:cNvSpPr>
          <p:nvPr>
            <p:ph type="title"/>
          </p:nvPr>
        </p:nvSpPr>
        <p:spPr/>
        <p:txBody>
          <a:bodyPr/>
          <a:lstStyle/>
          <a:p>
            <a:r>
              <a:rPr lang="en-IN" dirty="0"/>
              <a:t>Agenda</a:t>
            </a:r>
          </a:p>
        </p:txBody>
      </p:sp>
      <p:sp>
        <p:nvSpPr>
          <p:cNvPr id="3" name="Text Placeholder 2">
            <a:extLst>
              <a:ext uri="{FF2B5EF4-FFF2-40B4-BE49-F238E27FC236}">
                <a16:creationId xmlns:a16="http://schemas.microsoft.com/office/drawing/2014/main" id="{552A7739-21D5-7302-DCF9-E6C9941A47DB}"/>
              </a:ext>
            </a:extLst>
          </p:cNvPr>
          <p:cNvSpPr>
            <a:spLocks noGrp="1"/>
          </p:cNvSpPr>
          <p:nvPr>
            <p:ph type="body" idx="1"/>
          </p:nvPr>
        </p:nvSpPr>
        <p:spPr>
          <a:xfrm>
            <a:off x="609600" y="1577340"/>
            <a:ext cx="10972800" cy="3016210"/>
          </a:xfrm>
        </p:spPr>
        <p:txBody>
          <a:bodyPr/>
          <a:lstStyle/>
          <a:p>
            <a:pPr marL="457200" indent="-457200">
              <a:buFont typeface="Arial" panose="020B0604020202020204" pitchFamily="34" charset="0"/>
              <a:buChar char="•"/>
            </a:pPr>
            <a:r>
              <a:rPr lang="en-IN" sz="2800" b="1" dirty="0"/>
              <a:t>Problem statement</a:t>
            </a:r>
          </a:p>
          <a:p>
            <a:pPr marL="457200" indent="-457200">
              <a:buFont typeface="Arial" panose="020B0604020202020204" pitchFamily="34" charset="0"/>
              <a:buChar char="•"/>
            </a:pPr>
            <a:r>
              <a:rPr lang="en-IN" sz="2800" b="1" dirty="0"/>
              <a:t>Proposed solution</a:t>
            </a:r>
          </a:p>
          <a:p>
            <a:pPr marL="457200" indent="-457200">
              <a:buFont typeface="Arial" panose="020B0604020202020204" pitchFamily="34" charset="0"/>
              <a:buChar char="•"/>
            </a:pPr>
            <a:r>
              <a:rPr lang="en-IN" sz="2800" b="1" dirty="0"/>
              <a:t>End users</a:t>
            </a:r>
          </a:p>
          <a:p>
            <a:pPr marL="457200" indent="-457200">
              <a:buFont typeface="Arial" panose="020B0604020202020204" pitchFamily="34" charset="0"/>
              <a:buChar char="•"/>
            </a:pPr>
            <a:r>
              <a:rPr lang="en-IN" sz="2800" b="1" dirty="0"/>
              <a:t>Algorithm and Deployment</a:t>
            </a:r>
          </a:p>
          <a:p>
            <a:pPr marL="457200" indent="-457200">
              <a:buFont typeface="Arial" panose="020B0604020202020204" pitchFamily="34" charset="0"/>
              <a:buChar char="•"/>
            </a:pPr>
            <a:r>
              <a:rPr lang="en-IN" sz="2800" b="1" dirty="0"/>
              <a:t>Key features</a:t>
            </a:r>
          </a:p>
          <a:p>
            <a:pPr marL="457200" indent="-457200">
              <a:buFont typeface="Arial" panose="020B0604020202020204" pitchFamily="34" charset="0"/>
              <a:buChar char="•"/>
            </a:pPr>
            <a:r>
              <a:rPr lang="en-IN" sz="2800" b="1" dirty="0"/>
              <a:t>Results and evaluation</a:t>
            </a:r>
          </a:p>
          <a:p>
            <a:pPr marL="457200" indent="-457200">
              <a:buFont typeface="Arial" panose="020B0604020202020204" pitchFamily="34" charset="0"/>
              <a:buChar char="•"/>
            </a:pPr>
            <a:r>
              <a:rPr lang="en-IN" sz="2800" b="1" dirty="0"/>
              <a:t>conclusions</a:t>
            </a:r>
          </a:p>
        </p:txBody>
      </p:sp>
    </p:spTree>
    <p:extLst>
      <p:ext uri="{BB962C8B-B14F-4D97-AF65-F5344CB8AC3E}">
        <p14:creationId xmlns:p14="http://schemas.microsoft.com/office/powerpoint/2010/main" val="202268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lang="en-IN" sz="4250" spc="-85" dirty="0"/>
              <a:t> STATEMENT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E2418D9-4734-54FF-8214-067A4E5DCBDF}"/>
              </a:ext>
            </a:extLst>
          </p:cNvPr>
          <p:cNvSpPr txBox="1"/>
          <p:nvPr/>
        </p:nvSpPr>
        <p:spPr>
          <a:xfrm>
            <a:off x="656655" y="2660334"/>
            <a:ext cx="7977186" cy="1938992"/>
          </a:xfrm>
          <a:prstGeom prst="rect">
            <a:avLst/>
          </a:prstGeom>
          <a:noFill/>
        </p:spPr>
        <p:txBody>
          <a:bodyPr wrap="square" rtlCol="0">
            <a:spAutoFit/>
          </a:bodyPr>
          <a:lstStyle/>
          <a:p>
            <a:r>
              <a:rPr lang="en-US" sz="2000" b="0" i="0" dirty="0">
                <a:solidFill>
                  <a:srgbClr val="0D0D0D"/>
                </a:solidFill>
                <a:effectLst/>
                <a:latin typeface="Arial" panose="020B0604020202020204" pitchFamily="34" charset="0"/>
                <a:cs typeface="Arial" panose="020B0604020202020204" pitchFamily="34" charset="0"/>
              </a:rPr>
              <a:t>The project aims to develop a Generative Adversarial Network (GAN) capable of generating realistic eyes with reference to the Kaggle dataset. The Kaggle dataset consists of 14838 grayscale images of </a:t>
            </a:r>
            <a:r>
              <a:rPr lang="en-US" sz="2000" dirty="0">
                <a:solidFill>
                  <a:srgbClr val="0D0D0D"/>
                </a:solidFill>
                <a:latin typeface="Arial" panose="020B0604020202020204" pitchFamily="34" charset="0"/>
                <a:cs typeface="Arial" panose="020B0604020202020204" pitchFamily="34" charset="0"/>
              </a:rPr>
              <a:t> eyes </a:t>
            </a:r>
            <a:r>
              <a:rPr lang="en-US" sz="2000" b="0" i="0" dirty="0">
                <a:solidFill>
                  <a:srgbClr val="0D0D0D"/>
                </a:solidFill>
                <a:effectLst/>
                <a:latin typeface="Arial" panose="020B0604020202020204" pitchFamily="34" charset="0"/>
                <a:cs typeface="Arial" panose="020B0604020202020204" pitchFamily="34" charset="0"/>
              </a:rPr>
              <a:t>and the objective is to create a GAN that can produce synthetic images resembling these eyes..</a:t>
            </a:r>
            <a:endParaRPr lang="en-IN" sz="2000" dirty="0">
              <a:latin typeface="Arial" panose="020B0604020202020204" pitchFamily="34" charset="0"/>
              <a:cs typeface="Arial" panose="020B0604020202020204" pitchFamily="34" charset="0"/>
            </a:endParaRP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3CD9-9FDA-7C04-8517-7380930D8E80}"/>
              </a:ext>
            </a:extLst>
          </p:cNvPr>
          <p:cNvSpPr>
            <a:spLocks noGrp="1"/>
          </p:cNvSpPr>
          <p:nvPr>
            <p:ph type="title"/>
          </p:nvPr>
        </p:nvSpPr>
        <p:spPr/>
        <p:txBody>
          <a:bodyPr/>
          <a:lstStyle/>
          <a:p>
            <a:r>
              <a:rPr lang="en-IN" sz="4800" spc="5" dirty="0"/>
              <a:t>PROPOSED SOLUTION</a:t>
            </a:r>
            <a:endParaRPr lang="en-IN" dirty="0"/>
          </a:p>
        </p:txBody>
      </p:sp>
      <p:sp>
        <p:nvSpPr>
          <p:cNvPr id="3" name="Text Placeholder 2">
            <a:extLst>
              <a:ext uri="{FF2B5EF4-FFF2-40B4-BE49-F238E27FC236}">
                <a16:creationId xmlns:a16="http://schemas.microsoft.com/office/drawing/2014/main" id="{E3718346-41BE-0E13-6EE4-6607BC6505E9}"/>
              </a:ext>
            </a:extLst>
          </p:cNvPr>
          <p:cNvSpPr>
            <a:spLocks noGrp="1"/>
          </p:cNvSpPr>
          <p:nvPr>
            <p:ph type="body" idx="1"/>
          </p:nvPr>
        </p:nvSpPr>
        <p:spPr>
          <a:xfrm>
            <a:off x="609600" y="1577340"/>
            <a:ext cx="10972800" cy="3323987"/>
          </a:xfrm>
        </p:spPr>
        <p:txBody>
          <a:bodyPr/>
          <a:lstStyle/>
          <a:p>
            <a:pPr algn="just"/>
            <a:r>
              <a:rPr lang="en-US" sz="1800" b="1" i="0" dirty="0">
                <a:solidFill>
                  <a:schemeClr val="tx1"/>
                </a:solidFill>
                <a:effectLst/>
                <a:latin typeface="Arial" panose="020B0604020202020204" pitchFamily="34" charset="0"/>
                <a:cs typeface="Arial" panose="020B0604020202020204" pitchFamily="34" charset="0"/>
              </a:rPr>
              <a:t>GAN Architecture Design:</a:t>
            </a:r>
            <a:endParaRPr lang="en-US" sz="1800" b="0" i="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GAN architecture consisting of a generator and a discriminator network using TensorFlow/</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Generator: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Implement a neural network with multiple layers of fully connected (Dense) and activation layers (</a:t>
            </a:r>
            <a:r>
              <a:rPr lang="en-US" dirty="0">
                <a:solidFill>
                  <a:schemeClr val="tx1"/>
                </a:solidFill>
                <a:latin typeface="Arial" panose="020B0604020202020204" pitchFamily="34" charset="0"/>
                <a:cs typeface="Arial" panose="020B0604020202020204" pitchFamily="34" charset="0"/>
              </a:rPr>
              <a:t>LEAKY RELU</a:t>
            </a:r>
            <a:r>
              <a:rPr lang="en-US" sz="1800" b="0" i="0" dirty="0">
                <a:solidFill>
                  <a:schemeClr val="tx1"/>
                </a:solidFill>
                <a:effectLst/>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Experiment with variations in network depth, layer sizes, and normalization techniques (e.g., Batch Normalization).</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Discriminator: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neural network with similar architectural choices as the generator but with a binary classification output.</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Utilize activation functions such as Leaky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and Sigmoid to introduce non-linearity and produce probability scores.</a:t>
            </a:r>
          </a:p>
        </p:txBody>
      </p:sp>
    </p:spTree>
    <p:extLst>
      <p:ext uri="{BB962C8B-B14F-4D97-AF65-F5344CB8AC3E}">
        <p14:creationId xmlns:p14="http://schemas.microsoft.com/office/powerpoint/2010/main" val="6848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BAD56E7-12F1-072B-CF40-BE63C3E0767E}"/>
              </a:ext>
            </a:extLst>
          </p:cNvPr>
          <p:cNvSpPr txBox="1"/>
          <p:nvPr/>
        </p:nvSpPr>
        <p:spPr>
          <a:xfrm>
            <a:off x="609600" y="2045846"/>
            <a:ext cx="64008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Medical Professionals: Used for training and simulating eye conditions or surgeries.</a:t>
            </a:r>
          </a:p>
          <a:p>
            <a:pPr marL="285750" indent="-285750">
              <a:buFont typeface="Arial" panose="020B0604020202020204" pitchFamily="34" charset="0"/>
              <a:buChar char="•"/>
            </a:pPr>
            <a:r>
              <a:rPr lang="en-US" sz="2000" dirty="0"/>
              <a:t>Augmented Reality (AR) Developers: Employed to create realistic virtual characters with lifelike eye movements.</a:t>
            </a:r>
          </a:p>
          <a:p>
            <a:pPr marL="285750" indent="-285750">
              <a:buFont typeface="Arial" panose="020B0604020202020204" pitchFamily="34" charset="0"/>
              <a:buChar char="•"/>
            </a:pPr>
            <a:r>
              <a:rPr lang="en-US" sz="2000" dirty="0"/>
              <a:t>Entertainment Industry: Utilized for generating realistic characters in movies, games, and animations.</a:t>
            </a:r>
          </a:p>
          <a:p>
            <a:pPr marL="285750" indent="-285750">
              <a:buFont typeface="Arial" panose="020B0604020202020204" pitchFamily="34" charset="0"/>
              <a:buChar char="•"/>
            </a:pPr>
            <a:r>
              <a:rPr lang="en-US" sz="2000" dirty="0"/>
              <a:t>Educational Institutions: Used as educational tools for teaching eye anatomy and disorders.</a:t>
            </a:r>
          </a:p>
          <a:p>
            <a:pPr marL="285750" indent="-285750">
              <a:buFont typeface="Arial" panose="020B0604020202020204" pitchFamily="34" charset="0"/>
              <a:buChar char="•"/>
            </a:pPr>
            <a:r>
              <a:rPr lang="en-US" sz="2000" dirty="0"/>
              <a:t>Cosmetic Industry: Employed for testing makeup products' safety and efficacy.</a:t>
            </a:r>
          </a:p>
          <a:p>
            <a:pPr marL="285750" indent="-285750">
              <a:buFont typeface="Arial" panose="020B0604020202020204" pitchFamily="34" charset="0"/>
              <a:buChar char="•"/>
            </a:pPr>
            <a:r>
              <a:rPr lang="en-US" sz="2000" dirty="0"/>
              <a:t>Accessibility Technology Developers: Utilized in assistive technologies for individuals with visual impairments.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DF3B-863A-D449-B1B6-2E1288166D87}"/>
              </a:ext>
            </a:extLst>
          </p:cNvPr>
          <p:cNvSpPr>
            <a:spLocks noGrp="1"/>
          </p:cNvSpPr>
          <p:nvPr>
            <p:ph type="title"/>
          </p:nvPr>
        </p:nvSpPr>
        <p:spPr/>
        <p:txBody>
          <a:bodyPr/>
          <a:lstStyle/>
          <a:p>
            <a:r>
              <a:rPr lang="en-US" sz="4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D7CAA80-311E-FABE-142D-C7A2F2CC2640}"/>
              </a:ext>
            </a:extLst>
          </p:cNvPr>
          <p:cNvSpPr>
            <a:spLocks noGrp="1"/>
          </p:cNvSpPr>
          <p:nvPr>
            <p:ph sz="half" idx="2"/>
          </p:nvPr>
        </p:nvSpPr>
        <p:spPr>
          <a:xfrm>
            <a:off x="609600" y="1577340"/>
            <a:ext cx="5303520" cy="4985980"/>
          </a:xfrm>
        </p:spPr>
        <p:txBody>
          <a:bodyPr/>
          <a:lstStyle/>
          <a:p>
            <a:r>
              <a:rPr lang="en-US" sz="2000" b="1" u="sng" dirty="0"/>
              <a:t>Algorithm</a:t>
            </a:r>
            <a:r>
              <a:rPr lang="en-US" dirty="0"/>
              <a:t>:</a:t>
            </a:r>
          </a:p>
          <a:p>
            <a:endParaRPr lang="en-US" dirty="0"/>
          </a:p>
          <a:p>
            <a:pPr marL="342900" indent="-342900">
              <a:buFont typeface="+mj-lt"/>
              <a:buAutoNum type="arabicPeriod"/>
            </a:pPr>
            <a:r>
              <a:rPr lang="en-US" dirty="0"/>
              <a:t>I utilize Generative Adversarial Networks (GANs) as my framework for generating synthetic eyes.</a:t>
            </a:r>
          </a:p>
          <a:p>
            <a:pPr marL="342900" indent="-342900">
              <a:buFont typeface="+mj-lt"/>
              <a:buAutoNum type="arabicPeriod"/>
            </a:pPr>
            <a:r>
              <a:rPr lang="en-US" dirty="0"/>
              <a:t>My Generator Network is responsible for creating synthetic eye images from random noise vectors.</a:t>
            </a:r>
          </a:p>
          <a:p>
            <a:pPr marL="342900" indent="-342900">
              <a:buFont typeface="+mj-lt"/>
              <a:buAutoNum type="arabicPeriod"/>
            </a:pPr>
            <a:r>
              <a:rPr lang="en-US" dirty="0"/>
              <a:t>The Discriminator Network learns to distinguish between real and synthetic eye images.</a:t>
            </a:r>
          </a:p>
          <a:p>
            <a:pPr marL="342900" indent="-342900">
              <a:buFont typeface="+mj-lt"/>
              <a:buAutoNum type="arabicPeriod"/>
            </a:pPr>
            <a:r>
              <a:rPr lang="en-US" dirty="0"/>
              <a:t>Throughout training, I concurrently train both the generator and discriminator networks. My goal is to generate realistic images to deceive the discriminator.</a:t>
            </a:r>
          </a:p>
          <a:p>
            <a:pPr marL="342900" indent="-342900">
              <a:buFont typeface="+mj-lt"/>
              <a:buAutoNum type="arabicPeriod"/>
            </a:pPr>
            <a:r>
              <a:rPr lang="en-US" dirty="0"/>
              <a:t>I apply binary cross-entropy loss functions to train the discriminator and generator networks effectively.</a:t>
            </a:r>
          </a:p>
          <a:p>
            <a:pPr marL="342900" indent="-342900">
              <a:buFont typeface="+mj-lt"/>
              <a:buAutoNum type="arabicPeriod"/>
            </a:pPr>
            <a:r>
              <a:rPr lang="en-US" dirty="0"/>
              <a:t>Optimization of network parameters is achieved through techniques such as stochastic gradient descent (SGD) or Adam optimizer.</a:t>
            </a:r>
            <a:endParaRPr lang="en-IN" dirty="0"/>
          </a:p>
        </p:txBody>
      </p:sp>
      <p:sp>
        <p:nvSpPr>
          <p:cNvPr id="4" name="Content Placeholder 3">
            <a:extLst>
              <a:ext uri="{FF2B5EF4-FFF2-40B4-BE49-F238E27FC236}">
                <a16:creationId xmlns:a16="http://schemas.microsoft.com/office/drawing/2014/main" id="{1708C6D0-2713-83A8-DA46-2E6093F5532E}"/>
              </a:ext>
            </a:extLst>
          </p:cNvPr>
          <p:cNvSpPr>
            <a:spLocks noGrp="1"/>
          </p:cNvSpPr>
          <p:nvPr>
            <p:ph sz="half" idx="3"/>
          </p:nvPr>
        </p:nvSpPr>
        <p:spPr>
          <a:xfrm>
            <a:off x="6278880" y="1577340"/>
            <a:ext cx="5303520" cy="4431983"/>
          </a:xfrm>
        </p:spPr>
        <p:txBody>
          <a:bodyPr/>
          <a:lstStyle/>
          <a:p>
            <a:r>
              <a:rPr lang="en-US" sz="2000" b="1" u="sng" dirty="0"/>
              <a:t>Deployment</a:t>
            </a:r>
            <a:r>
              <a:rPr lang="en-US" dirty="0"/>
              <a:t>:</a:t>
            </a:r>
          </a:p>
          <a:p>
            <a:endParaRPr lang="en-US" dirty="0"/>
          </a:p>
          <a:p>
            <a:pPr marL="342900" indent="-342900">
              <a:buFont typeface="+mj-lt"/>
              <a:buAutoNum type="arabicPeriod"/>
            </a:pPr>
            <a:r>
              <a:rPr lang="en-US" dirty="0"/>
              <a:t>Upon completion of training, I save my trained generator network as a model.</a:t>
            </a:r>
          </a:p>
          <a:p>
            <a:pPr marL="342900" indent="-342900">
              <a:buFont typeface="+mj-lt"/>
              <a:buAutoNum type="arabicPeriod"/>
            </a:pPr>
            <a:r>
              <a:rPr lang="en-US" dirty="0"/>
              <a:t>For deployment, I opt for renowned deep learning frameworks like TensorFlow or </a:t>
            </a:r>
            <a:r>
              <a:rPr lang="en-US" dirty="0" err="1"/>
              <a:t>PyTorch</a:t>
            </a:r>
            <a:r>
              <a:rPr lang="en-US" dirty="0"/>
              <a:t>.</a:t>
            </a:r>
          </a:p>
          <a:p>
            <a:pPr marL="342900" indent="-342900">
              <a:buFont typeface="+mj-lt"/>
              <a:buAutoNum type="arabicPeriod"/>
            </a:pPr>
            <a:r>
              <a:rPr lang="en-US" dirty="0"/>
              <a:t>I construct an inference pipeline to process input noise vectors and generate synthetic eye images using the trained generator model.</a:t>
            </a:r>
          </a:p>
          <a:p>
            <a:pPr marL="342900" indent="-342900">
              <a:buFont typeface="+mj-lt"/>
              <a:buAutoNum type="arabicPeriod"/>
            </a:pPr>
            <a:r>
              <a:rPr lang="en-US" dirty="0"/>
              <a:t>Integration of the inference pipeline into the target application or system is vital.</a:t>
            </a:r>
          </a:p>
          <a:p>
            <a:pPr marL="342900" indent="-342900">
              <a:buFont typeface="+mj-lt"/>
              <a:buAutoNum type="arabicPeriod"/>
            </a:pPr>
            <a:r>
              <a:rPr lang="en-US" dirty="0"/>
              <a:t>I ensure that the deployment setup can handle the computational demands, particularly when generating synthetic eyes in real-time or large batches.</a:t>
            </a:r>
          </a:p>
          <a:p>
            <a:endParaRPr lang="en-US" dirty="0"/>
          </a:p>
        </p:txBody>
      </p:sp>
    </p:spTree>
    <p:extLst>
      <p:ext uri="{BB962C8B-B14F-4D97-AF65-F5344CB8AC3E}">
        <p14:creationId xmlns:p14="http://schemas.microsoft.com/office/powerpoint/2010/main" val="415597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D670-FADC-671C-28AD-AA7B37615D94}"/>
              </a:ext>
            </a:extLst>
          </p:cNvPr>
          <p:cNvSpPr>
            <a:spLocks noGrp="1"/>
          </p:cNvSpPr>
          <p:nvPr>
            <p:ph type="title"/>
          </p:nvPr>
        </p:nvSpPr>
        <p:spPr/>
        <p:txBody>
          <a:bodyPr/>
          <a:lstStyle/>
          <a:p>
            <a:r>
              <a:rPr lang="en-US" sz="4800" spc="15" dirty="0"/>
              <a:t>THE</a:t>
            </a:r>
            <a:r>
              <a:rPr lang="en-US" sz="4800" spc="20" dirty="0"/>
              <a:t> </a:t>
            </a:r>
            <a:r>
              <a:rPr lang="en-US" sz="4800" spc="10" dirty="0"/>
              <a:t>WOW</a:t>
            </a:r>
            <a:r>
              <a:rPr lang="en-US" sz="4800" spc="85" dirty="0"/>
              <a:t> </a:t>
            </a:r>
            <a:r>
              <a:rPr lang="en-US" sz="4800" spc="10" dirty="0"/>
              <a:t>IN</a:t>
            </a:r>
            <a:r>
              <a:rPr lang="en-US" sz="4800" spc="-5" dirty="0"/>
              <a:t> </a:t>
            </a:r>
            <a:r>
              <a:rPr lang="en-US" sz="4800" spc="15" dirty="0"/>
              <a:t>YOUR</a:t>
            </a:r>
            <a:r>
              <a:rPr lang="en-US" sz="4800" spc="-10" dirty="0"/>
              <a:t> </a:t>
            </a:r>
            <a:r>
              <a:rPr lang="en-US" sz="4800" spc="20" dirty="0"/>
              <a:t>SOLUTION</a:t>
            </a:r>
            <a:endParaRPr lang="en-IN" dirty="0"/>
          </a:p>
        </p:txBody>
      </p:sp>
      <p:sp>
        <p:nvSpPr>
          <p:cNvPr id="3" name="TextBox 2">
            <a:extLst>
              <a:ext uri="{FF2B5EF4-FFF2-40B4-BE49-F238E27FC236}">
                <a16:creationId xmlns:a16="http://schemas.microsoft.com/office/drawing/2014/main" id="{AE51692A-AC70-89FE-59CD-39C475CC2682}"/>
              </a:ext>
            </a:extLst>
          </p:cNvPr>
          <p:cNvSpPr txBox="1"/>
          <p:nvPr/>
        </p:nvSpPr>
        <p:spPr>
          <a:xfrm>
            <a:off x="755332" y="1828800"/>
            <a:ext cx="9760268" cy="3693319"/>
          </a:xfrm>
          <a:prstGeom prst="rect">
            <a:avLst/>
          </a:prstGeom>
          <a:noFill/>
        </p:spPr>
        <p:txBody>
          <a:bodyPr wrap="square" rtlCol="0">
            <a:spAutoFit/>
          </a:bodyPr>
          <a:lstStyle/>
          <a:p>
            <a:r>
              <a:rPr lang="en-US" dirty="0"/>
              <a:t>Hyperparameter Sensitivity: My performance is highly sensitive to hyperparameters such as learning rates, batch sizes, and network architectures. Fine-tuning these hyperparameters to achieve optimal training stability and image quality consumes a significant amount of time and requires extensive experimentation.</a:t>
            </a:r>
          </a:p>
          <a:p>
            <a:endParaRPr lang="en-US" dirty="0"/>
          </a:p>
          <a:p>
            <a:r>
              <a:rPr lang="en-US" dirty="0"/>
              <a:t>Data Quality and Quantity: The quality and quantity of available eye image data significantly impact my performance. Limited or biased training data often leads to the generation of unrealistic or biased synthetic eyes. Acquiring labeled eye image datasets with diverse characteristics is challenging and requires significant resources and expertise.</a:t>
            </a:r>
          </a:p>
          <a:p>
            <a:endParaRPr lang="en-US" dirty="0"/>
          </a:p>
          <a:p>
            <a:r>
              <a:rPr lang="en-US" dirty="0"/>
              <a:t>Platform limitation: The </a:t>
            </a:r>
            <a:r>
              <a:rPr lang="en-US" dirty="0" err="1"/>
              <a:t>colab</a:t>
            </a:r>
            <a:r>
              <a:rPr lang="en-US" dirty="0"/>
              <a:t> only  provides a maximum of 15gb ram which cant handle the training phase of my code until the end sometimes. It works if reduced the number of epochs as well generating the synthetic images in a long break for like about every 100 epochs.</a:t>
            </a:r>
            <a:endParaRPr lang="en-IN" dirty="0"/>
          </a:p>
        </p:txBody>
      </p:sp>
    </p:spTree>
    <p:extLst>
      <p:ext uri="{BB962C8B-B14F-4D97-AF65-F5344CB8AC3E}">
        <p14:creationId xmlns:p14="http://schemas.microsoft.com/office/powerpoint/2010/main" val="113581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7" name="Picture 16">
            <a:extLst>
              <a:ext uri="{FF2B5EF4-FFF2-40B4-BE49-F238E27FC236}">
                <a16:creationId xmlns:a16="http://schemas.microsoft.com/office/drawing/2014/main" id="{16901350-86D7-A210-5023-614BE581738B}"/>
              </a:ext>
            </a:extLst>
          </p:cNvPr>
          <p:cNvPicPr>
            <a:picLocks noChangeAspect="1"/>
          </p:cNvPicPr>
          <p:nvPr/>
        </p:nvPicPr>
        <p:blipFill>
          <a:blip r:embed="rId3"/>
          <a:stretch>
            <a:fillRect/>
          </a:stretch>
        </p:blipFill>
        <p:spPr>
          <a:xfrm>
            <a:off x="1524000" y="1524000"/>
            <a:ext cx="5053430" cy="4748136"/>
          </a:xfrm>
          <a:prstGeom prst="rect">
            <a:avLst/>
          </a:prstGeom>
        </p:spPr>
      </p:pic>
    </p:spTree>
    <p:extLst>
      <p:ext uri="{BB962C8B-B14F-4D97-AF65-F5344CB8AC3E}">
        <p14:creationId xmlns:p14="http://schemas.microsoft.com/office/powerpoint/2010/main" val="389404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5" name="Picture 14">
            <a:extLst>
              <a:ext uri="{FF2B5EF4-FFF2-40B4-BE49-F238E27FC236}">
                <a16:creationId xmlns:a16="http://schemas.microsoft.com/office/drawing/2014/main" id="{0426B827-A023-2B65-AE16-33871486F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59" y="1182516"/>
            <a:ext cx="6370873" cy="4791014"/>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6E1A642-7EA1-B0BA-553E-A23C5BC971F9}"/>
                  </a:ext>
                </a:extLst>
              </p14:cNvPr>
              <p14:cNvContentPartPr/>
              <p14:nvPr/>
            </p14:nvContentPartPr>
            <p14:xfrm>
              <a:off x="-1585859" y="-926316"/>
              <a:ext cx="360" cy="360"/>
            </p14:xfrm>
          </p:contentPart>
        </mc:Choice>
        <mc:Fallback xmlns="">
          <p:pic>
            <p:nvPicPr>
              <p:cNvPr id="18" name="Ink 17">
                <a:extLst>
                  <a:ext uri="{FF2B5EF4-FFF2-40B4-BE49-F238E27FC236}">
                    <a16:creationId xmlns:a16="http://schemas.microsoft.com/office/drawing/2014/main" id="{66E1A642-7EA1-B0BA-553E-A23C5BC971F9}"/>
                  </a:ext>
                </a:extLst>
              </p:cNvPr>
              <p:cNvPicPr/>
              <p:nvPr/>
            </p:nvPicPr>
            <p:blipFill>
              <a:blip r:embed="rId5"/>
              <a:stretch>
                <a:fillRect/>
              </a:stretch>
            </p:blipFill>
            <p:spPr>
              <a:xfrm>
                <a:off x="-1639859" y="-1033956"/>
                <a:ext cx="108000" cy="216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724</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Dhanushkumar V</vt:lpstr>
      <vt:lpstr>Agenda</vt:lpstr>
      <vt:lpstr>PROJECT STATEMENT</vt:lpstr>
      <vt:lpstr>PROPOSED SOLUTION</vt:lpstr>
      <vt:lpstr>WHO ARE THE END USERS?</vt:lpstr>
      <vt:lpstr>Algorithm &amp; Deployment</vt:lpstr>
      <vt:lpstr>THE WOW IN YOUR SOLUTION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Dhanushkumar V</dc:title>
  <cp:lastModifiedBy>dhanushkumar v</cp:lastModifiedBy>
  <cp:revision>4</cp:revision>
  <dcterms:created xsi:type="dcterms:W3CDTF">2024-04-03T09:07:24Z</dcterms:created>
  <dcterms:modified xsi:type="dcterms:W3CDTF">2024-04-03T18:16:49Z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