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70" r:id="rId6"/>
    <p:sldId id="259" r:id="rId7"/>
    <p:sldId id="261" r:id="rId8"/>
    <p:sldId id="262" r:id="rId9"/>
    <p:sldId id="263" r:id="rId10"/>
    <p:sldId id="260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86" autoAdjust="0"/>
  </p:normalViewPr>
  <p:slideViewPr>
    <p:cSldViewPr snapToGrid="0">
      <p:cViewPr varScale="1">
        <p:scale>
          <a:sx n="64" d="100"/>
          <a:sy n="64" d="100"/>
        </p:scale>
        <p:origin x="14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8DB44-1A41-41F5-A7FF-D6A3B2141147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619F3-AB59-49A4-8E2C-7A47171CF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7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126E4-9549-4C29-BAEB-4EC1DB758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FEA721-E632-F3D9-7CF8-AF7E2B87E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EA4F44-2183-3613-2B45-22C698212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git 2005</a:t>
            </a:r>
          </a:p>
          <a:p>
            <a:r>
              <a:rPr lang="en-US"/>
              <a:t>github – 2008 – bought by Microsoft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0C0A1-45AF-B407-3705-DC8561527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19F3-AB59-49A4-8E2C-7A47171CF1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7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git 2005</a:t>
            </a:r>
          </a:p>
          <a:p>
            <a:r>
              <a:rPr lang="en-US"/>
              <a:t>github – 2008 – bought by Microsoft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19F3-AB59-49A4-8E2C-7A47171CF1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4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F5D85-FE54-961A-B90C-C671DD08C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28FFC-C073-3C9D-CA76-A7910DF36A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D02EA0-7BBB-54BC-EC53-DCC7D0F39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git 2005</a:t>
            </a:r>
          </a:p>
          <a:p>
            <a:r>
              <a:rPr lang="en-US"/>
              <a:t>github – 2008 – bought by Microsoft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DC77C-BCC2-887A-F5A1-1BEACE5C0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19F3-AB59-49A4-8E2C-7A47171CF1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19F3-AB59-49A4-8E2C-7A47171CF1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19F3-AB59-49A4-8E2C-7A47171CF1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3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19F3-AB59-49A4-8E2C-7A47171CF1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4F36-378C-A039-5B30-EE504D7A7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1AD3F-C746-590D-CC95-F4F44F391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A2777-F4DE-B03E-CA7F-FE01B25A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F4B13-5509-0BF8-8E63-E39D29AF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4D07-9CEF-48B4-5839-1264FD91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98CA-71B3-ABAC-C84C-2DFB4216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EA4E8-EF6A-0316-F9FF-74ED26C3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3EC9-55D2-8ADC-7EB7-4D3EE1DA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2834B-F03E-0D75-D464-5B5BD94F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6F54F-4C6C-7AF5-2F53-0A72727F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4583E-6101-A20A-0969-3056E7CB0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B4E62-8271-9784-CDDB-C6F8779E9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8290-42A9-109B-CD2B-E541EB3C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8EB23-4817-D988-8738-538F23FA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952B-32DA-83E3-2175-A0FEB22B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4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BFDF-C449-36BD-79BC-8A294296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CBD2-0359-083C-8DFD-F65F08D0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86128-99B0-A65A-CB63-090D47C4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6B33-2418-3156-08A7-BA7E4FFE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EB71-2831-B669-B0C5-578A25F8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7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963B-344A-244A-F91B-F5C9295F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7B7A0-0C30-3CA0-4537-99444596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2C5A-E2CC-CFA7-0AC2-DB64DF51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D70D-570A-A8A9-BA36-7CAB84D4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9CCCE-3FC9-C0D3-FC56-B96FAE69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2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3A7C-F989-D7A5-D51A-CCDA951D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EA25-CED3-7DB8-C2D7-564E437E0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C88EF-3A2B-2D4D-AA7F-AB6EA4EA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8E36-F47A-B97C-6C44-5EAD7B47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24260-EC9A-6C0B-9BEE-BB58E17F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1B7AC-CA15-2933-E552-65891E8D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1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A07D-0CEE-489C-C35D-5F293BCA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469A-FD25-D4CB-EDEA-0DCA17D63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08EA0-6841-C9C2-7C7A-9FA2F900A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672CF-5378-E0C8-D47E-125AEAF93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075F8-736A-0688-E330-8E9AC0CA6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6DE9E-485B-1999-78A8-7E0CE059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9B10B-D56B-9066-0941-CA15DF21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E9766-C037-BFE4-63BF-37F6FEA4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5464-0A10-6341-AF1B-2B31909F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0CB2F-3559-835A-8F29-7D8F4D8D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64707-11DF-81A5-568A-F6A0D979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BA30-B3D4-46C8-89A4-06CCC459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3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3FED3-ED23-BBF8-5E94-F0441359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4E6FE-B0D5-636F-54C1-696CA281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24A7D-F838-0E1D-5DE6-B409463C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0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1224-3BE8-086A-6946-7687B39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B7E1-0812-C2D9-71DA-E290528A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70F51-C243-3694-0C54-DBC298683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5BDD6-3979-4A08-C1F6-E26C746D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25CC9-D9BD-82C2-B402-62E026A2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1541-759E-8A9D-D51B-C6D57C03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8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2888-053F-F017-5B07-ADF34F08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9A896-14F9-367B-368E-2217CFD4D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99833-EDBF-E368-AF6C-2DE279E09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71C5-E60D-487C-C1D2-9CE796FF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FFBE0-BEA9-EC26-AED4-7F2E36F0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58ACE-2BE5-053D-3224-BE50A0B6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D3DE7-3C1C-0DB5-D8A7-DF426075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90A84-7A1B-F26C-94E2-11D0A1CB6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9C9FE-DCB5-F563-F9C4-01EAF160F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1A98D-B56C-4576-A113-0BB6F720891F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A933-F019-FD4F-CD40-53350C0C5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618D8-0314-4DA5-7A82-1178BF328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DADA3-E8B1-4197-BB28-99DDD61C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3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desktop.github.com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github.com" TargetMode="External"/><Relationship Id="rId4" Type="http://schemas.openxmlformats.org/officeDocument/2006/relationships/hyperlink" Target="https://github.com/shiftkey/desktop/release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pishLa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git-cheat-sheet-education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E357-013A-5DE9-3FE4-71F11E921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 to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334408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84DD-1B99-78E5-92A6-0F85B8FD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/>
          <a:lstStyle/>
          <a:p>
            <a:pPr algn="ctr"/>
            <a:r>
              <a:rPr lang="en-US"/>
              <a:t>Git terms/concepts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A483-BAE8-6255-5112-8C024991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Repository: Folder with files + .git folder</a:t>
            </a:r>
          </a:p>
          <a:p>
            <a:r>
              <a:rPr lang="en-US"/>
              <a:t>Stage: Add file changes to next commit</a:t>
            </a:r>
          </a:p>
          <a:p>
            <a:r>
              <a:rPr lang="en-US"/>
              <a:t>Commit: Snapshot of code</a:t>
            </a:r>
          </a:p>
          <a:p>
            <a:r>
              <a:rPr lang="en-US"/>
              <a:t>Remote: external repository (usually Github.com) </a:t>
            </a:r>
          </a:p>
          <a:p>
            <a:r>
              <a:rPr lang="en-US"/>
              <a:t>Branch: Alternative chain of commits</a:t>
            </a:r>
          </a:p>
          <a:p>
            <a:r>
              <a:rPr lang="en-US"/>
              <a:t>.gitignore file: Specify files that git should ignore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2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C90F-2C3B-D4FA-F9CB-26E14984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Repository: Folder with files + .git folder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1FFE-FE12-054A-C821-1E5B2647C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What kind of files can git track? </a:t>
            </a:r>
            <a:r>
              <a:rPr lang="en-US" sz="3200"/>
              <a:t>Any!!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>
                <a:solidFill>
                  <a:srgbClr val="00B0F0"/>
                </a:solidFill>
              </a:rPr>
              <a:t>*</a:t>
            </a:r>
            <a:r>
              <a:rPr lang="en-US" sz="3200" b="1">
                <a:solidFill>
                  <a:srgbClr val="FF0000"/>
                </a:solidFill>
              </a:rPr>
              <a:t>*</a:t>
            </a:r>
            <a:endParaRPr lang="en-US" b="1">
              <a:solidFill>
                <a:srgbClr val="00B0F0"/>
              </a:solidFill>
            </a:endParaRPr>
          </a:p>
          <a:p>
            <a:pPr lvl="1"/>
            <a:r>
              <a:rPr lang="en-US">
                <a:solidFill>
                  <a:srgbClr val="00B0F0"/>
                </a:solidFill>
              </a:rPr>
              <a:t>Can only see human readable changes to text files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>
                <a:solidFill>
                  <a:srgbClr val="FF0000"/>
                </a:solidFill>
              </a:rPr>
              <a:t>Can't upload files &gt;100 MB to Github</a:t>
            </a:r>
            <a:r>
              <a:rPr lang="en-US" b="1">
                <a:solidFill>
                  <a:srgbClr val="00B050"/>
                </a:solidFill>
              </a:rPr>
              <a:t>*</a:t>
            </a:r>
          </a:p>
          <a:p>
            <a:pPr lvl="2"/>
            <a:r>
              <a:rPr lang="en-US">
                <a:solidFill>
                  <a:srgbClr val="00B050"/>
                </a:solidFill>
              </a:rPr>
              <a:t>GitHub Large file system allows  &lt;2 GB files</a:t>
            </a:r>
          </a:p>
          <a:p>
            <a:r>
              <a:rPr lang="en-US"/>
              <a:t>Every repository is independent and created equal (decentralized)</a:t>
            </a:r>
          </a:p>
          <a:p>
            <a:pPr lvl="1"/>
            <a:r>
              <a:rPr lang="en-US"/>
              <a:t>Github.com is just another repository.</a:t>
            </a:r>
          </a:p>
          <a:p>
            <a:pPr marL="0" indent="0">
              <a:buNone/>
            </a:pPr>
            <a:endParaRPr lang="en-US" b="1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022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94B53-2BF3-ACEE-F94A-3EC32162D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0F00-FC5F-BB9B-4195-0B60C4AD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Branch: Alternative chain of commits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6C7A-3ADA-36A5-C36E-4A6228E8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Every branch is independent and created equal</a:t>
            </a:r>
            <a:r>
              <a:rPr lang="en-US" sz="2800" b="1">
                <a:solidFill>
                  <a:srgbClr val="00B0F0"/>
                </a:solidFill>
              </a:rPr>
              <a:t>*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Default branch is usually named "main" or "master"</a:t>
            </a: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	</a:t>
            </a:r>
          </a:p>
        </p:txBody>
      </p:sp>
      <p:pic>
        <p:nvPicPr>
          <p:cNvPr id="5" name="Picture 4" descr="A diagram of a work flow&#10;&#10;Description automatically generated">
            <a:extLst>
              <a:ext uri="{FF2B5EF4-FFF2-40B4-BE49-F238E27FC236}">
                <a16:creationId xmlns:a16="http://schemas.microsoft.com/office/drawing/2014/main" id="{CB300650-7166-2CA0-3E97-4FABFE8D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065500"/>
            <a:ext cx="7080584" cy="3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0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4300-B68C-A208-2FCB-B1D36F60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568"/>
          </a:xfrm>
        </p:spPr>
        <p:txBody>
          <a:bodyPr/>
          <a:lstStyle/>
          <a:p>
            <a:pPr algn="ctr"/>
            <a:r>
              <a:rPr lang="en-US"/>
              <a:t>Key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D600-DE6B-660C-0493-1BAD53D7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Start using Git/Github in whatever way is most convenient for you</a:t>
            </a:r>
          </a:p>
          <a:p>
            <a:pPr lvl="1"/>
            <a:r>
              <a:rPr lang="en-US"/>
              <a:t>Newbs: Try Github Desktop</a:t>
            </a:r>
          </a:p>
          <a:p>
            <a:pPr lvl="1"/>
            <a:r>
              <a:rPr lang="en-US"/>
              <a:t>Bad git practices are usually better than no git</a:t>
            </a:r>
          </a:p>
          <a:p>
            <a:pPr lvl="2"/>
            <a:r>
              <a:rPr lang="en-US"/>
              <a:t>Just don't post sensitive info to Github</a:t>
            </a:r>
          </a:p>
        </p:txBody>
      </p:sp>
    </p:spTree>
    <p:extLst>
      <p:ext uri="{BB962C8B-B14F-4D97-AF65-F5344CB8AC3E}">
        <p14:creationId xmlns:p14="http://schemas.microsoft.com/office/powerpoint/2010/main" val="15032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37380-8B64-8569-B7A0-9E8D754F9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erson wearing glasses smiling&#10;&#10;Description automatically generated">
            <a:extLst>
              <a:ext uri="{FF2B5EF4-FFF2-40B4-BE49-F238E27FC236}">
                <a16:creationId xmlns:a16="http://schemas.microsoft.com/office/drawing/2014/main" id="{88381419-35B6-3263-87DE-FB31EB74E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39004" y="4695524"/>
            <a:ext cx="1632753" cy="222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4D691-265F-C50C-561E-9DA7A90D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4282"/>
          </a:xfrm>
        </p:spPr>
        <p:txBody>
          <a:bodyPr>
            <a:noAutofit/>
          </a:bodyPr>
          <a:lstStyle/>
          <a:p>
            <a:pPr algn="ctr"/>
            <a:r>
              <a:rPr lang="en-US" sz="2000"/>
              <a:t>Disentangling the many distinct "git-related"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3756-A90F-410E-7D50-4E233F2E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" y="2032103"/>
            <a:ext cx="3840480" cy="4351338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/>
              <a:t>Track file changes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/>
              <a:t>(version control system)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17FC43-0407-DAC8-8547-E2CC7F07F11E}"/>
              </a:ext>
            </a:extLst>
          </p:cNvPr>
          <p:cNvSpPr txBox="1">
            <a:spLocks/>
          </p:cNvSpPr>
          <p:nvPr/>
        </p:nvSpPr>
        <p:spPr>
          <a:xfrm>
            <a:off x="4128207" y="2041511"/>
            <a:ext cx="38372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/>
              <a:t>Cloud hosting for code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/>
              <a:t>(git repositories)</a:t>
            </a:r>
          </a:p>
          <a:p>
            <a:pPr lvl="1"/>
            <a:endParaRPr lang="en-US" sz="1600"/>
          </a:p>
          <a:p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77D642-C3C7-C0EF-F098-346EE9D27C9E}"/>
              </a:ext>
            </a:extLst>
          </p:cNvPr>
          <p:cNvSpPr txBox="1">
            <a:spLocks/>
          </p:cNvSpPr>
          <p:nvPr/>
        </p:nvSpPr>
        <p:spPr>
          <a:xfrm>
            <a:off x="8299059" y="2037317"/>
            <a:ext cx="38404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/>
              <a:t>Graphical user interface (GUI) for git</a:t>
            </a:r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2EA274-313A-BF7F-62A2-51FCD19BB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17" y="926500"/>
            <a:ext cx="3765122" cy="706530"/>
          </a:xfrm>
          <a:prstGeom prst="rect">
            <a:avLst/>
          </a:prstGeom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06FED106-7ACA-C546-265C-45A2F1CB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77" y="594595"/>
            <a:ext cx="3993826" cy="148037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19F25AB-C995-0770-FD1E-51394471D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7" r="16426"/>
          <a:stretch/>
        </p:blipFill>
        <p:spPr>
          <a:xfrm>
            <a:off x="380407" y="779360"/>
            <a:ext cx="2637777" cy="1256285"/>
          </a:xfrm>
          <a:prstGeom prst="rect">
            <a:avLst/>
          </a:prstGeom>
        </p:spPr>
      </p:pic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03C5ABC-7903-57C0-83E6-EC167B6C1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" y="2800800"/>
            <a:ext cx="3795255" cy="1997780"/>
          </a:xfrm>
          <a:prstGeom prst="rect">
            <a:avLst/>
          </a:prstGeom>
        </p:spPr>
      </p:pic>
      <p:pic>
        <p:nvPicPr>
          <p:cNvPr id="22" name="Picture 21" descr="A logo of a company&#10;&#10;Description automatically generated">
            <a:extLst>
              <a:ext uri="{FF2B5EF4-FFF2-40B4-BE49-F238E27FC236}">
                <a16:creationId xmlns:a16="http://schemas.microsoft.com/office/drawing/2014/main" id="{E061A731-BE6E-8783-F344-3D4FFFC168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17" y="5693409"/>
            <a:ext cx="1966651" cy="1139991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D2450D2D-3F1F-696A-5C74-BBCC034468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06" y="2810981"/>
            <a:ext cx="3922475" cy="2497870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33F15BBD-1496-02AD-CDB3-308253E3D2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97"/>
          <a:stretch/>
        </p:blipFill>
        <p:spPr>
          <a:xfrm>
            <a:off x="8123072" y="2810981"/>
            <a:ext cx="4014229" cy="2209619"/>
          </a:xfrm>
          <a:prstGeom prst="rect">
            <a:avLst/>
          </a:prstGeom>
        </p:spPr>
      </p:pic>
      <p:pic>
        <p:nvPicPr>
          <p:cNvPr id="27" name="Picture 26" descr="A logo of a company&#10;&#10;Description automatically generated">
            <a:extLst>
              <a:ext uri="{FF2B5EF4-FFF2-40B4-BE49-F238E27FC236}">
                <a16:creationId xmlns:a16="http://schemas.microsoft.com/office/drawing/2014/main" id="{AC53EC7F-DA68-7B10-78DD-0C8B67A847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149" y="5705364"/>
            <a:ext cx="1966651" cy="113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4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F5794-FF73-2C49-F2CC-704DDA880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45FC-90C3-97A7-ABF4-AA097AB8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4282"/>
          </a:xfrm>
        </p:spPr>
        <p:txBody>
          <a:bodyPr>
            <a:noAutofit/>
          </a:bodyPr>
          <a:lstStyle/>
          <a:p>
            <a:pPr algn="ctr"/>
            <a:r>
              <a:rPr lang="en-US" sz="2000"/>
              <a:t>Disentangling the many distinct "git-related"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D945-ABA0-898B-208A-FBE0AF15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" y="2032103"/>
            <a:ext cx="3840480" cy="4351338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/>
              <a:t>Track file changes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/>
              <a:t>(version control system)</a:t>
            </a:r>
          </a:p>
          <a:p>
            <a:endParaRPr lang="en-US" sz="2000"/>
          </a:p>
          <a:p>
            <a:r>
              <a:rPr lang="en-US" sz="2400"/>
              <a:t>Alternatives</a:t>
            </a:r>
          </a:p>
          <a:p>
            <a:pPr lvl="1"/>
            <a:r>
              <a:rPr lang="en-US" sz="2000"/>
              <a:t>SVN</a:t>
            </a:r>
          </a:p>
          <a:p>
            <a:pPr lvl="1"/>
            <a:r>
              <a:rPr lang="en-US" sz="2000"/>
              <a:t>Mercurial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13FCAE-43E0-F463-EA1D-22661D76F1BB}"/>
              </a:ext>
            </a:extLst>
          </p:cNvPr>
          <p:cNvSpPr txBox="1">
            <a:spLocks/>
          </p:cNvSpPr>
          <p:nvPr/>
        </p:nvSpPr>
        <p:spPr>
          <a:xfrm>
            <a:off x="4128207" y="2041511"/>
            <a:ext cx="38372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/>
              <a:t>Cloud hosting for code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/>
              <a:t>(git repositories)</a:t>
            </a:r>
          </a:p>
          <a:p>
            <a:endParaRPr lang="en-US" sz="2000"/>
          </a:p>
          <a:p>
            <a:r>
              <a:rPr lang="en-US" sz="2400"/>
              <a:t>Alternatives</a:t>
            </a:r>
          </a:p>
          <a:p>
            <a:pPr lvl="1"/>
            <a:r>
              <a:rPr lang="en-US" sz="2000"/>
              <a:t>GitLab</a:t>
            </a:r>
          </a:p>
          <a:p>
            <a:pPr lvl="1"/>
            <a:r>
              <a:rPr lang="en-US" sz="2000"/>
              <a:t>GitBucket</a:t>
            </a:r>
          </a:p>
          <a:p>
            <a:pPr lvl="1"/>
            <a:r>
              <a:rPr lang="en-US" sz="2000"/>
              <a:t>Generic cloud storage (OneDrive, Google Drive, an external hard drive, etc.)</a:t>
            </a:r>
          </a:p>
          <a:p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BB2683-57C2-3BB3-CE0B-4BAD508672CF}"/>
              </a:ext>
            </a:extLst>
          </p:cNvPr>
          <p:cNvSpPr txBox="1">
            <a:spLocks/>
          </p:cNvSpPr>
          <p:nvPr/>
        </p:nvSpPr>
        <p:spPr>
          <a:xfrm>
            <a:off x="8299059" y="2037317"/>
            <a:ext cx="38404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/>
              <a:t>Graphical user interface (GUI) for git</a:t>
            </a:r>
          </a:p>
          <a:p>
            <a:endParaRPr lang="en-US" sz="2000"/>
          </a:p>
          <a:p>
            <a:r>
              <a:rPr lang="en-US" sz="2400"/>
              <a:t>Alternatives</a:t>
            </a:r>
          </a:p>
          <a:p>
            <a:pPr lvl="1"/>
            <a:r>
              <a:rPr lang="en-US" sz="2000"/>
              <a:t>git-gui (comes with git)</a:t>
            </a:r>
          </a:p>
          <a:p>
            <a:pPr lvl="1"/>
            <a:r>
              <a:rPr lang="en-US" sz="2000"/>
              <a:t>GitKraken</a:t>
            </a:r>
          </a:p>
          <a:p>
            <a:pPr lvl="1"/>
            <a:r>
              <a:rPr lang="en-US" sz="2000"/>
              <a:t>IDE integration (Matlab, VS code, Atom, etc.)</a:t>
            </a:r>
          </a:p>
          <a:p>
            <a:pPr lvl="1"/>
            <a:r>
              <a:rPr lang="en-US" sz="2000"/>
              <a:t>Many more!</a:t>
            </a:r>
          </a:p>
          <a:p>
            <a:pPr lvl="1"/>
            <a:endParaRPr lang="en-US" sz="1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7E62CB-F2B8-6AD7-6C4D-CD67A017D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17" y="926500"/>
            <a:ext cx="3765122" cy="706530"/>
          </a:xfrm>
          <a:prstGeom prst="rect">
            <a:avLst/>
          </a:prstGeom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77028DFC-4517-8FB1-2A81-68CD4F000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77" y="594595"/>
            <a:ext cx="3993826" cy="148037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32CE43FD-C517-A57B-A130-C540D44F3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7" r="16426"/>
          <a:stretch/>
        </p:blipFill>
        <p:spPr>
          <a:xfrm>
            <a:off x="380407" y="779360"/>
            <a:ext cx="2637777" cy="12562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E61B2CB-A775-F042-EE93-486B45DBD7BD}"/>
              </a:ext>
            </a:extLst>
          </p:cNvPr>
          <p:cNvSpPr txBox="1"/>
          <p:nvPr/>
        </p:nvSpPr>
        <p:spPr>
          <a:xfrm>
            <a:off x="1398977" y="343853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94%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15D40F-4A10-B973-2C44-6189F8E67961}"/>
              </a:ext>
            </a:extLst>
          </p:cNvPr>
          <p:cNvSpPr txBox="1"/>
          <p:nvPr/>
        </p:nvSpPr>
        <p:spPr>
          <a:xfrm>
            <a:off x="1292159" y="356444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B91791-4C67-B89B-0357-F189B67119DF}"/>
              </a:ext>
            </a:extLst>
          </p:cNvPr>
          <p:cNvSpPr txBox="1"/>
          <p:nvPr/>
        </p:nvSpPr>
        <p:spPr>
          <a:xfrm flipH="1">
            <a:off x="1884008" y="3918054"/>
            <a:ext cx="6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1%</a:t>
            </a:r>
          </a:p>
        </p:txBody>
      </p:sp>
    </p:spTree>
    <p:extLst>
      <p:ext uri="{BB962C8B-B14F-4D97-AF65-F5344CB8AC3E}">
        <p14:creationId xmlns:p14="http://schemas.microsoft.com/office/powerpoint/2010/main" val="151740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8A54D-6DAC-B177-8BE0-D5F9CA52C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702E-C3D4-0D81-FDF7-1B3E8BD5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4282"/>
          </a:xfrm>
        </p:spPr>
        <p:txBody>
          <a:bodyPr>
            <a:noAutofit/>
          </a:bodyPr>
          <a:lstStyle/>
          <a:p>
            <a:pPr algn="ctr"/>
            <a:r>
              <a:rPr lang="en-US" sz="2000"/>
              <a:t>Disentangling the many distinct "git-related"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95E5-61B1-B95F-4EC3-1E4A7A0ED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" y="2032103"/>
            <a:ext cx="3840480" cy="4351338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/>
              <a:t>Track file changes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/>
              <a:t>(version control system)</a:t>
            </a:r>
          </a:p>
          <a:p>
            <a:endParaRPr lang="en-US" sz="2000"/>
          </a:p>
          <a:p>
            <a:r>
              <a:rPr lang="en-US" sz="2400"/>
              <a:t>Benefits</a:t>
            </a:r>
          </a:p>
          <a:p>
            <a:pPr lvl="1"/>
            <a:r>
              <a:rPr lang="en-US" sz="2000"/>
              <a:t>History of code changes</a:t>
            </a:r>
          </a:p>
          <a:p>
            <a:pPr lvl="1"/>
            <a:r>
              <a:rPr lang="en-US" sz="2000"/>
              <a:t>Multiple versions (branches) of code</a:t>
            </a:r>
          </a:p>
          <a:p>
            <a:pPr lvl="1"/>
            <a:r>
              <a:rPr lang="en-US" sz="2000"/>
              <a:t>Encouraces focusing on bite-sized changes (commits)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E4B8BF-05CF-7717-1925-4C053D139656}"/>
              </a:ext>
            </a:extLst>
          </p:cNvPr>
          <p:cNvSpPr txBox="1">
            <a:spLocks/>
          </p:cNvSpPr>
          <p:nvPr/>
        </p:nvSpPr>
        <p:spPr>
          <a:xfrm>
            <a:off x="4128207" y="2041511"/>
            <a:ext cx="38372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/>
              <a:t>Cloud hosting for code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/>
              <a:t>(git repositories)</a:t>
            </a:r>
          </a:p>
          <a:p>
            <a:endParaRPr lang="en-US" sz="2000"/>
          </a:p>
          <a:p>
            <a:r>
              <a:rPr lang="en-US" sz="2400"/>
              <a:t>Benefits</a:t>
            </a:r>
          </a:p>
          <a:p>
            <a:pPr lvl="1"/>
            <a:r>
              <a:rPr lang="en-US" sz="2000"/>
              <a:t>Backup files</a:t>
            </a:r>
          </a:p>
          <a:p>
            <a:pPr lvl="1"/>
            <a:r>
              <a:rPr lang="en-US" sz="2000"/>
              <a:t>Sharing code</a:t>
            </a:r>
          </a:p>
          <a:p>
            <a:pPr lvl="1"/>
            <a:r>
              <a:rPr lang="en-US" sz="2000"/>
              <a:t>Work across multiple devices</a:t>
            </a:r>
          </a:p>
          <a:p>
            <a:pPr lvl="1"/>
            <a:r>
              <a:rPr lang="en-US" sz="2000"/>
              <a:t>Collaborating with others</a:t>
            </a:r>
          </a:p>
          <a:p>
            <a:pPr lvl="1"/>
            <a:r>
              <a:rPr lang="en-US" sz="2000"/>
              <a:t>Create releases with DOI for publications</a:t>
            </a:r>
          </a:p>
          <a:p>
            <a:pPr lvl="1"/>
            <a:endParaRPr lang="en-US" sz="1600"/>
          </a:p>
          <a:p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79696A-7700-34A4-3869-A508312DD475}"/>
              </a:ext>
            </a:extLst>
          </p:cNvPr>
          <p:cNvSpPr txBox="1">
            <a:spLocks/>
          </p:cNvSpPr>
          <p:nvPr/>
        </p:nvSpPr>
        <p:spPr>
          <a:xfrm>
            <a:off x="8299059" y="2037317"/>
            <a:ext cx="3840480" cy="5301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/>
              <a:t>Graphical user interface (GUI) for git</a:t>
            </a:r>
          </a:p>
          <a:p>
            <a:endParaRPr lang="en-US" sz="2000"/>
          </a:p>
          <a:p>
            <a:r>
              <a:rPr lang="en-US" sz="2400"/>
              <a:t>Benefits</a:t>
            </a:r>
          </a:p>
          <a:p>
            <a:pPr lvl="1"/>
            <a:r>
              <a:rPr lang="en-US" sz="2000"/>
              <a:t>Buttons!!!</a:t>
            </a:r>
          </a:p>
          <a:p>
            <a:pPr lvl="1"/>
            <a:r>
              <a:rPr lang="en-US" sz="2000"/>
              <a:t>Nice visualization of code changes</a:t>
            </a:r>
          </a:p>
          <a:p>
            <a:pPr lvl="1"/>
            <a:r>
              <a:rPr lang="en-US" sz="2000"/>
              <a:t>Automagically handles Github credentials</a:t>
            </a:r>
          </a:p>
          <a:p>
            <a:pPr lvl="1"/>
            <a:r>
              <a:rPr lang="en-US" sz="2000"/>
              <a:t>Where did I put that repository and what was its name?</a:t>
            </a:r>
          </a:p>
          <a:p>
            <a:pPr lvl="1"/>
            <a:r>
              <a:rPr lang="en-US" sz="2000"/>
              <a:t>Harder to shoot yourself in the foot than git.</a:t>
            </a:r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ABF595-6032-5F4A-497D-2ECDA563E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17" y="926500"/>
            <a:ext cx="3765122" cy="706530"/>
          </a:xfrm>
          <a:prstGeom prst="rect">
            <a:avLst/>
          </a:prstGeom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F41B216E-4E86-8B68-E6DC-749D42A57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77" y="594595"/>
            <a:ext cx="3993826" cy="148037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61B5D3F-7A42-4B6D-E2EE-5D0EA8A7B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7" r="16426"/>
          <a:stretch/>
        </p:blipFill>
        <p:spPr>
          <a:xfrm>
            <a:off x="380407" y="779360"/>
            <a:ext cx="2637777" cy="12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0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C50-A30B-541E-630C-E1BDCDF6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5038"/>
          </a:xfrm>
        </p:spPr>
        <p:txBody>
          <a:bodyPr/>
          <a:lstStyle/>
          <a:p>
            <a:pPr algn="ctr"/>
            <a:r>
              <a:rPr lang="en-US"/>
              <a:t>How do I start!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38F48-1822-D376-9A3C-F0D0CD1B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/>
              <a:t>Install </a:t>
            </a:r>
            <a:r>
              <a:rPr lang="en-US" sz="4000">
                <a:hlinkClick r:id="rId2"/>
              </a:rPr>
              <a:t>Github Desktop </a:t>
            </a:r>
            <a:r>
              <a:rPr lang="en-US" sz="4000"/>
              <a:t>and/or </a:t>
            </a:r>
            <a:r>
              <a:rPr lang="en-US" sz="4000">
                <a:hlinkClick r:id="rId3"/>
              </a:rPr>
              <a:t>Git</a:t>
            </a:r>
            <a:endParaRPr lang="en-US" sz="4000"/>
          </a:p>
          <a:p>
            <a:pPr lvl="1"/>
            <a:r>
              <a:rPr lang="en-US" sz="3600">
                <a:hlinkClick r:id="rId4"/>
              </a:rPr>
              <a:t>Linux port </a:t>
            </a:r>
            <a:r>
              <a:rPr lang="en-US" sz="3600"/>
              <a:t>of Github Desktop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/>
              <a:t>Make a free account on </a:t>
            </a:r>
            <a:r>
              <a:rPr lang="en-US" sz="4000">
                <a:hlinkClick r:id="rId5" action="ppaction://hlinkfile"/>
              </a:rPr>
              <a:t>Github.com</a:t>
            </a:r>
            <a:endParaRPr lang="en-US" sz="4000"/>
          </a:p>
          <a:p>
            <a:pPr marL="742950" indent="-742950">
              <a:buFont typeface="+mj-lt"/>
              <a:buAutoNum type="arabicPeriod"/>
            </a:pPr>
            <a:r>
              <a:rPr lang="en-US" sz="4000"/>
              <a:t>Get a git repository</a:t>
            </a:r>
          </a:p>
        </p:txBody>
      </p:sp>
    </p:spTree>
    <p:extLst>
      <p:ext uri="{BB962C8B-B14F-4D97-AF65-F5344CB8AC3E}">
        <p14:creationId xmlns:p14="http://schemas.microsoft.com/office/powerpoint/2010/main" val="77798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6EC6-FF53-0922-99C8-DB44429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412"/>
          </a:xfrm>
        </p:spPr>
        <p:txBody>
          <a:bodyPr/>
          <a:lstStyle/>
          <a:p>
            <a:pPr algn="ctr"/>
            <a:r>
              <a:rPr lang="en-US"/>
              <a:t>Get a 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8AE7-E631-E48E-AF47-6B07830D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Create one (</a:t>
            </a:r>
            <a:r>
              <a:rPr lang="en-US" sz="4000" b="1"/>
              <a:t>git init</a:t>
            </a:r>
            <a:r>
              <a:rPr lang="en-US" sz="4000"/>
              <a:t>)</a:t>
            </a:r>
          </a:p>
          <a:p>
            <a:r>
              <a:rPr lang="en-US" sz="4000"/>
              <a:t>Copy one (</a:t>
            </a:r>
            <a:r>
              <a:rPr lang="en-US" sz="4000" b="1"/>
              <a:t>git clone</a:t>
            </a:r>
            <a:r>
              <a:rPr lang="en-US" sz="4000"/>
              <a:t>)</a:t>
            </a:r>
          </a:p>
          <a:p>
            <a:pPr lvl="1"/>
            <a:r>
              <a:rPr lang="en-US" sz="3600">
                <a:hlinkClick r:id="rId2"/>
              </a:rPr>
              <a:t>Lapish lab organization on Github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183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649F-B432-A678-EC69-D1A4DF09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/>
          <a:lstStyle/>
          <a:p>
            <a:pPr algn="ctr"/>
            <a:r>
              <a:rPr lang="en-US"/>
              <a:t>Typical workflow (command 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B8DA-722B-789A-603E-7EFF74131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077"/>
            <a:ext cx="10515600" cy="53608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Look at </a:t>
            </a:r>
            <a:r>
              <a:rPr lang="en-US">
                <a:hlinkClick r:id="rId3"/>
              </a:rPr>
              <a:t>Git Cheat Sheet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 git pull  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edit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git diff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git add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git commit –m "description of commit"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69555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5578D-3F9A-C7A4-C4FE-1CE9258E7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62F6-4A3E-E532-6B01-00E8328E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/>
          <a:lstStyle/>
          <a:p>
            <a:pPr algn="ctr"/>
            <a:r>
              <a:rPr lang="en-US"/>
              <a:t>Typical workflow (Github Desktop)</a:t>
            </a:r>
          </a:p>
        </p:txBody>
      </p:sp>
    </p:spTree>
    <p:extLst>
      <p:ext uri="{BB962C8B-B14F-4D97-AF65-F5344CB8AC3E}">
        <p14:creationId xmlns:p14="http://schemas.microsoft.com/office/powerpoint/2010/main" val="230854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533</Words>
  <Application>Microsoft Office PowerPoint</Application>
  <PresentationFormat>Widescreen</PresentationFormat>
  <Paragraphs>112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Intro to Git and Github</vt:lpstr>
      <vt:lpstr>Key take away</vt:lpstr>
      <vt:lpstr>Disentangling the many distinct "git-related" tools</vt:lpstr>
      <vt:lpstr>Disentangling the many distinct "git-related" tools</vt:lpstr>
      <vt:lpstr>Disentangling the many distinct "git-related" tools</vt:lpstr>
      <vt:lpstr>How do I start!</vt:lpstr>
      <vt:lpstr>Get a git repository</vt:lpstr>
      <vt:lpstr>Typical workflow (command line)</vt:lpstr>
      <vt:lpstr>Typical workflow (Github Desktop)</vt:lpstr>
      <vt:lpstr>Git terms/concepts</vt:lpstr>
      <vt:lpstr>Repository: Folder with files + .git folder </vt:lpstr>
      <vt:lpstr>Branch: Alternative chain of commits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Swygart, David</dc:creator>
  <cp:lastModifiedBy>Swygart, David</cp:lastModifiedBy>
  <cp:revision>9</cp:revision>
  <dcterms:created xsi:type="dcterms:W3CDTF">2024-10-31T02:30:29Z</dcterms:created>
  <dcterms:modified xsi:type="dcterms:W3CDTF">2024-10-31T20:51:24Z</dcterms:modified>
</cp:coreProperties>
</file>