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embeddedFontLs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5" roundtripDataSignature="AMtx7mgKLRLVMIOrNJapQompxBrsco8f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1CAACB-87D1-4EBC-B5CD-0270EBEFACD5}">
  <a:tblStyle styleId="{881CAACB-87D1-4EBC-B5CD-0270EBEFACD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E629BB4-2C89-49E8-90B1-3040F9BDEEB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enturyGothic-italic.fntdata"/><Relationship Id="rId10" Type="http://schemas.openxmlformats.org/officeDocument/2006/relationships/slide" Target="slides/slide4.xml"/><Relationship Id="rId32" Type="http://schemas.openxmlformats.org/officeDocument/2006/relationships/font" Target="fonts/CenturyGothic-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CenturyGothic-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788ba3da8c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3788ba3da8c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788ba3da8c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3788ba3da8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788ba3da8c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3788ba3da8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788ba3da8c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3788ba3da8c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788ba3da8c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3788ba3da8c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788ba3da8c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3788ba3da8c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788ba3da8c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g3788ba3da8c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788ba3da8c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3788ba3da8c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78961f86a3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378961f86a3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US">
                <a:solidFill>
                  <a:schemeClr val="dk1"/>
                </a:solidFill>
              </a:rPr>
              <a:t>"This Threats Matrix shows how we classify our coding vulnerabilities based on likelihood and priority. By mapping risks this way, we can ensure our team addresses the most dangerous issues first while still monitoring the less likely threats."</a:t>
            </a:r>
            <a:endParaRPr i="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Likely</a:t>
            </a:r>
            <a:br>
              <a:rPr b="1" lang="en-US">
                <a:solidFill>
                  <a:schemeClr val="dk1"/>
                </a:solidFill>
              </a:rPr>
            </a:br>
            <a:r>
              <a:rPr lang="en-US">
                <a:solidFill>
                  <a:schemeClr val="dk1"/>
                </a:solidFill>
              </a:rPr>
              <a:t> </a:t>
            </a:r>
            <a:r>
              <a:rPr i="1" lang="en-US">
                <a:solidFill>
                  <a:schemeClr val="dk1"/>
                </a:solidFill>
              </a:rPr>
              <a:t>"The most likely threats come from unsafe string handling, SQL injection, and unconstrained data values. These issues appear often in C++ code if input is not validated. For example, unchecked strings may cause buffer overflows, and unsafe user input may lead to SQL injection. These are highly probable attack vectors, so our policy enforces strict validation and parameterized queries."</a:t>
            </a:r>
            <a:br>
              <a:rPr i="1" lang="en-US">
                <a:solidFill>
                  <a:schemeClr val="dk1"/>
                </a:solidFill>
              </a:rPr>
            </a:br>
            <a:r>
              <a:rPr lang="en-US">
                <a:solidFill>
                  <a:schemeClr val="dk1"/>
                </a:solidFill>
              </a:rPr>
              <a:t> </a:t>
            </a:r>
            <a:r>
              <a:rPr i="1" lang="en-US">
                <a:solidFill>
                  <a:schemeClr val="dk1"/>
                </a:solidFill>
              </a:rPr>
              <a:t>"Automation tools like Flawfinder, Semgrep, and Clang-Tidy help us catch these early by scanning code for dangerous functions and unsafe query patterns."</a:t>
            </a:r>
            <a:br>
              <a:rPr i="1" lang="en-US">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Priority</a:t>
            </a:r>
            <a:br>
              <a:rPr b="1" lang="en-US">
                <a:solidFill>
                  <a:schemeClr val="dk1"/>
                </a:solidFill>
              </a:rPr>
            </a:br>
            <a:r>
              <a:rPr lang="en-US">
                <a:solidFill>
                  <a:schemeClr val="dk1"/>
                </a:solidFill>
              </a:rPr>
              <a:t> </a:t>
            </a:r>
            <a:r>
              <a:rPr i="1" lang="en-US">
                <a:solidFill>
                  <a:schemeClr val="dk1"/>
                </a:solidFill>
              </a:rPr>
              <a:t>"Some vulnerabilities are not only likely but also critical. Type conversion errors and memory protection flaws fall into this category. These can silently corrupt data or open the door to exploits like use-after-free. SQL injection also belongs here because it directly compromises sensitive data. These are our top priority for remediation."</a:t>
            </a:r>
            <a:br>
              <a:rPr i="1" lang="en-US">
                <a:solidFill>
                  <a:schemeClr val="dk1"/>
                </a:solidFill>
              </a:rPr>
            </a:br>
            <a:r>
              <a:rPr lang="en-US">
                <a:solidFill>
                  <a:schemeClr val="dk1"/>
                </a:solidFill>
              </a:rPr>
              <a:t> </a:t>
            </a:r>
            <a:r>
              <a:rPr i="1" lang="en-US">
                <a:solidFill>
                  <a:schemeClr val="dk1"/>
                </a:solidFill>
              </a:rPr>
              <a:t>"We rely on tools like Cppcheck and Coverity to detect unsafe conversions, memory misuse, and buffer overflows before code is deployed."</a:t>
            </a:r>
            <a:br>
              <a:rPr i="1" lang="en-US">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Low Priority</a:t>
            </a:r>
            <a:br>
              <a:rPr b="1" lang="en-US">
                <a:solidFill>
                  <a:schemeClr val="dk1"/>
                </a:solidFill>
              </a:rPr>
            </a:br>
            <a:r>
              <a:rPr lang="en-US">
                <a:solidFill>
                  <a:schemeClr val="dk1"/>
                </a:solidFill>
              </a:rPr>
              <a:t> </a:t>
            </a:r>
            <a:r>
              <a:rPr i="1" lang="en-US">
                <a:solidFill>
                  <a:schemeClr val="dk1"/>
                </a:solidFill>
              </a:rPr>
              <a:t>"Lower-priority risks include assertion misuse, weak exception handling, environmental pointer reuse, and floating-point loop counters. These may not always cause direct exploits, but they can lead to crashes or unreliable behavior. Even though they are lower priority, they’re still monitored because they weaken the reliability of the application."</a:t>
            </a:r>
            <a:br>
              <a:rPr i="1" lang="en-US">
                <a:solidFill>
                  <a:schemeClr val="dk1"/>
                </a:solidFill>
              </a:rPr>
            </a:br>
            <a:r>
              <a:rPr lang="en-US">
                <a:solidFill>
                  <a:schemeClr val="dk1"/>
                </a:solidFill>
              </a:rPr>
              <a:t> </a:t>
            </a:r>
            <a:r>
              <a:rPr i="1" lang="en-US">
                <a:solidFill>
                  <a:schemeClr val="dk1"/>
                </a:solidFill>
              </a:rPr>
              <a:t>"Automation helps here too. Clang-Tidy flags improper loop counters, while Coverity can check assertion misuse."</a:t>
            </a:r>
            <a:br>
              <a:rPr i="1" lang="en-US">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Unlikely</a:t>
            </a:r>
            <a:br>
              <a:rPr b="1" lang="en-US">
                <a:solidFill>
                  <a:schemeClr val="dk1"/>
                </a:solidFill>
              </a:rPr>
            </a:br>
            <a:r>
              <a:rPr lang="en-US">
                <a:solidFill>
                  <a:schemeClr val="dk1"/>
                </a:solidFill>
              </a:rPr>
              <a:t> </a:t>
            </a:r>
            <a:r>
              <a:rPr i="1" lang="en-US">
                <a:solidFill>
                  <a:schemeClr val="dk1"/>
                </a:solidFill>
              </a:rPr>
              <a:t>"Finally, unlikely risks include invalid bitwise shift operations. While rare, they can still cause undefined behavior if inputs are malicious. Because of their low likelihood, these issues are monitored but do not demand immediate attention."</a:t>
            </a:r>
            <a:br>
              <a:rPr i="1" lang="en-US">
                <a:solidFill>
                  <a:schemeClr val="dk1"/>
                </a:solidFill>
              </a:rPr>
            </a:br>
            <a:r>
              <a:rPr lang="en-US">
                <a:solidFill>
                  <a:schemeClr val="dk1"/>
                </a:solidFill>
              </a:rPr>
              <a:t> </a:t>
            </a:r>
            <a:r>
              <a:rPr i="1" lang="en-US">
                <a:solidFill>
                  <a:schemeClr val="dk1"/>
                </a:solidFill>
              </a:rPr>
              <a:t>"Cppcheck has built-in rules to flag invalid shifts, ensuring that even rare risks are tracked automatically."</a:t>
            </a:r>
            <a:br>
              <a:rPr i="1" lang="en-US">
                <a:solidFill>
                  <a:schemeClr val="dk1"/>
                </a:solidFill>
              </a:rPr>
            </a:b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US">
                <a:solidFill>
                  <a:schemeClr val="dk1"/>
                </a:solidFill>
              </a:rPr>
              <a:t>"By using automation at each stage of the DevSecOps pipeline, we enforce these policies consistently. This ensures Green Pace developers catch vulnerabilities as code is written, rather than waiting until production to find them."</a:t>
            </a:r>
            <a:endParaRPr i="1">
              <a:solidFill>
                <a:schemeClr val="dk1"/>
              </a:solidFill>
            </a:endParaRPr>
          </a:p>
          <a:p>
            <a:pPr indent="0" lvl="0" marL="0" rtl="0" algn="l">
              <a:lnSpc>
                <a:spcPct val="100000"/>
              </a:lnSpc>
              <a:spcBef>
                <a:spcPts val="1200"/>
              </a:spcBef>
              <a:spcAft>
                <a:spcPts val="0"/>
              </a:spcAft>
              <a:buSzPts val="1100"/>
              <a:buNone/>
            </a:pPr>
            <a:r>
              <a:t/>
            </a:r>
            <a:endParaRPr/>
          </a:p>
        </p:txBody>
      </p:sp>
      <p:sp>
        <p:nvSpPr>
          <p:cNvPr id="157" name="Google Shape;1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"This slide shows the ten core security principles and how they map to our coding standards. For example, validating input applies to nearly every standard, while principles like defense in depth and secure coding standards provide layered safeguards. This mapping ensures our standards are not isolated rules but are grounded in well-established security principles."</a:t>
            </a:r>
            <a:endParaRPr/>
          </a:p>
        </p:txBody>
      </p:sp>
      <p:sp>
        <p:nvSpPr>
          <p:cNvPr id="164" name="Google Shape;16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t>
            </a:r>
            <a:r>
              <a:rPr i="1" lang="en-US">
                <a:solidFill>
                  <a:schemeClr val="dk1"/>
                </a:solidFill>
              </a:rPr>
              <a:t>Here we see the ten C++ secure coding standards prioritized by severity, likelihood, and remediation cost. High-priority items like safe type conversions, SQL injection prevention, and memory protection are addressed first because they pose the greatest risk. Lower-priority issues, such as assertion misuse or floating-point loop counters, are less likely to cause harm but are still enforced to maintain code quality and consistency."</a:t>
            </a:r>
            <a:endParaRPr i="1">
              <a:solidFill>
                <a:schemeClr val="dk1"/>
              </a:solidFill>
            </a:endParaRPr>
          </a:p>
          <a:p>
            <a:pPr indent="0" lvl="0" marL="0" rtl="0" algn="l">
              <a:lnSpc>
                <a:spcPct val="100000"/>
              </a:lnSpc>
              <a:spcBef>
                <a:spcPts val="0"/>
              </a:spcBef>
              <a:spcAft>
                <a:spcPts val="0"/>
              </a:spcAft>
              <a:buSzPts val="1100"/>
              <a:buNone/>
            </a:pPr>
            <a:r>
              <a:t/>
            </a:r>
            <a:endParaRPr/>
          </a:p>
        </p:txBody>
      </p:sp>
      <p:sp>
        <p:nvSpPr>
          <p:cNvPr id="171" name="Google Shape;1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rPr i="1" lang="en-US">
                <a:solidFill>
                  <a:schemeClr val="dk1"/>
                </a:solidFill>
              </a:rPr>
              <a:t>"Our encryption policy covers three areas. At rest, we use AES-256 with centralized key management to secure stored data. In flight, all transmissions must use TLS, SFTP, or similar protocols to prevent interception or tampering. In use, we apply technologies like Intel SGX to protect data in memory during processing. Together, these measures ensure comprehensive protection of sensitive information across its entire lifecycle.”</a:t>
            </a:r>
            <a:endParaRPr/>
          </a:p>
        </p:txBody>
      </p:sp>
      <p:sp>
        <p:nvSpPr>
          <p:cNvPr id="178" name="Google Shape;17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504e2950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9504e295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788ba3da8c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3788ba3da8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1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16"/>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16"/>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25"/>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p:nvPr>
            <p:ph idx="2" type="pic"/>
          </p:nvPr>
        </p:nvSpPr>
        <p:spPr>
          <a:xfrm>
            <a:off x="681727" y="941439"/>
            <a:ext cx="10821840" cy="3478161"/>
          </a:xfrm>
          <a:prstGeom prst="rect">
            <a:avLst/>
          </a:prstGeom>
          <a:noFill/>
          <a:ln>
            <a:noFill/>
          </a:ln>
        </p:spPr>
      </p:sp>
      <p:sp>
        <p:nvSpPr>
          <p:cNvPr id="74" name="Google Shape;74;p25"/>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2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2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26"/>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26"/>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27"/>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27"/>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7"/>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27"/>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7"/>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2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28"/>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8"/>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28"/>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8"/>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9"/>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29"/>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29"/>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29"/>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29"/>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29"/>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2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30"/>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0"/>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30"/>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30"/>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30"/>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30"/>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30"/>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30"/>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30"/>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30"/>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1"/>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3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32"/>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2"/>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32"/>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2"/>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18"/>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18"/>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19"/>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1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20"/>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20"/>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20"/>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20"/>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23"/>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2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p:nvPr>
            <p:ph idx="2" type="pic"/>
          </p:nvPr>
        </p:nvSpPr>
        <p:spPr>
          <a:xfrm>
            <a:off x="7861238" y="751241"/>
            <a:ext cx="3644962" cy="5467443"/>
          </a:xfrm>
          <a:prstGeom prst="rect">
            <a:avLst/>
          </a:prstGeom>
          <a:noFill/>
          <a:ln>
            <a:noFill/>
          </a:ln>
        </p:spPr>
      </p:sp>
      <p:sp>
        <p:nvSpPr>
          <p:cNvPr id="67" name="Google Shape;67;p24"/>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2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5"/>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sz="1850"/>
          </a:p>
          <a:p>
            <a:pPr indent="0" lvl="0" marL="0" rtl="0" algn="l">
              <a:lnSpc>
                <a:spcPct val="70000"/>
              </a:lnSpc>
              <a:spcBef>
                <a:spcPts val="0"/>
              </a:spcBef>
              <a:spcAft>
                <a:spcPts val="0"/>
              </a:spcAft>
              <a:buClr>
                <a:schemeClr val="lt1"/>
              </a:buClr>
              <a:buSzPts val="1850"/>
              <a:buNone/>
            </a:pPr>
            <a:r>
              <a:t/>
            </a:r>
            <a:endParaRPr sz="1850"/>
          </a:p>
          <a:p>
            <a:pPr indent="0" lvl="0" marL="0" rtl="0" algn="l">
              <a:lnSpc>
                <a:spcPct val="70000"/>
              </a:lnSpc>
              <a:spcBef>
                <a:spcPts val="1000"/>
              </a:spcBef>
              <a:spcAft>
                <a:spcPts val="0"/>
              </a:spcAft>
              <a:buClr>
                <a:schemeClr val="lt1"/>
              </a:buClr>
              <a:buSzPts val="1850"/>
              <a:buNone/>
            </a:pPr>
            <a:r>
              <a:rPr lang="en-US" sz="1850"/>
              <a:t>Developer: </a:t>
            </a:r>
            <a:r>
              <a:rPr i="1" lang="en-US" sz="1850"/>
              <a:t>Chad Salaets</a:t>
            </a:r>
            <a:endParaRPr i="1"/>
          </a:p>
        </p:txBody>
      </p:sp>
      <p:pic>
        <p:nvPicPr>
          <p:cNvPr descr="Green Pace logo" id="146" name="Google Shape;146;p1"/>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3788ba3da8c_0_49"/>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 Bound Validation </a:t>
            </a:r>
            <a:endParaRPr/>
          </a:p>
        </p:txBody>
      </p:sp>
      <p:sp>
        <p:nvSpPr>
          <p:cNvPr id="210" name="Google Shape;210;g3788ba3da8c_0_49"/>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SzPts val="1100"/>
              <a:buNone/>
            </a:pPr>
            <a:r>
              <a:rPr b="1" lang="en-US"/>
              <a:t>What we’re testing</a:t>
            </a:r>
            <a:r>
              <a:rPr lang="en-US"/>
              <a:t>: Accessing a container with an invalid index (negative or ≥ size) leads to Undefined Behavior, crashes, or data corruption.</a:t>
            </a:r>
            <a:endParaRPr/>
          </a:p>
          <a:p>
            <a:pPr indent="0" lvl="0" marL="0" rtl="0" algn="l">
              <a:spcBef>
                <a:spcPts val="1000"/>
              </a:spcBef>
              <a:spcAft>
                <a:spcPts val="0"/>
              </a:spcAft>
              <a:buSzPts val="1100"/>
              <a:buNone/>
            </a:pPr>
            <a:r>
              <a:rPr b="1" lang="en-US"/>
              <a:t>Why it’s common: </a:t>
            </a:r>
            <a:r>
              <a:rPr lang="en-US"/>
              <a:t>Off-by-one errors, mixing signed/unsigned, trusting user input.</a:t>
            </a:r>
            <a:endParaRPr/>
          </a:p>
          <a:p>
            <a:pPr indent="0" lvl="0" marL="0" rtl="0" algn="l">
              <a:spcBef>
                <a:spcPts val="1000"/>
              </a:spcBef>
              <a:spcAft>
                <a:spcPts val="0"/>
              </a:spcAft>
              <a:buSzPts val="1100"/>
              <a:buNone/>
            </a:pPr>
            <a:r>
              <a:rPr b="1" lang="en-US"/>
              <a:t>Policies to Mitigate:</a:t>
            </a:r>
            <a:r>
              <a:rPr lang="en-US"/>
              <a:t> </a:t>
            </a:r>
            <a:endParaRPr/>
          </a:p>
          <a:p>
            <a:pPr indent="-342900" lvl="0" marL="457200" rtl="0" algn="l">
              <a:spcBef>
                <a:spcPts val="1000"/>
              </a:spcBef>
              <a:spcAft>
                <a:spcPts val="0"/>
              </a:spcAft>
              <a:buSzPts val="1800"/>
              <a:buChar char="●"/>
            </a:pPr>
            <a:r>
              <a:rPr lang="en-US"/>
              <a:t>STD-002 (Safe Constrained Data Values), </a:t>
            </a:r>
            <a:endParaRPr/>
          </a:p>
          <a:p>
            <a:pPr indent="-342900" lvl="0" marL="457200" rtl="0" algn="l">
              <a:spcBef>
                <a:spcPts val="0"/>
              </a:spcBef>
              <a:spcAft>
                <a:spcPts val="0"/>
              </a:spcAft>
              <a:buSzPts val="1800"/>
              <a:buChar char="●"/>
            </a:pPr>
            <a:r>
              <a:rPr lang="en-US"/>
              <a:t>STD-003 (Strings), </a:t>
            </a:r>
            <a:endParaRPr/>
          </a:p>
          <a:p>
            <a:pPr indent="-342900" lvl="0" marL="457200" rtl="0" algn="l">
              <a:spcBef>
                <a:spcPts val="0"/>
              </a:spcBef>
              <a:spcAft>
                <a:spcPts val="0"/>
              </a:spcAft>
              <a:buSzPts val="1800"/>
              <a:buChar char="●"/>
            </a:pPr>
            <a:r>
              <a:rPr lang="en-US"/>
              <a:t>Principle #1 (Validate Input), </a:t>
            </a:r>
            <a:endParaRPr/>
          </a:p>
          <a:p>
            <a:pPr indent="-342900" lvl="0" marL="457200" rtl="0" algn="l">
              <a:spcBef>
                <a:spcPts val="0"/>
              </a:spcBef>
              <a:spcAft>
                <a:spcPts val="0"/>
              </a:spcAft>
              <a:buSzPts val="1800"/>
              <a:buChar char="●"/>
            </a:pPr>
            <a:r>
              <a:rPr lang="en-US"/>
              <a:t>Principle #10 (Secure Standard).</a:t>
            </a:r>
            <a:endParaRPr/>
          </a:p>
          <a:p>
            <a:pPr indent="0" lvl="0" marL="0" rtl="0" algn="l">
              <a:lnSpc>
                <a:spcPct val="90000"/>
              </a:lnSpc>
              <a:spcBef>
                <a:spcPts val="1000"/>
              </a:spcBef>
              <a:spcAft>
                <a:spcPts val="0"/>
              </a:spcAft>
              <a:buSzPts val="1800"/>
              <a:buNone/>
            </a:pPr>
            <a:r>
              <a:t/>
            </a:r>
            <a:endParaRPr/>
          </a:p>
        </p:txBody>
      </p:sp>
      <p:pic>
        <p:nvPicPr>
          <p:cNvPr descr="Green Pace logo" id="211" name="Google Shape;211;g3788ba3da8c_0_49"/>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12" name="Google Shape;212;g3788ba3da8c_0_49"/>
          <p:cNvPicPr preferRelativeResize="0"/>
          <p:nvPr/>
        </p:nvPicPr>
        <p:blipFill>
          <a:blip r:embed="rId4">
            <a:alphaModFix/>
          </a:blip>
          <a:stretch>
            <a:fillRect/>
          </a:stretch>
        </p:blipFill>
        <p:spPr>
          <a:xfrm>
            <a:off x="837025" y="5315050"/>
            <a:ext cx="5848350" cy="140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3788ba3da8c_0_43"/>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 Bound Validation </a:t>
            </a:r>
            <a:endParaRPr/>
          </a:p>
        </p:txBody>
      </p:sp>
      <p:pic>
        <p:nvPicPr>
          <p:cNvPr descr="Green Pace logo" id="218" name="Google Shape;218;g3788ba3da8c_0_43"/>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
        <p:nvSpPr>
          <p:cNvPr id="219" name="Google Shape;219;g3788ba3da8c_0_43"/>
          <p:cNvSpPr txBox="1"/>
          <p:nvPr>
            <p:ph idx="1" type="body"/>
          </p:nvPr>
        </p:nvSpPr>
        <p:spPr>
          <a:xfrm>
            <a:off x="685800" y="1677699"/>
            <a:ext cx="10820400" cy="431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a:t>Purpose:</a:t>
            </a:r>
            <a:r>
              <a:rPr lang="en-US"/>
              <a:t> Positive Pathway. Valid indices must </a:t>
            </a:r>
            <a:r>
              <a:rPr lang="en-US"/>
              <a:t>succeed.</a:t>
            </a:r>
            <a:endParaRPr/>
          </a:p>
        </p:txBody>
      </p:sp>
      <p:pic>
        <p:nvPicPr>
          <p:cNvPr id="220" name="Google Shape;220;g3788ba3da8c_0_43"/>
          <p:cNvPicPr preferRelativeResize="0"/>
          <p:nvPr/>
        </p:nvPicPr>
        <p:blipFill>
          <a:blip r:embed="rId4">
            <a:alphaModFix/>
          </a:blip>
          <a:stretch>
            <a:fillRect/>
          </a:stretch>
        </p:blipFill>
        <p:spPr>
          <a:xfrm>
            <a:off x="791063" y="2108800"/>
            <a:ext cx="7572375" cy="2400300"/>
          </a:xfrm>
          <a:prstGeom prst="rect">
            <a:avLst/>
          </a:prstGeom>
          <a:noFill/>
          <a:ln>
            <a:noFill/>
          </a:ln>
        </p:spPr>
      </p:pic>
      <p:pic>
        <p:nvPicPr>
          <p:cNvPr id="221" name="Google Shape;221;g3788ba3da8c_0_43"/>
          <p:cNvPicPr preferRelativeResize="0"/>
          <p:nvPr/>
        </p:nvPicPr>
        <p:blipFill>
          <a:blip r:embed="rId5">
            <a:alphaModFix/>
          </a:blip>
          <a:stretch>
            <a:fillRect/>
          </a:stretch>
        </p:blipFill>
        <p:spPr>
          <a:xfrm>
            <a:off x="900700" y="4663100"/>
            <a:ext cx="4237622" cy="2044100"/>
          </a:xfrm>
          <a:prstGeom prst="rect">
            <a:avLst/>
          </a:prstGeom>
          <a:noFill/>
          <a:ln>
            <a:noFill/>
          </a:ln>
        </p:spPr>
      </p:pic>
      <p:sp>
        <p:nvSpPr>
          <p:cNvPr id="222" name="Google Shape;222;g3788ba3da8c_0_43"/>
          <p:cNvSpPr txBox="1"/>
          <p:nvPr>
            <p:ph idx="1" type="body"/>
          </p:nvPr>
        </p:nvSpPr>
        <p:spPr>
          <a:xfrm>
            <a:off x="5271575" y="4560525"/>
            <a:ext cx="5812500" cy="204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a:t>Result: </a:t>
            </a:r>
            <a:r>
              <a:rPr lang="en-US"/>
              <a:t>Test passed</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b="1" lang="en-US"/>
              <a:t>Rationale</a:t>
            </a:r>
            <a:r>
              <a:rPr lang="en-US"/>
              <a:t>: Successfully accessed valid </a:t>
            </a:r>
            <a:r>
              <a:rPr lang="en-US"/>
              <a:t>indices</a:t>
            </a:r>
            <a:r>
              <a:rPr lang="en-US"/>
              <a:t> without a problem.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3788ba3da8c_0_59"/>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 Bound Validation </a:t>
            </a:r>
            <a:endParaRPr/>
          </a:p>
        </p:txBody>
      </p:sp>
      <p:pic>
        <p:nvPicPr>
          <p:cNvPr descr="Green Pace logo" id="228" name="Google Shape;228;g3788ba3da8c_0_59"/>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
        <p:nvSpPr>
          <p:cNvPr id="229" name="Google Shape;229;g3788ba3da8c_0_59"/>
          <p:cNvSpPr txBox="1"/>
          <p:nvPr>
            <p:ph idx="1" type="body"/>
          </p:nvPr>
        </p:nvSpPr>
        <p:spPr>
          <a:xfrm>
            <a:off x="685800" y="1677699"/>
            <a:ext cx="10820400" cy="431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a:t>Purpose:</a:t>
            </a:r>
            <a:r>
              <a:rPr lang="en-US"/>
              <a:t> Negative </a:t>
            </a:r>
            <a:r>
              <a:rPr lang="en-US"/>
              <a:t>Indices</a:t>
            </a:r>
            <a:r>
              <a:rPr lang="en-US"/>
              <a:t> must be </a:t>
            </a:r>
            <a:r>
              <a:rPr lang="en-US"/>
              <a:t>rejected</a:t>
            </a:r>
            <a:r>
              <a:rPr lang="en-US"/>
              <a:t>.</a:t>
            </a:r>
            <a:endParaRPr/>
          </a:p>
        </p:txBody>
      </p:sp>
      <p:pic>
        <p:nvPicPr>
          <p:cNvPr id="230" name="Google Shape;230;g3788ba3da8c_0_59"/>
          <p:cNvPicPr preferRelativeResize="0"/>
          <p:nvPr/>
        </p:nvPicPr>
        <p:blipFill>
          <a:blip r:embed="rId4">
            <a:alphaModFix/>
          </a:blip>
          <a:stretch>
            <a:fillRect/>
          </a:stretch>
        </p:blipFill>
        <p:spPr>
          <a:xfrm>
            <a:off x="944650" y="4560525"/>
            <a:ext cx="4237622" cy="2044100"/>
          </a:xfrm>
          <a:prstGeom prst="rect">
            <a:avLst/>
          </a:prstGeom>
          <a:noFill/>
          <a:ln>
            <a:noFill/>
          </a:ln>
        </p:spPr>
      </p:pic>
      <p:sp>
        <p:nvSpPr>
          <p:cNvPr id="231" name="Google Shape;231;g3788ba3da8c_0_59"/>
          <p:cNvSpPr txBox="1"/>
          <p:nvPr>
            <p:ph idx="1" type="body"/>
          </p:nvPr>
        </p:nvSpPr>
        <p:spPr>
          <a:xfrm>
            <a:off x="5271575" y="4560525"/>
            <a:ext cx="5812500" cy="204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a:t>Result: </a:t>
            </a:r>
            <a:r>
              <a:rPr lang="en-US"/>
              <a:t>Test passed</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b="1" lang="en-US"/>
              <a:t>Rationale</a:t>
            </a:r>
            <a:r>
              <a:rPr lang="en-US"/>
              <a:t>: The negative indices must be rejected, flagging a false.</a:t>
            </a:r>
            <a:endParaRPr/>
          </a:p>
        </p:txBody>
      </p:sp>
      <p:pic>
        <p:nvPicPr>
          <p:cNvPr id="232" name="Google Shape;232;g3788ba3da8c_0_59"/>
          <p:cNvPicPr preferRelativeResize="0"/>
          <p:nvPr/>
        </p:nvPicPr>
        <p:blipFill>
          <a:blip r:embed="rId4">
            <a:alphaModFix/>
          </a:blip>
          <a:stretch>
            <a:fillRect/>
          </a:stretch>
        </p:blipFill>
        <p:spPr>
          <a:xfrm>
            <a:off x="944650" y="4560525"/>
            <a:ext cx="4237622" cy="2044100"/>
          </a:xfrm>
          <a:prstGeom prst="rect">
            <a:avLst/>
          </a:prstGeom>
          <a:noFill/>
          <a:ln>
            <a:noFill/>
          </a:ln>
        </p:spPr>
      </p:pic>
      <p:pic>
        <p:nvPicPr>
          <p:cNvPr id="233" name="Google Shape;233;g3788ba3da8c_0_59"/>
          <p:cNvPicPr preferRelativeResize="0"/>
          <p:nvPr/>
        </p:nvPicPr>
        <p:blipFill>
          <a:blip r:embed="rId5">
            <a:alphaModFix/>
          </a:blip>
          <a:stretch>
            <a:fillRect/>
          </a:stretch>
        </p:blipFill>
        <p:spPr>
          <a:xfrm>
            <a:off x="746575" y="2108800"/>
            <a:ext cx="8361150" cy="194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3788ba3da8c_0_78"/>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 Bound Validation </a:t>
            </a:r>
            <a:endParaRPr/>
          </a:p>
        </p:txBody>
      </p:sp>
      <p:pic>
        <p:nvPicPr>
          <p:cNvPr descr="Green Pace logo" id="239" name="Google Shape;239;g3788ba3da8c_0_78"/>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
        <p:nvSpPr>
          <p:cNvPr id="240" name="Google Shape;240;g3788ba3da8c_0_78"/>
          <p:cNvSpPr txBox="1"/>
          <p:nvPr>
            <p:ph idx="1" type="body"/>
          </p:nvPr>
        </p:nvSpPr>
        <p:spPr>
          <a:xfrm>
            <a:off x="685800" y="1677699"/>
            <a:ext cx="10820400" cy="431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a:t>Purpose:</a:t>
            </a:r>
            <a:r>
              <a:rPr lang="en-US"/>
              <a:t> Indices equal to the length must be rejected. This is a common error.</a:t>
            </a:r>
            <a:endParaRPr/>
          </a:p>
        </p:txBody>
      </p:sp>
      <p:pic>
        <p:nvPicPr>
          <p:cNvPr id="241" name="Google Shape;241;g3788ba3da8c_0_78"/>
          <p:cNvPicPr preferRelativeResize="0"/>
          <p:nvPr/>
        </p:nvPicPr>
        <p:blipFill>
          <a:blip r:embed="rId4">
            <a:alphaModFix/>
          </a:blip>
          <a:stretch>
            <a:fillRect/>
          </a:stretch>
        </p:blipFill>
        <p:spPr>
          <a:xfrm>
            <a:off x="944650" y="4560525"/>
            <a:ext cx="4237622" cy="2044100"/>
          </a:xfrm>
          <a:prstGeom prst="rect">
            <a:avLst/>
          </a:prstGeom>
          <a:noFill/>
          <a:ln>
            <a:noFill/>
          </a:ln>
        </p:spPr>
      </p:pic>
      <p:sp>
        <p:nvSpPr>
          <p:cNvPr id="242" name="Google Shape;242;g3788ba3da8c_0_78"/>
          <p:cNvSpPr txBox="1"/>
          <p:nvPr>
            <p:ph idx="1" type="body"/>
          </p:nvPr>
        </p:nvSpPr>
        <p:spPr>
          <a:xfrm>
            <a:off x="5271575" y="4560525"/>
            <a:ext cx="5812500" cy="204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a:t>Result: </a:t>
            </a:r>
            <a:r>
              <a:rPr lang="en-US"/>
              <a:t>Test passed</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b="1" lang="en-US"/>
              <a:t>Rationale</a:t>
            </a:r>
            <a:r>
              <a:rPr lang="en-US"/>
              <a:t>: Valid indices are always n - 1 where n is the amount of items within it. The first item is accessed with 0 not 1.</a:t>
            </a:r>
            <a:endParaRPr/>
          </a:p>
        </p:txBody>
      </p:sp>
      <p:pic>
        <p:nvPicPr>
          <p:cNvPr id="243" name="Google Shape;243;g3788ba3da8c_0_78"/>
          <p:cNvPicPr preferRelativeResize="0"/>
          <p:nvPr/>
        </p:nvPicPr>
        <p:blipFill>
          <a:blip r:embed="rId4">
            <a:alphaModFix/>
          </a:blip>
          <a:stretch>
            <a:fillRect/>
          </a:stretch>
        </p:blipFill>
        <p:spPr>
          <a:xfrm>
            <a:off x="944650" y="4560525"/>
            <a:ext cx="4237622" cy="2044100"/>
          </a:xfrm>
          <a:prstGeom prst="rect">
            <a:avLst/>
          </a:prstGeom>
          <a:noFill/>
          <a:ln>
            <a:noFill/>
          </a:ln>
        </p:spPr>
      </p:pic>
      <p:pic>
        <p:nvPicPr>
          <p:cNvPr id="244" name="Google Shape;244;g3788ba3da8c_0_78"/>
          <p:cNvPicPr preferRelativeResize="0"/>
          <p:nvPr/>
        </p:nvPicPr>
        <p:blipFill>
          <a:blip r:embed="rId5">
            <a:alphaModFix/>
          </a:blip>
          <a:stretch>
            <a:fillRect/>
          </a:stretch>
        </p:blipFill>
        <p:spPr>
          <a:xfrm>
            <a:off x="771350" y="2224049"/>
            <a:ext cx="6572250" cy="1543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3788ba3da8c_0_91"/>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 Bound Validation </a:t>
            </a:r>
            <a:endParaRPr/>
          </a:p>
        </p:txBody>
      </p:sp>
      <p:pic>
        <p:nvPicPr>
          <p:cNvPr descr="Green Pace logo" id="250" name="Google Shape;250;g3788ba3da8c_0_91"/>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
        <p:nvSpPr>
          <p:cNvPr id="251" name="Google Shape;251;g3788ba3da8c_0_91"/>
          <p:cNvSpPr txBox="1"/>
          <p:nvPr>
            <p:ph idx="1" type="body"/>
          </p:nvPr>
        </p:nvSpPr>
        <p:spPr>
          <a:xfrm>
            <a:off x="685800" y="1677699"/>
            <a:ext cx="10820400" cy="431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a:t>Purpose:</a:t>
            </a:r>
            <a:r>
              <a:rPr lang="en-US"/>
              <a:t> Bounds must be updated when one is removed.</a:t>
            </a:r>
            <a:endParaRPr/>
          </a:p>
        </p:txBody>
      </p:sp>
      <p:pic>
        <p:nvPicPr>
          <p:cNvPr id="252" name="Google Shape;252;g3788ba3da8c_0_91"/>
          <p:cNvPicPr preferRelativeResize="0"/>
          <p:nvPr/>
        </p:nvPicPr>
        <p:blipFill>
          <a:blip r:embed="rId4">
            <a:alphaModFix/>
          </a:blip>
          <a:stretch>
            <a:fillRect/>
          </a:stretch>
        </p:blipFill>
        <p:spPr>
          <a:xfrm>
            <a:off x="944650" y="4560525"/>
            <a:ext cx="4237622" cy="2044100"/>
          </a:xfrm>
          <a:prstGeom prst="rect">
            <a:avLst/>
          </a:prstGeom>
          <a:noFill/>
          <a:ln>
            <a:noFill/>
          </a:ln>
        </p:spPr>
      </p:pic>
      <p:sp>
        <p:nvSpPr>
          <p:cNvPr id="253" name="Google Shape;253;g3788ba3da8c_0_91"/>
          <p:cNvSpPr txBox="1"/>
          <p:nvPr>
            <p:ph idx="1" type="body"/>
          </p:nvPr>
        </p:nvSpPr>
        <p:spPr>
          <a:xfrm>
            <a:off x="5271575" y="4560525"/>
            <a:ext cx="5812500" cy="204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a:t>Result: </a:t>
            </a:r>
            <a:r>
              <a:rPr lang="en-US"/>
              <a:t>Test passed</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b="1" lang="en-US"/>
              <a:t>Rationale</a:t>
            </a:r>
            <a:r>
              <a:rPr lang="en-US"/>
              <a:t>: Upon deletion of one, the last index should </a:t>
            </a:r>
            <a:r>
              <a:rPr lang="en-US"/>
              <a:t>succeed.</a:t>
            </a:r>
            <a:endParaRPr/>
          </a:p>
        </p:txBody>
      </p:sp>
      <p:pic>
        <p:nvPicPr>
          <p:cNvPr id="254" name="Google Shape;254;g3788ba3da8c_0_91"/>
          <p:cNvPicPr preferRelativeResize="0"/>
          <p:nvPr/>
        </p:nvPicPr>
        <p:blipFill>
          <a:blip r:embed="rId4">
            <a:alphaModFix/>
          </a:blip>
          <a:stretch>
            <a:fillRect/>
          </a:stretch>
        </p:blipFill>
        <p:spPr>
          <a:xfrm>
            <a:off x="944650" y="4560525"/>
            <a:ext cx="4237622" cy="2044100"/>
          </a:xfrm>
          <a:prstGeom prst="rect">
            <a:avLst/>
          </a:prstGeom>
          <a:noFill/>
          <a:ln>
            <a:noFill/>
          </a:ln>
        </p:spPr>
      </p:pic>
      <p:pic>
        <p:nvPicPr>
          <p:cNvPr id="255" name="Google Shape;255;g3788ba3da8c_0_91"/>
          <p:cNvPicPr preferRelativeResize="0"/>
          <p:nvPr/>
        </p:nvPicPr>
        <p:blipFill>
          <a:blip r:embed="rId5">
            <a:alphaModFix/>
          </a:blip>
          <a:stretch>
            <a:fillRect/>
          </a:stretch>
        </p:blipFill>
        <p:spPr>
          <a:xfrm>
            <a:off x="870375" y="2108799"/>
            <a:ext cx="8511028" cy="2146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3788ba3da8c_0_102"/>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 Bound Validation </a:t>
            </a:r>
            <a:endParaRPr/>
          </a:p>
        </p:txBody>
      </p:sp>
      <p:pic>
        <p:nvPicPr>
          <p:cNvPr descr="Green Pace logo" id="261" name="Google Shape;261;g3788ba3da8c_0_102"/>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
        <p:nvSpPr>
          <p:cNvPr id="262" name="Google Shape;262;g3788ba3da8c_0_102"/>
          <p:cNvSpPr txBox="1"/>
          <p:nvPr>
            <p:ph idx="1" type="body"/>
          </p:nvPr>
        </p:nvSpPr>
        <p:spPr>
          <a:xfrm>
            <a:off x="741300" y="1640500"/>
            <a:ext cx="11450700" cy="468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a:t>Purpose:</a:t>
            </a:r>
            <a:r>
              <a:rPr lang="en-US"/>
              <a:t> Vulnerable function should die upon accessing out-of-bounds behavior.</a:t>
            </a:r>
            <a:endParaRPr/>
          </a:p>
        </p:txBody>
      </p:sp>
      <p:pic>
        <p:nvPicPr>
          <p:cNvPr id="263" name="Google Shape;263;g3788ba3da8c_0_102"/>
          <p:cNvPicPr preferRelativeResize="0"/>
          <p:nvPr/>
        </p:nvPicPr>
        <p:blipFill>
          <a:blip r:embed="rId4">
            <a:alphaModFix/>
          </a:blip>
          <a:stretch>
            <a:fillRect/>
          </a:stretch>
        </p:blipFill>
        <p:spPr>
          <a:xfrm>
            <a:off x="944650" y="4560525"/>
            <a:ext cx="4237622" cy="2044100"/>
          </a:xfrm>
          <a:prstGeom prst="rect">
            <a:avLst/>
          </a:prstGeom>
          <a:noFill/>
          <a:ln>
            <a:noFill/>
          </a:ln>
        </p:spPr>
      </p:pic>
      <p:sp>
        <p:nvSpPr>
          <p:cNvPr id="264" name="Google Shape;264;g3788ba3da8c_0_102"/>
          <p:cNvSpPr txBox="1"/>
          <p:nvPr>
            <p:ph idx="1" type="body"/>
          </p:nvPr>
        </p:nvSpPr>
        <p:spPr>
          <a:xfrm>
            <a:off x="5271575" y="4560525"/>
            <a:ext cx="5812500" cy="204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a:t>Result: </a:t>
            </a:r>
            <a:r>
              <a:rPr lang="en-US"/>
              <a:t>Test passed</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b="1" lang="en-US"/>
              <a:t>Rationale</a:t>
            </a:r>
            <a:r>
              <a:rPr lang="en-US"/>
              <a:t>: The function is able to error out when accessed outside of its range.</a:t>
            </a:r>
            <a:endParaRPr/>
          </a:p>
        </p:txBody>
      </p:sp>
      <p:pic>
        <p:nvPicPr>
          <p:cNvPr id="265" name="Google Shape;265;g3788ba3da8c_0_102"/>
          <p:cNvPicPr preferRelativeResize="0"/>
          <p:nvPr/>
        </p:nvPicPr>
        <p:blipFill>
          <a:blip r:embed="rId4">
            <a:alphaModFix/>
          </a:blip>
          <a:stretch>
            <a:fillRect/>
          </a:stretch>
        </p:blipFill>
        <p:spPr>
          <a:xfrm>
            <a:off x="944650" y="4560525"/>
            <a:ext cx="4237622" cy="2044100"/>
          </a:xfrm>
          <a:prstGeom prst="rect">
            <a:avLst/>
          </a:prstGeom>
          <a:noFill/>
          <a:ln>
            <a:noFill/>
          </a:ln>
        </p:spPr>
      </p:pic>
      <p:pic>
        <p:nvPicPr>
          <p:cNvPr id="266" name="Google Shape;266;g3788ba3da8c_0_102"/>
          <p:cNvPicPr preferRelativeResize="0"/>
          <p:nvPr/>
        </p:nvPicPr>
        <p:blipFill>
          <a:blip r:embed="rId5">
            <a:alphaModFix/>
          </a:blip>
          <a:stretch>
            <a:fillRect/>
          </a:stretch>
        </p:blipFill>
        <p:spPr>
          <a:xfrm>
            <a:off x="741300" y="2236450"/>
            <a:ext cx="9420225" cy="201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72" name="Google Shape;272;p9"/>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73" name="Google Shape;273;p9"/>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79" name="Google Shape;279;p10"/>
          <p:cNvSpPr txBox="1"/>
          <p:nvPr>
            <p:ph idx="1" type="body"/>
          </p:nvPr>
        </p:nvSpPr>
        <p:spPr>
          <a:xfrm>
            <a:off x="214175" y="1526072"/>
            <a:ext cx="11128200" cy="51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None/>
            </a:pPr>
            <a:r>
              <a:rPr b="1" lang="en-US" sz="1700">
                <a:solidFill>
                  <a:srgbClr val="FFFFFF"/>
                </a:solidFill>
                <a:latin typeface="Arial"/>
                <a:ea typeface="Arial"/>
                <a:cs typeface="Arial"/>
                <a:sym typeface="Arial"/>
              </a:rPr>
              <a:t>Assess &amp; plan (Pre-production): </a:t>
            </a:r>
            <a:endParaRPr b="1" sz="1700">
              <a:solidFill>
                <a:srgbClr val="FFFFFF"/>
              </a:solidFill>
              <a:latin typeface="Arial"/>
              <a:ea typeface="Arial"/>
              <a:cs typeface="Arial"/>
              <a:sym typeface="Arial"/>
            </a:endParaRPr>
          </a:p>
          <a:p>
            <a:pPr indent="-336550" lvl="0" marL="457200" rtl="0" algn="l">
              <a:lnSpc>
                <a:spcPct val="100000"/>
              </a:lnSpc>
              <a:spcBef>
                <a:spcPts val="1200"/>
              </a:spcBef>
              <a:spcAft>
                <a:spcPts val="0"/>
              </a:spcAft>
              <a:buClr>
                <a:srgbClr val="FFFFFF"/>
              </a:buClr>
              <a:buSzPts val="1700"/>
              <a:buFont typeface="Arial"/>
              <a:buChar char="●"/>
            </a:pPr>
            <a:r>
              <a:rPr i="1" lang="en-US" sz="1700">
                <a:solidFill>
                  <a:srgbClr val="FFFFFF"/>
                </a:solidFill>
                <a:latin typeface="Arial"/>
                <a:ea typeface="Arial"/>
                <a:cs typeface="Arial"/>
                <a:sym typeface="Arial"/>
              </a:rPr>
              <a:t>IriusRisk</a:t>
            </a:r>
            <a:r>
              <a:rPr lang="en-US" sz="1700">
                <a:solidFill>
                  <a:srgbClr val="FFFFFF"/>
                </a:solidFill>
                <a:latin typeface="Arial"/>
                <a:ea typeface="Arial"/>
                <a:cs typeface="Arial"/>
                <a:sym typeface="Arial"/>
              </a:rPr>
              <a:t> – automated </a:t>
            </a:r>
            <a:r>
              <a:rPr b="1" lang="en-US" sz="1700">
                <a:solidFill>
                  <a:srgbClr val="FFFFFF"/>
                </a:solidFill>
                <a:latin typeface="Arial"/>
                <a:ea typeface="Arial"/>
                <a:cs typeface="Arial"/>
                <a:sym typeface="Arial"/>
              </a:rPr>
              <a:t>threat modeling</a:t>
            </a:r>
            <a:r>
              <a:rPr lang="en-US" sz="1700">
                <a:solidFill>
                  <a:srgbClr val="FFFFFF"/>
                </a:solidFill>
                <a:latin typeface="Arial"/>
                <a:ea typeface="Arial"/>
                <a:cs typeface="Arial"/>
                <a:sym typeface="Arial"/>
              </a:rPr>
              <a:t>; generates security requirements and stories that seed the backlog.</a:t>
            </a:r>
            <a:endParaRPr sz="1700">
              <a:solidFill>
                <a:srgbClr val="FFFFFF"/>
              </a:solidFill>
              <a:latin typeface="Arial"/>
              <a:ea typeface="Arial"/>
              <a:cs typeface="Arial"/>
              <a:sym typeface="Arial"/>
            </a:endParaRPr>
          </a:p>
          <a:p>
            <a:pPr indent="0" lvl="0" marL="0" rtl="0" algn="l">
              <a:lnSpc>
                <a:spcPct val="100000"/>
              </a:lnSpc>
              <a:spcBef>
                <a:spcPts val="1200"/>
              </a:spcBef>
              <a:spcAft>
                <a:spcPts val="0"/>
              </a:spcAft>
              <a:buNone/>
            </a:pPr>
            <a:r>
              <a:rPr b="1" lang="en-US" sz="1700">
                <a:solidFill>
                  <a:srgbClr val="FFFFFF"/>
                </a:solidFill>
                <a:latin typeface="Arial"/>
                <a:ea typeface="Arial"/>
                <a:cs typeface="Arial"/>
                <a:sym typeface="Arial"/>
              </a:rPr>
              <a:t>Design: </a:t>
            </a:r>
            <a:endParaRPr b="1" sz="1700">
              <a:solidFill>
                <a:srgbClr val="FFFFFF"/>
              </a:solidFill>
              <a:latin typeface="Arial"/>
              <a:ea typeface="Arial"/>
              <a:cs typeface="Arial"/>
              <a:sym typeface="Arial"/>
            </a:endParaRPr>
          </a:p>
          <a:p>
            <a:pPr indent="-336550" lvl="0" marL="457200" rtl="0" algn="l">
              <a:lnSpc>
                <a:spcPct val="100000"/>
              </a:lnSpc>
              <a:spcBef>
                <a:spcPts val="1200"/>
              </a:spcBef>
              <a:spcAft>
                <a:spcPts val="0"/>
              </a:spcAft>
              <a:buClr>
                <a:srgbClr val="FFFFFF"/>
              </a:buClr>
              <a:buSzPts val="1700"/>
              <a:buFont typeface="Arial"/>
              <a:buChar char="●"/>
            </a:pPr>
            <a:r>
              <a:rPr i="1" lang="en-US" sz="1700">
                <a:solidFill>
                  <a:srgbClr val="FFFFFF"/>
                </a:solidFill>
                <a:latin typeface="Arial"/>
                <a:ea typeface="Arial"/>
                <a:cs typeface="Arial"/>
                <a:sym typeface="Arial"/>
              </a:rPr>
              <a:t>OWASP ASVS / checklists</a:t>
            </a:r>
            <a:r>
              <a:rPr lang="en-US" sz="1700">
                <a:solidFill>
                  <a:srgbClr val="FFFFFF"/>
                </a:solidFill>
                <a:latin typeface="Arial"/>
                <a:ea typeface="Arial"/>
                <a:cs typeface="Arial"/>
                <a:sym typeface="Arial"/>
              </a:rPr>
              <a:t> – enforce secure design patterns in PRs.</a:t>
            </a:r>
            <a:endParaRPr sz="1700">
              <a:solidFill>
                <a:srgbClr val="FFFFFF"/>
              </a:solidFill>
              <a:latin typeface="Arial"/>
              <a:ea typeface="Arial"/>
              <a:cs typeface="Arial"/>
              <a:sym typeface="Arial"/>
            </a:endParaRPr>
          </a:p>
          <a:p>
            <a:pPr indent="-336550" lvl="0" marL="457200" rtl="0" algn="l">
              <a:lnSpc>
                <a:spcPct val="100000"/>
              </a:lnSpc>
              <a:spcBef>
                <a:spcPts val="0"/>
              </a:spcBef>
              <a:spcAft>
                <a:spcPts val="0"/>
              </a:spcAft>
              <a:buClr>
                <a:srgbClr val="FFFFFF"/>
              </a:buClr>
              <a:buSzPts val="1700"/>
              <a:buFont typeface="Arial"/>
              <a:buChar char="●"/>
            </a:pPr>
            <a:r>
              <a:rPr i="1" lang="en-US" sz="1700">
                <a:solidFill>
                  <a:srgbClr val="FFFFFF"/>
                </a:solidFill>
                <a:latin typeface="Arial"/>
                <a:ea typeface="Arial"/>
                <a:cs typeface="Arial"/>
                <a:sym typeface="Arial"/>
              </a:rPr>
              <a:t>Semgrep</a:t>
            </a:r>
            <a:r>
              <a:rPr lang="en-US" sz="1700">
                <a:solidFill>
                  <a:srgbClr val="FFFFFF"/>
                </a:solidFill>
                <a:latin typeface="Arial"/>
                <a:ea typeface="Arial"/>
                <a:cs typeface="Arial"/>
                <a:sym typeface="Arial"/>
              </a:rPr>
              <a:t> – lightweight rules to flag insecure design/usage patterns in diffs.</a:t>
            </a:r>
            <a:endParaRPr sz="1700">
              <a:solidFill>
                <a:srgbClr val="FFFFFF"/>
              </a:solidFill>
              <a:latin typeface="Arial"/>
              <a:ea typeface="Arial"/>
              <a:cs typeface="Arial"/>
              <a:sym typeface="Arial"/>
            </a:endParaRPr>
          </a:p>
          <a:p>
            <a:pPr indent="0" lvl="0" marL="0" rtl="0" algn="l">
              <a:lnSpc>
                <a:spcPct val="100000"/>
              </a:lnSpc>
              <a:spcBef>
                <a:spcPts val="1200"/>
              </a:spcBef>
              <a:spcAft>
                <a:spcPts val="0"/>
              </a:spcAft>
              <a:buNone/>
            </a:pPr>
            <a:r>
              <a:rPr b="1" lang="en-US" sz="1700">
                <a:solidFill>
                  <a:srgbClr val="FFFFFF"/>
                </a:solidFill>
                <a:latin typeface="Arial"/>
                <a:ea typeface="Arial"/>
                <a:cs typeface="Arial"/>
                <a:sym typeface="Arial"/>
              </a:rPr>
              <a:t>Build: </a:t>
            </a:r>
            <a:endParaRPr sz="1700">
              <a:solidFill>
                <a:srgbClr val="FFFFFF"/>
              </a:solidFill>
              <a:latin typeface="Arial"/>
              <a:ea typeface="Arial"/>
              <a:cs typeface="Arial"/>
              <a:sym typeface="Arial"/>
            </a:endParaRPr>
          </a:p>
          <a:p>
            <a:pPr indent="-336550" lvl="0" marL="457200" rtl="0" algn="l">
              <a:lnSpc>
                <a:spcPct val="100000"/>
              </a:lnSpc>
              <a:spcBef>
                <a:spcPts val="1200"/>
              </a:spcBef>
              <a:spcAft>
                <a:spcPts val="0"/>
              </a:spcAft>
              <a:buClr>
                <a:srgbClr val="FFFFFF"/>
              </a:buClr>
              <a:buSzPts val="1700"/>
              <a:buChar char="●"/>
            </a:pPr>
            <a:r>
              <a:rPr i="1" lang="en-US" sz="1700">
                <a:solidFill>
                  <a:srgbClr val="FFFFFF"/>
                </a:solidFill>
                <a:latin typeface="Arial"/>
                <a:ea typeface="Arial"/>
                <a:cs typeface="Arial"/>
                <a:sym typeface="Arial"/>
              </a:rPr>
              <a:t>Cppcheck, Clang-Tidy, Coverity</a:t>
            </a:r>
            <a:r>
              <a:rPr lang="en-US" sz="1700">
                <a:solidFill>
                  <a:srgbClr val="FFFFFF"/>
                </a:solidFill>
                <a:latin typeface="Arial"/>
                <a:ea typeface="Arial"/>
                <a:cs typeface="Arial"/>
                <a:sym typeface="Arial"/>
              </a:rPr>
              <a:t> – </a:t>
            </a:r>
            <a:r>
              <a:rPr b="1" lang="en-US" sz="1700">
                <a:solidFill>
                  <a:srgbClr val="FFFFFF"/>
                </a:solidFill>
                <a:latin typeface="Arial"/>
                <a:ea typeface="Arial"/>
                <a:cs typeface="Arial"/>
                <a:sym typeface="Arial"/>
              </a:rPr>
              <a:t>SAST</a:t>
            </a:r>
            <a:r>
              <a:rPr lang="en-US" sz="1700">
                <a:solidFill>
                  <a:srgbClr val="FFFFFF"/>
                </a:solidFill>
                <a:latin typeface="Arial"/>
                <a:ea typeface="Arial"/>
                <a:cs typeface="Arial"/>
                <a:sym typeface="Arial"/>
              </a:rPr>
              <a:t> for type/flow/memory issues (e.g., STD-001/002/003/005/010).</a:t>
            </a:r>
            <a:endParaRPr sz="1700">
              <a:solidFill>
                <a:srgbClr val="FFFFFF"/>
              </a:solidFill>
              <a:latin typeface="Arial"/>
              <a:ea typeface="Arial"/>
              <a:cs typeface="Arial"/>
              <a:sym typeface="Arial"/>
            </a:endParaRPr>
          </a:p>
          <a:p>
            <a:pPr indent="-336550" lvl="0" marL="457200" rtl="0" algn="l">
              <a:lnSpc>
                <a:spcPct val="100000"/>
              </a:lnSpc>
              <a:spcBef>
                <a:spcPts val="0"/>
              </a:spcBef>
              <a:spcAft>
                <a:spcPts val="0"/>
              </a:spcAft>
              <a:buClr>
                <a:srgbClr val="FFFFFF"/>
              </a:buClr>
              <a:buSzPts val="1700"/>
              <a:buChar char="●"/>
            </a:pPr>
            <a:r>
              <a:rPr i="1" lang="en-US" sz="1700">
                <a:solidFill>
                  <a:srgbClr val="FFFFFF"/>
                </a:solidFill>
                <a:latin typeface="Arial"/>
                <a:ea typeface="Arial"/>
                <a:cs typeface="Arial"/>
                <a:sym typeface="Arial"/>
              </a:rPr>
              <a:t>OWASP Dependency-Check</a:t>
            </a:r>
            <a:r>
              <a:rPr lang="en-US" sz="1700">
                <a:solidFill>
                  <a:srgbClr val="FFFFFF"/>
                </a:solidFill>
                <a:latin typeface="Arial"/>
                <a:ea typeface="Arial"/>
                <a:cs typeface="Arial"/>
                <a:sym typeface="Arial"/>
              </a:rPr>
              <a:t> (+ SBOM) – third-party </a:t>
            </a:r>
            <a:r>
              <a:rPr b="1" lang="en-US" sz="1700">
                <a:solidFill>
                  <a:srgbClr val="FFFFFF"/>
                </a:solidFill>
                <a:latin typeface="Arial"/>
                <a:ea typeface="Arial"/>
                <a:cs typeface="Arial"/>
                <a:sym typeface="Arial"/>
              </a:rPr>
              <a:t>CVE</a:t>
            </a:r>
            <a:r>
              <a:rPr lang="en-US" sz="1700">
                <a:solidFill>
                  <a:srgbClr val="FFFFFF"/>
                </a:solidFill>
                <a:latin typeface="Arial"/>
                <a:ea typeface="Arial"/>
                <a:cs typeface="Arial"/>
                <a:sym typeface="Arial"/>
              </a:rPr>
              <a:t> scanning; fail on high severity.</a:t>
            </a:r>
            <a:endParaRPr sz="1700">
              <a:solidFill>
                <a:srgbClr val="FFFFFF"/>
              </a:solidFill>
              <a:latin typeface="Arial"/>
              <a:ea typeface="Arial"/>
              <a:cs typeface="Arial"/>
              <a:sym typeface="Arial"/>
            </a:endParaRPr>
          </a:p>
          <a:p>
            <a:pPr indent="0" lvl="0" marL="0" rtl="0" algn="l">
              <a:lnSpc>
                <a:spcPct val="100000"/>
              </a:lnSpc>
              <a:spcBef>
                <a:spcPts val="1200"/>
              </a:spcBef>
              <a:spcAft>
                <a:spcPts val="0"/>
              </a:spcAft>
              <a:buNone/>
            </a:pPr>
            <a:r>
              <a:rPr b="1" lang="en-US" sz="1700">
                <a:solidFill>
                  <a:srgbClr val="FFFFFF"/>
                </a:solidFill>
                <a:latin typeface="Arial"/>
                <a:ea typeface="Arial"/>
                <a:cs typeface="Arial"/>
                <a:sym typeface="Arial"/>
              </a:rPr>
              <a:t>Verify &amp; test</a:t>
            </a:r>
            <a:endParaRPr b="1" sz="1700">
              <a:solidFill>
                <a:srgbClr val="FFFFFF"/>
              </a:solidFill>
              <a:latin typeface="Arial"/>
              <a:ea typeface="Arial"/>
              <a:cs typeface="Arial"/>
              <a:sym typeface="Arial"/>
            </a:endParaRPr>
          </a:p>
          <a:p>
            <a:pPr indent="-336550" lvl="0" marL="457200" rtl="0" algn="l">
              <a:lnSpc>
                <a:spcPct val="100000"/>
              </a:lnSpc>
              <a:spcBef>
                <a:spcPts val="1200"/>
              </a:spcBef>
              <a:spcAft>
                <a:spcPts val="0"/>
              </a:spcAft>
              <a:buClr>
                <a:srgbClr val="FFFFFF"/>
              </a:buClr>
              <a:buSzPts val="1700"/>
              <a:buChar char="●"/>
            </a:pPr>
            <a:r>
              <a:rPr i="1" lang="en-US" sz="1700">
                <a:solidFill>
                  <a:srgbClr val="FFFFFF"/>
                </a:solidFill>
                <a:latin typeface="Arial"/>
                <a:ea typeface="Arial"/>
                <a:cs typeface="Arial"/>
                <a:sym typeface="Arial"/>
              </a:rPr>
              <a:t>Google Test</a:t>
            </a:r>
            <a:r>
              <a:rPr lang="en-US" sz="1700">
                <a:solidFill>
                  <a:srgbClr val="FFFFFF"/>
                </a:solidFill>
                <a:latin typeface="Arial"/>
                <a:ea typeface="Arial"/>
                <a:cs typeface="Arial"/>
                <a:sym typeface="Arial"/>
              </a:rPr>
              <a:t> – unit tests; coverage gate</a:t>
            </a:r>
            <a:endParaRPr sz="1700">
              <a:solidFill>
                <a:srgbClr val="FFFFFF"/>
              </a:solidFill>
              <a:latin typeface="Arial"/>
              <a:ea typeface="Arial"/>
              <a:cs typeface="Arial"/>
              <a:sym typeface="Arial"/>
            </a:endParaRPr>
          </a:p>
          <a:p>
            <a:pPr indent="-336550" lvl="0" marL="457200" rtl="0" algn="l">
              <a:lnSpc>
                <a:spcPct val="100000"/>
              </a:lnSpc>
              <a:spcBef>
                <a:spcPts val="0"/>
              </a:spcBef>
              <a:spcAft>
                <a:spcPts val="0"/>
              </a:spcAft>
              <a:buClr>
                <a:srgbClr val="FFFFFF"/>
              </a:buClr>
              <a:buSzPts val="1700"/>
              <a:buChar char="●"/>
            </a:pPr>
            <a:r>
              <a:rPr i="1" lang="en-US" sz="1700">
                <a:solidFill>
                  <a:srgbClr val="FFFFFF"/>
                </a:solidFill>
                <a:latin typeface="Arial"/>
                <a:ea typeface="Arial"/>
                <a:cs typeface="Arial"/>
                <a:sym typeface="Arial"/>
              </a:rPr>
              <a:t>OWASP ZAP</a:t>
            </a:r>
            <a:r>
              <a:rPr lang="en-US" sz="1700">
                <a:solidFill>
                  <a:srgbClr val="FFFFFF"/>
                </a:solidFill>
                <a:latin typeface="Arial"/>
                <a:ea typeface="Arial"/>
                <a:cs typeface="Arial"/>
                <a:sym typeface="Arial"/>
              </a:rPr>
              <a:t> – </a:t>
            </a:r>
            <a:r>
              <a:rPr b="1" lang="en-US" sz="1700">
                <a:solidFill>
                  <a:srgbClr val="FFFFFF"/>
                </a:solidFill>
                <a:latin typeface="Arial"/>
                <a:ea typeface="Arial"/>
                <a:cs typeface="Arial"/>
                <a:sym typeface="Arial"/>
              </a:rPr>
              <a:t>DAST</a:t>
            </a:r>
            <a:r>
              <a:rPr lang="en-US" sz="1700">
                <a:solidFill>
                  <a:srgbClr val="FFFFFF"/>
                </a:solidFill>
                <a:latin typeface="Arial"/>
                <a:ea typeface="Arial"/>
                <a:cs typeface="Arial"/>
                <a:sym typeface="Arial"/>
              </a:rPr>
              <a:t> against staging to catch injection/misconfig.</a:t>
            </a:r>
            <a:br>
              <a:rPr lang="en-US" sz="1700">
                <a:solidFill>
                  <a:srgbClr val="FFFFFF"/>
                </a:solidFill>
                <a:latin typeface="Arial"/>
                <a:ea typeface="Arial"/>
                <a:cs typeface="Arial"/>
                <a:sym typeface="Arial"/>
              </a:rPr>
            </a:br>
            <a:r>
              <a:rPr b="1" lang="en-US" sz="1700">
                <a:solidFill>
                  <a:srgbClr val="FFFFFF"/>
                </a:solidFill>
                <a:latin typeface="Arial"/>
                <a:ea typeface="Arial"/>
                <a:cs typeface="Arial"/>
                <a:sym typeface="Arial"/>
              </a:rPr>
              <a:t>Transition &amp; health check</a:t>
            </a:r>
            <a:endParaRPr b="1" sz="1700">
              <a:solidFill>
                <a:srgbClr val="FFFFFF"/>
              </a:solidFill>
              <a:latin typeface="Arial"/>
              <a:ea typeface="Arial"/>
              <a:cs typeface="Arial"/>
              <a:sym typeface="Arial"/>
            </a:endParaRPr>
          </a:p>
          <a:p>
            <a:pPr indent="-336550" lvl="0" marL="457200" rtl="0" algn="l">
              <a:lnSpc>
                <a:spcPct val="100000"/>
              </a:lnSpc>
              <a:spcBef>
                <a:spcPts val="0"/>
              </a:spcBef>
              <a:spcAft>
                <a:spcPts val="0"/>
              </a:spcAft>
              <a:buClr>
                <a:srgbClr val="FFFFFF"/>
              </a:buClr>
              <a:buSzPts val="1700"/>
              <a:buChar char="●"/>
            </a:pPr>
            <a:r>
              <a:rPr i="1" lang="en-US" sz="1700">
                <a:solidFill>
                  <a:srgbClr val="FFFFFF"/>
                </a:solidFill>
                <a:latin typeface="Arial"/>
                <a:ea typeface="Arial"/>
                <a:cs typeface="Arial"/>
                <a:sym typeface="Arial"/>
              </a:rPr>
              <a:t>Osquery, Tripwire</a:t>
            </a:r>
            <a:r>
              <a:rPr lang="en-US" sz="1700">
                <a:solidFill>
                  <a:srgbClr val="FFFFFF"/>
                </a:solidFill>
                <a:latin typeface="Arial"/>
                <a:ea typeface="Arial"/>
                <a:cs typeface="Arial"/>
                <a:sym typeface="Arial"/>
              </a:rPr>
              <a:t> – baseline integrity and config hardening checks.</a:t>
            </a:r>
            <a:endParaRPr sz="1700">
              <a:solidFill>
                <a:srgbClr val="FFFFFF"/>
              </a:solidFill>
              <a:latin typeface="Arial"/>
              <a:ea typeface="Arial"/>
              <a:cs typeface="Arial"/>
              <a:sym typeface="Arial"/>
            </a:endParaRPr>
          </a:p>
          <a:p>
            <a:pPr indent="-336550" lvl="0" marL="457200" rtl="0" algn="l">
              <a:lnSpc>
                <a:spcPct val="100000"/>
              </a:lnSpc>
              <a:spcBef>
                <a:spcPts val="0"/>
              </a:spcBef>
              <a:spcAft>
                <a:spcPts val="0"/>
              </a:spcAft>
              <a:buClr>
                <a:srgbClr val="FFFFFF"/>
              </a:buClr>
              <a:buSzPts val="1700"/>
              <a:buChar char="●"/>
            </a:pPr>
            <a:r>
              <a:rPr lang="en-US" sz="1700">
                <a:solidFill>
                  <a:srgbClr val="FFFFFF"/>
                </a:solidFill>
                <a:latin typeface="Arial"/>
                <a:ea typeface="Arial"/>
                <a:cs typeface="Arial"/>
                <a:sym typeface="Arial"/>
              </a:rPr>
              <a:t>Targeted pre-go-live </a:t>
            </a:r>
            <a:r>
              <a:rPr b="1" lang="en-US" sz="1700">
                <a:solidFill>
                  <a:srgbClr val="FFFFFF"/>
                </a:solidFill>
                <a:latin typeface="Arial"/>
                <a:ea typeface="Arial"/>
                <a:cs typeface="Arial"/>
                <a:sym typeface="Arial"/>
              </a:rPr>
              <a:t>pen test</a:t>
            </a:r>
            <a:r>
              <a:rPr lang="en-US" sz="1700">
                <a:solidFill>
                  <a:srgbClr val="FFFFFF"/>
                </a:solidFill>
                <a:latin typeface="Arial"/>
                <a:ea typeface="Arial"/>
                <a:cs typeface="Arial"/>
                <a:sym typeface="Arial"/>
              </a:rPr>
              <a:t> on exposed surfaces.</a:t>
            </a:r>
            <a:endParaRPr sz="1700">
              <a:solidFill>
                <a:srgbClr val="FFFFFF"/>
              </a:solidFill>
              <a:latin typeface="Arial"/>
              <a:ea typeface="Arial"/>
              <a:cs typeface="Arial"/>
              <a:sym typeface="Arial"/>
            </a:endParaRPr>
          </a:p>
          <a:p>
            <a:pPr indent="0" lvl="0" marL="0" rtl="0" algn="l">
              <a:lnSpc>
                <a:spcPct val="100000"/>
              </a:lnSpc>
              <a:spcBef>
                <a:spcPts val="1200"/>
              </a:spcBef>
              <a:spcAft>
                <a:spcPts val="0"/>
              </a:spcAft>
              <a:buNone/>
            </a:pPr>
            <a:r>
              <a:t/>
            </a:r>
            <a:endParaRPr sz="1700">
              <a:solidFill>
                <a:srgbClr val="FFFFFF"/>
              </a:solidFill>
            </a:endParaRPr>
          </a:p>
        </p:txBody>
      </p:sp>
      <p:pic>
        <p:nvPicPr>
          <p:cNvPr descr="Green Pace logo" id="280" name="Google Shape;280;p1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3788ba3da8c_0_119"/>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86" name="Google Shape;286;g3788ba3da8c_0_119"/>
          <p:cNvSpPr txBox="1"/>
          <p:nvPr>
            <p:ph idx="1" type="body"/>
          </p:nvPr>
        </p:nvSpPr>
        <p:spPr>
          <a:xfrm>
            <a:off x="214175" y="1526072"/>
            <a:ext cx="11128200" cy="5165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200"/>
              </a:spcBef>
              <a:spcAft>
                <a:spcPts val="0"/>
              </a:spcAft>
              <a:buClr>
                <a:schemeClr val="dk1"/>
              </a:buClr>
              <a:buSzPts val="1100"/>
              <a:buFont typeface="Arial"/>
              <a:buNone/>
            </a:pPr>
            <a:r>
              <a:rPr b="1" lang="en-US" sz="1700">
                <a:solidFill>
                  <a:srgbClr val="FFFFFF"/>
                </a:solidFill>
                <a:latin typeface="Arial"/>
                <a:ea typeface="Arial"/>
                <a:cs typeface="Arial"/>
                <a:sym typeface="Arial"/>
              </a:rPr>
              <a:t>Monitor &amp; detect (Production)</a:t>
            </a:r>
            <a:endParaRPr b="1" sz="1700">
              <a:solidFill>
                <a:srgbClr val="FFFFFF"/>
              </a:solidFill>
              <a:latin typeface="Arial"/>
              <a:ea typeface="Arial"/>
              <a:cs typeface="Arial"/>
              <a:sym typeface="Arial"/>
            </a:endParaRPr>
          </a:p>
          <a:p>
            <a:pPr indent="-336550" lvl="0" marL="457200" rtl="0" algn="just">
              <a:lnSpc>
                <a:spcPct val="100000"/>
              </a:lnSpc>
              <a:spcBef>
                <a:spcPts val="1200"/>
              </a:spcBef>
              <a:spcAft>
                <a:spcPts val="0"/>
              </a:spcAft>
              <a:buClr>
                <a:srgbClr val="FFFFFF"/>
              </a:buClr>
              <a:buSzPts val="1700"/>
              <a:buChar char="●"/>
            </a:pPr>
            <a:r>
              <a:rPr i="1" lang="en-US" sz="1700">
                <a:solidFill>
                  <a:srgbClr val="FFFFFF"/>
                </a:solidFill>
                <a:latin typeface="Arial"/>
                <a:ea typeface="Arial"/>
                <a:cs typeface="Arial"/>
                <a:sym typeface="Arial"/>
              </a:rPr>
              <a:t>Imperva (WAAP/WAF)</a:t>
            </a:r>
            <a:r>
              <a:rPr lang="en-US" sz="1700">
                <a:solidFill>
                  <a:srgbClr val="FFFFFF"/>
                </a:solidFill>
                <a:latin typeface="Arial"/>
                <a:ea typeface="Arial"/>
                <a:cs typeface="Arial"/>
                <a:sym typeface="Arial"/>
              </a:rPr>
              <a:t> – blocks common web attacks.</a:t>
            </a:r>
            <a:br>
              <a:rPr lang="en-US" sz="1700">
                <a:solidFill>
                  <a:srgbClr val="FFFFFF"/>
                </a:solidFill>
                <a:latin typeface="Arial"/>
                <a:ea typeface="Arial"/>
                <a:cs typeface="Arial"/>
                <a:sym typeface="Arial"/>
              </a:rPr>
            </a:br>
            <a:endParaRPr sz="1700">
              <a:solidFill>
                <a:srgbClr val="FFFFFF"/>
              </a:solidFill>
              <a:latin typeface="Arial"/>
              <a:ea typeface="Arial"/>
              <a:cs typeface="Arial"/>
              <a:sym typeface="Arial"/>
            </a:endParaRPr>
          </a:p>
          <a:p>
            <a:pPr indent="-336550" lvl="0" marL="457200" rtl="0" algn="just">
              <a:lnSpc>
                <a:spcPct val="100000"/>
              </a:lnSpc>
              <a:spcBef>
                <a:spcPts val="0"/>
              </a:spcBef>
              <a:spcAft>
                <a:spcPts val="0"/>
              </a:spcAft>
              <a:buClr>
                <a:srgbClr val="FFFFFF"/>
              </a:buClr>
              <a:buSzPts val="1700"/>
              <a:buChar char="●"/>
            </a:pPr>
            <a:r>
              <a:rPr i="1" lang="en-US" sz="1700">
                <a:solidFill>
                  <a:srgbClr val="FFFFFF"/>
                </a:solidFill>
                <a:latin typeface="Arial"/>
                <a:ea typeface="Arial"/>
                <a:cs typeface="Arial"/>
                <a:sym typeface="Arial"/>
              </a:rPr>
              <a:t>Splunk SIEM / Fidelis</a:t>
            </a:r>
            <a:r>
              <a:rPr lang="en-US" sz="1700">
                <a:solidFill>
                  <a:srgbClr val="FFFFFF"/>
                </a:solidFill>
                <a:latin typeface="Arial"/>
                <a:ea typeface="Arial"/>
                <a:cs typeface="Arial"/>
                <a:sym typeface="Arial"/>
              </a:rPr>
              <a:t> – log collection, correlation, </a:t>
            </a:r>
            <a:r>
              <a:rPr b="1" lang="en-US" sz="1700">
                <a:solidFill>
                  <a:srgbClr val="FFFFFF"/>
                </a:solidFill>
                <a:latin typeface="Arial"/>
                <a:ea typeface="Arial"/>
                <a:cs typeface="Arial"/>
                <a:sym typeface="Arial"/>
              </a:rPr>
              <a:t>alerting</a:t>
            </a:r>
            <a:r>
              <a:rPr lang="en-US" sz="1700">
                <a:solidFill>
                  <a:srgbClr val="FFFFFF"/>
                </a:solidFill>
                <a:latin typeface="Arial"/>
                <a:ea typeface="Arial"/>
                <a:cs typeface="Arial"/>
                <a:sym typeface="Arial"/>
              </a:rPr>
              <a:t>.</a:t>
            </a:r>
            <a:endParaRPr sz="1700">
              <a:solidFill>
                <a:srgbClr val="FFFFFF"/>
              </a:solidFill>
              <a:latin typeface="Arial"/>
              <a:ea typeface="Arial"/>
              <a:cs typeface="Arial"/>
              <a:sym typeface="Arial"/>
            </a:endParaRPr>
          </a:p>
          <a:p>
            <a:pPr indent="0" lvl="0" marL="0" rtl="0" algn="just">
              <a:lnSpc>
                <a:spcPct val="100000"/>
              </a:lnSpc>
              <a:spcBef>
                <a:spcPts val="1200"/>
              </a:spcBef>
              <a:spcAft>
                <a:spcPts val="0"/>
              </a:spcAft>
              <a:buClr>
                <a:schemeClr val="dk1"/>
              </a:buClr>
              <a:buSzPts val="1100"/>
              <a:buFont typeface="Arial"/>
              <a:buNone/>
            </a:pPr>
            <a:r>
              <a:rPr b="1" lang="en-US" sz="1700">
                <a:solidFill>
                  <a:srgbClr val="FFFFFF"/>
                </a:solidFill>
                <a:latin typeface="Arial"/>
                <a:ea typeface="Arial"/>
                <a:cs typeface="Arial"/>
                <a:sym typeface="Arial"/>
              </a:rPr>
              <a:t>Respond</a:t>
            </a:r>
            <a:endParaRPr b="1" sz="1700">
              <a:solidFill>
                <a:srgbClr val="FFFFFF"/>
              </a:solidFill>
              <a:latin typeface="Arial"/>
              <a:ea typeface="Arial"/>
              <a:cs typeface="Arial"/>
              <a:sym typeface="Arial"/>
            </a:endParaRPr>
          </a:p>
          <a:p>
            <a:pPr indent="-336550" lvl="0" marL="457200" rtl="0" algn="just">
              <a:lnSpc>
                <a:spcPct val="100000"/>
              </a:lnSpc>
              <a:spcBef>
                <a:spcPts val="1200"/>
              </a:spcBef>
              <a:spcAft>
                <a:spcPts val="0"/>
              </a:spcAft>
              <a:buClr>
                <a:srgbClr val="FFFFFF"/>
              </a:buClr>
              <a:buSzPts val="1700"/>
              <a:buChar char="●"/>
            </a:pPr>
            <a:r>
              <a:rPr i="1" lang="en-US" sz="1700">
                <a:solidFill>
                  <a:srgbClr val="FFFFFF"/>
                </a:solidFill>
                <a:latin typeface="Arial"/>
                <a:ea typeface="Arial"/>
                <a:cs typeface="Arial"/>
                <a:sym typeface="Arial"/>
              </a:rPr>
              <a:t>Splunk SOAR / ManageEngine</a:t>
            </a:r>
            <a:r>
              <a:rPr lang="en-US" sz="1700">
                <a:solidFill>
                  <a:srgbClr val="FFFFFF"/>
                </a:solidFill>
                <a:latin typeface="Arial"/>
                <a:ea typeface="Arial"/>
                <a:cs typeface="Arial"/>
                <a:sym typeface="Arial"/>
              </a:rPr>
              <a:t> – automated </a:t>
            </a:r>
            <a:r>
              <a:rPr b="1" lang="en-US" sz="1700">
                <a:solidFill>
                  <a:srgbClr val="FFFFFF"/>
                </a:solidFill>
                <a:latin typeface="Arial"/>
                <a:ea typeface="Arial"/>
                <a:cs typeface="Arial"/>
                <a:sym typeface="Arial"/>
              </a:rPr>
              <a:t>playbooks</a:t>
            </a:r>
            <a:r>
              <a:rPr lang="en-US" sz="1700">
                <a:solidFill>
                  <a:srgbClr val="FFFFFF"/>
                </a:solidFill>
                <a:latin typeface="Arial"/>
                <a:ea typeface="Arial"/>
                <a:cs typeface="Arial"/>
                <a:sym typeface="Arial"/>
              </a:rPr>
              <a:t> (block IPs, rotate keys, rollback, open tickets).</a:t>
            </a:r>
            <a:endParaRPr sz="1700">
              <a:solidFill>
                <a:srgbClr val="FFFFFF"/>
              </a:solidFill>
              <a:latin typeface="Arial"/>
              <a:ea typeface="Arial"/>
              <a:cs typeface="Arial"/>
              <a:sym typeface="Arial"/>
            </a:endParaRPr>
          </a:p>
          <a:p>
            <a:pPr indent="0" lvl="0" marL="0" rtl="0" algn="just">
              <a:lnSpc>
                <a:spcPct val="100000"/>
              </a:lnSpc>
              <a:spcBef>
                <a:spcPts val="1200"/>
              </a:spcBef>
              <a:spcAft>
                <a:spcPts val="0"/>
              </a:spcAft>
              <a:buClr>
                <a:schemeClr val="dk1"/>
              </a:buClr>
              <a:buSzPts val="1100"/>
              <a:buFont typeface="Arial"/>
              <a:buNone/>
            </a:pPr>
            <a:r>
              <a:rPr b="1" lang="en-US" sz="1700">
                <a:solidFill>
                  <a:srgbClr val="FFFFFF"/>
                </a:solidFill>
                <a:latin typeface="Arial"/>
                <a:ea typeface="Arial"/>
                <a:cs typeface="Arial"/>
                <a:sym typeface="Arial"/>
              </a:rPr>
              <a:t>Maintain &amp; stabilize</a:t>
            </a:r>
            <a:endParaRPr b="1" sz="1700">
              <a:solidFill>
                <a:srgbClr val="FFFFFF"/>
              </a:solidFill>
              <a:latin typeface="Arial"/>
              <a:ea typeface="Arial"/>
              <a:cs typeface="Arial"/>
              <a:sym typeface="Arial"/>
            </a:endParaRPr>
          </a:p>
          <a:p>
            <a:pPr indent="-336550" lvl="0" marL="457200" rtl="0" algn="just">
              <a:lnSpc>
                <a:spcPct val="100000"/>
              </a:lnSpc>
              <a:spcBef>
                <a:spcPts val="1200"/>
              </a:spcBef>
              <a:spcAft>
                <a:spcPts val="0"/>
              </a:spcAft>
              <a:buClr>
                <a:srgbClr val="FFFFFF"/>
              </a:buClr>
              <a:buSzPts val="1700"/>
              <a:buChar char="●"/>
            </a:pPr>
            <a:r>
              <a:rPr lang="en-US" sz="1700">
                <a:solidFill>
                  <a:srgbClr val="FFFFFF"/>
                </a:solidFill>
                <a:latin typeface="Arial"/>
                <a:ea typeface="Arial"/>
                <a:cs typeface="Arial"/>
                <a:sym typeface="Arial"/>
              </a:rPr>
              <a:t>Scheduled </a:t>
            </a:r>
            <a:r>
              <a:rPr b="1" lang="en-US" sz="1700">
                <a:solidFill>
                  <a:srgbClr val="FFFFFF"/>
                </a:solidFill>
                <a:latin typeface="Arial"/>
                <a:ea typeface="Arial"/>
                <a:cs typeface="Arial"/>
                <a:sym typeface="Arial"/>
              </a:rPr>
              <a:t>CVE rescans</a:t>
            </a:r>
            <a:r>
              <a:rPr lang="en-US" sz="1700">
                <a:solidFill>
                  <a:srgbClr val="FFFFFF"/>
                </a:solidFill>
                <a:latin typeface="Arial"/>
                <a:ea typeface="Arial"/>
                <a:cs typeface="Arial"/>
                <a:sym typeface="Arial"/>
              </a:rPr>
              <a:t> (Dependency-Check), patching, drift detection; re-baseline with Osquery/Tripwire.</a:t>
            </a:r>
            <a:br>
              <a:rPr lang="en-US" sz="1700">
                <a:solidFill>
                  <a:srgbClr val="FFFFFF"/>
                </a:solidFill>
                <a:latin typeface="Arial"/>
                <a:ea typeface="Arial"/>
                <a:cs typeface="Arial"/>
                <a:sym typeface="Arial"/>
              </a:rPr>
            </a:br>
            <a:endParaRPr sz="1700">
              <a:solidFill>
                <a:srgbClr val="FFFFFF"/>
              </a:solidFill>
              <a:latin typeface="Arial"/>
              <a:ea typeface="Arial"/>
              <a:cs typeface="Arial"/>
              <a:sym typeface="Arial"/>
            </a:endParaRPr>
          </a:p>
          <a:p>
            <a:pPr indent="-336550" lvl="0" marL="457200" rtl="0" algn="just">
              <a:lnSpc>
                <a:spcPct val="100000"/>
              </a:lnSpc>
              <a:spcBef>
                <a:spcPts val="0"/>
              </a:spcBef>
              <a:spcAft>
                <a:spcPts val="0"/>
              </a:spcAft>
              <a:buClr>
                <a:srgbClr val="FFFFFF"/>
              </a:buClr>
              <a:buSzPts val="1700"/>
              <a:buChar char="●"/>
            </a:pPr>
            <a:r>
              <a:rPr b="1" lang="en-US" sz="1700">
                <a:solidFill>
                  <a:srgbClr val="FFFFFF"/>
                </a:solidFill>
                <a:latin typeface="Arial"/>
                <a:ea typeface="Arial"/>
                <a:cs typeface="Arial"/>
                <a:sym typeface="Arial"/>
              </a:rPr>
              <a:t>Feedback loop</a:t>
            </a:r>
            <a:r>
              <a:rPr lang="en-US" sz="1700">
                <a:solidFill>
                  <a:srgbClr val="FFFFFF"/>
                </a:solidFill>
                <a:latin typeface="Arial"/>
                <a:ea typeface="Arial"/>
                <a:cs typeface="Arial"/>
                <a:sym typeface="Arial"/>
              </a:rPr>
              <a:t> sends incidents and scan findings back to Assess &amp; Plan.</a:t>
            </a:r>
            <a:endParaRPr b="1" sz="1700">
              <a:solidFill>
                <a:srgbClr val="FFFFFF"/>
              </a:solidFill>
              <a:latin typeface="Arial"/>
              <a:ea typeface="Arial"/>
              <a:cs typeface="Arial"/>
              <a:sym typeface="Arial"/>
            </a:endParaRPr>
          </a:p>
        </p:txBody>
      </p:sp>
      <p:pic>
        <p:nvPicPr>
          <p:cNvPr descr="Green Pace logo" id="287" name="Google Shape;287;g3788ba3da8c_0_119"/>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1"/>
          <p:cNvSpPr txBox="1"/>
          <p:nvPr>
            <p:ph type="title"/>
          </p:nvPr>
        </p:nvSpPr>
        <p:spPr>
          <a:xfrm>
            <a:off x="572575" y="764375"/>
            <a:ext cx="109335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 Issues and Solutions </a:t>
            </a:r>
            <a:endParaRPr/>
          </a:p>
        </p:txBody>
      </p:sp>
      <p:sp>
        <p:nvSpPr>
          <p:cNvPr id="293" name="Google Shape;293;p11"/>
          <p:cNvSpPr txBox="1"/>
          <p:nvPr>
            <p:ph idx="1" type="body"/>
          </p:nvPr>
        </p:nvSpPr>
        <p:spPr>
          <a:xfrm>
            <a:off x="685800" y="1789125"/>
            <a:ext cx="10820400" cy="4889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Issues</a:t>
            </a:r>
            <a:endParaRPr sz="2000"/>
          </a:p>
          <a:p>
            <a:pPr indent="-342900" lvl="1" marL="914400" rtl="0" algn="l">
              <a:lnSpc>
                <a:spcPct val="90000"/>
              </a:lnSpc>
              <a:spcBef>
                <a:spcPts val="0"/>
              </a:spcBef>
              <a:spcAft>
                <a:spcPts val="0"/>
              </a:spcAft>
              <a:buSzPts val="1800"/>
              <a:buChar char="•"/>
            </a:pPr>
            <a:r>
              <a:rPr lang="en-US"/>
              <a:t>Unpreparedness; No disaster recovery, no regular exercises, or tested plans.</a:t>
            </a:r>
            <a:endParaRPr/>
          </a:p>
          <a:p>
            <a:pPr indent="-342900" lvl="1" marL="914400" rtl="0" algn="l">
              <a:lnSpc>
                <a:spcPct val="90000"/>
              </a:lnSpc>
              <a:spcBef>
                <a:spcPts val="0"/>
              </a:spcBef>
              <a:spcAft>
                <a:spcPts val="0"/>
              </a:spcAft>
              <a:buSzPts val="1800"/>
              <a:buChar char="•"/>
            </a:pPr>
            <a:r>
              <a:rPr lang="en-US"/>
              <a:t>Unknown Threats; No way to keep updated on newest threats.</a:t>
            </a:r>
            <a:endParaRPr/>
          </a:p>
          <a:p>
            <a:pPr indent="-342900" lvl="1" marL="914400" rtl="0" algn="l">
              <a:lnSpc>
                <a:spcPct val="90000"/>
              </a:lnSpc>
              <a:spcBef>
                <a:spcPts val="0"/>
              </a:spcBef>
              <a:spcAft>
                <a:spcPts val="0"/>
              </a:spcAft>
              <a:buSzPts val="1800"/>
              <a:buChar char="•"/>
            </a:pPr>
            <a:r>
              <a:rPr lang="en-US"/>
              <a:t>No monitoring; no auditing; no accountability.</a:t>
            </a:r>
            <a:endParaRPr/>
          </a:p>
          <a:p>
            <a:pPr indent="-342900" lvl="1" marL="914400" rtl="0" algn="l">
              <a:lnSpc>
                <a:spcPct val="90000"/>
              </a:lnSpc>
              <a:spcBef>
                <a:spcPts val="0"/>
              </a:spcBef>
              <a:spcAft>
                <a:spcPts val="0"/>
              </a:spcAft>
              <a:buSzPts val="1800"/>
              <a:buChar char="•"/>
            </a:pPr>
            <a:r>
              <a:rPr lang="en-US"/>
              <a:t>No mentioned standardized security reports, checks, or 3rd party audits.</a:t>
            </a:r>
            <a:endParaRPr/>
          </a:p>
          <a:p>
            <a:pPr indent="-342900" lvl="1" marL="914400" rtl="0" algn="l">
              <a:lnSpc>
                <a:spcPct val="90000"/>
              </a:lnSpc>
              <a:spcBef>
                <a:spcPts val="0"/>
              </a:spcBef>
              <a:spcAft>
                <a:spcPts val="0"/>
              </a:spcAft>
              <a:buSzPts val="1800"/>
              <a:buChar char="•"/>
            </a:pPr>
            <a:r>
              <a:rPr lang="en-US"/>
              <a:t>No mentioned network segmentation for IoT devices.</a:t>
            </a:r>
            <a:endParaRPr/>
          </a:p>
          <a:p>
            <a:pPr indent="-342900" lvl="1" marL="914400" rtl="0" algn="l">
              <a:lnSpc>
                <a:spcPct val="90000"/>
              </a:lnSpc>
              <a:spcBef>
                <a:spcPts val="0"/>
              </a:spcBef>
              <a:spcAft>
                <a:spcPts val="0"/>
              </a:spcAft>
              <a:buSzPts val="1800"/>
              <a:buChar char="•"/>
            </a:pPr>
            <a:r>
              <a:rPr lang="en-US"/>
              <a:t>No mention of security training</a:t>
            </a:r>
            <a:endParaRPr/>
          </a:p>
          <a:p>
            <a:pPr indent="-342900" lvl="1" marL="914400" rtl="0" algn="l">
              <a:lnSpc>
                <a:spcPct val="90000"/>
              </a:lnSpc>
              <a:spcBef>
                <a:spcPts val="0"/>
              </a:spcBef>
              <a:spcAft>
                <a:spcPts val="0"/>
              </a:spcAft>
              <a:buSzPts val="1800"/>
              <a:buChar char="•"/>
            </a:pPr>
            <a:r>
              <a:rPr lang="en-US"/>
              <a:t>No mention of incident handling (10 Common Gaps in Cyber Security, 2025).</a:t>
            </a:r>
            <a:endParaRPr/>
          </a:p>
          <a:p>
            <a:pPr indent="-228600" lvl="0" marL="228600" rtl="0" algn="l">
              <a:lnSpc>
                <a:spcPct val="90000"/>
              </a:lnSpc>
              <a:spcBef>
                <a:spcPts val="0"/>
              </a:spcBef>
              <a:spcAft>
                <a:spcPts val="0"/>
              </a:spcAft>
              <a:buSzPts val="2000"/>
              <a:buChar char="•"/>
            </a:pPr>
            <a:r>
              <a:rPr lang="en-US" sz="2000"/>
              <a:t>Solutions:</a:t>
            </a:r>
            <a:endParaRPr sz="2000"/>
          </a:p>
          <a:p>
            <a:pPr indent="-342900" lvl="1" marL="914400" rtl="0" algn="l">
              <a:lnSpc>
                <a:spcPct val="90000"/>
              </a:lnSpc>
              <a:spcBef>
                <a:spcPts val="0"/>
              </a:spcBef>
              <a:spcAft>
                <a:spcPts val="0"/>
              </a:spcAft>
              <a:buSzPts val="1800"/>
              <a:buChar char="•"/>
            </a:pPr>
            <a:r>
              <a:rPr lang="en-US"/>
              <a:t>Devise and hold an incident </a:t>
            </a:r>
            <a:r>
              <a:rPr lang="en-US"/>
              <a:t>response</a:t>
            </a:r>
            <a:r>
              <a:rPr lang="en-US"/>
              <a:t> plan with steps at all life cycle (govern, identify, protect, detect, respond, recover) (Nelson et al., 2025).</a:t>
            </a:r>
            <a:endParaRPr/>
          </a:p>
          <a:p>
            <a:pPr indent="-342900" lvl="1" marL="914400" rtl="0" algn="l">
              <a:lnSpc>
                <a:spcPct val="90000"/>
              </a:lnSpc>
              <a:spcBef>
                <a:spcPts val="0"/>
              </a:spcBef>
              <a:spcAft>
                <a:spcPts val="0"/>
              </a:spcAft>
              <a:buSzPts val="1800"/>
              <a:buChar char="•"/>
            </a:pPr>
            <a:r>
              <a:rPr lang="en-US"/>
              <a:t>Maintain a list of all asset inventory and </a:t>
            </a:r>
            <a:r>
              <a:rPr lang="en-US"/>
              <a:t>subscribe</a:t>
            </a:r>
            <a:r>
              <a:rPr lang="en-US"/>
              <a:t> or join a community for threat sharing (Johnson et al., 2016).</a:t>
            </a:r>
            <a:endParaRPr/>
          </a:p>
          <a:p>
            <a:pPr indent="-342900" lvl="1" marL="914400" rtl="0" algn="l">
              <a:lnSpc>
                <a:spcPct val="90000"/>
              </a:lnSpc>
              <a:spcBef>
                <a:spcPts val="0"/>
              </a:spcBef>
              <a:spcAft>
                <a:spcPts val="0"/>
              </a:spcAft>
              <a:buSzPts val="1800"/>
              <a:buChar char="•"/>
            </a:pPr>
            <a:r>
              <a:rPr lang="en-US"/>
              <a:t>If resources are thin, seek assistance from CISA for cyber threat evaluation (Cyber Threat Hunting, 2025).</a:t>
            </a:r>
            <a:endParaRPr/>
          </a:p>
          <a:p>
            <a:pPr indent="-342900" lvl="1" marL="914400" rtl="0" algn="l">
              <a:lnSpc>
                <a:spcPct val="90000"/>
              </a:lnSpc>
              <a:spcBef>
                <a:spcPts val="0"/>
              </a:spcBef>
              <a:spcAft>
                <a:spcPts val="0"/>
              </a:spcAft>
              <a:buSzPts val="1800"/>
              <a:buChar char="•"/>
            </a:pPr>
            <a:r>
              <a:rPr lang="en-US"/>
              <a:t>Develop extensive logging per NIST guidelines (Scarfone &amp; Souppaya, 2023)</a:t>
            </a:r>
            <a:endParaRPr/>
          </a:p>
        </p:txBody>
      </p:sp>
      <p:pic>
        <p:nvPicPr>
          <p:cNvPr descr="Green Pace logo" id="294" name="Google Shape;294;p1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p:nvPr>
            <p:ph idx="1" type="body"/>
          </p:nvPr>
        </p:nvSpPr>
        <p:spPr>
          <a:xfrm>
            <a:off x="685800" y="1699374"/>
            <a:ext cx="10470900" cy="4471800"/>
          </a:xfrm>
          <a:prstGeom prst="rect">
            <a:avLst/>
          </a:prstGeom>
          <a:noFill/>
          <a:ln>
            <a:noFill/>
          </a:ln>
        </p:spPr>
        <p:txBody>
          <a:bodyPr anchorCtr="0" anchor="t" bIns="45700" lIns="91425" spcFirstLastPara="1" rIns="91425" wrap="square" tIns="45700">
            <a:normAutofit/>
          </a:bodyPr>
          <a:lstStyle/>
          <a:p>
            <a:pPr indent="0" lvl="0" marL="685800" rtl="0" algn="l">
              <a:lnSpc>
                <a:spcPct val="90000"/>
              </a:lnSpc>
              <a:spcBef>
                <a:spcPts val="0"/>
              </a:spcBef>
              <a:spcAft>
                <a:spcPts val="0"/>
              </a:spcAft>
              <a:buSzPts val="1800"/>
              <a:buNone/>
            </a:pPr>
            <a:r>
              <a:rPr lang="en-US" sz="1900"/>
              <a:t>Green pace’s security policies are critical to ensure consistent secure coding </a:t>
            </a:r>
            <a:r>
              <a:rPr lang="en-US" sz="1900"/>
              <a:t>practices</a:t>
            </a:r>
            <a:r>
              <a:rPr lang="en-US" sz="1900"/>
              <a:t> among all </a:t>
            </a:r>
            <a:r>
              <a:rPr lang="en-US" sz="1900"/>
              <a:t>developers. The growing team size requires standardized best practices that support defense-in-depth by establishing tangible standards and enforcement  mechanisms that align with industry standards like SEI Cert, OWasp, etc).</a:t>
            </a:r>
            <a:endParaRPr sz="13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3"/>
          <p:cNvPicPr preferRelativeResize="0"/>
          <p:nvPr/>
        </p:nvPicPr>
        <p:blipFill rotWithShape="1">
          <a:blip r:embed="rId3">
            <a:alphaModFix/>
          </a:blip>
          <a:srcRect b="0" l="0" r="0" t="0"/>
          <a:stretch/>
        </p:blipFill>
        <p:spPr>
          <a:xfrm>
            <a:off x="2869368" y="2987961"/>
            <a:ext cx="6453258" cy="3797196"/>
          </a:xfrm>
          <a:prstGeom prst="rect">
            <a:avLst/>
          </a:prstGeom>
          <a:noFill/>
          <a:ln>
            <a:noFill/>
          </a:ln>
        </p:spPr>
      </p:pic>
      <p:pic>
        <p:nvPicPr>
          <p:cNvPr descr="Green Pace logo" id="154" name="Google Shape;154;p3"/>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3788ba3da8c_0_125"/>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700">
                <a:latin typeface="Arial"/>
                <a:ea typeface="Arial"/>
                <a:cs typeface="Arial"/>
                <a:sym typeface="Arial"/>
              </a:rPr>
              <a:t>If we act now — Benefits</a:t>
            </a:r>
            <a:endParaRPr b="1" sz="1700">
              <a:latin typeface="Arial"/>
              <a:ea typeface="Arial"/>
              <a:cs typeface="Arial"/>
              <a:sym typeface="Arial"/>
            </a:endParaRPr>
          </a:p>
          <a:p>
            <a:pPr indent="-336550" lvl="0" marL="457200" rtl="0" algn="l">
              <a:lnSpc>
                <a:spcPct val="115000"/>
              </a:lnSpc>
              <a:spcBef>
                <a:spcPts val="1200"/>
              </a:spcBef>
              <a:spcAft>
                <a:spcPts val="0"/>
              </a:spcAft>
              <a:buClr>
                <a:schemeClr val="lt1"/>
              </a:buClr>
              <a:buSzPts val="1700"/>
              <a:buChar char="●"/>
            </a:pPr>
            <a:r>
              <a:rPr lang="en-US" sz="1700">
                <a:latin typeface="Arial"/>
                <a:ea typeface="Arial"/>
                <a:cs typeface="Arial"/>
                <a:sym typeface="Arial"/>
              </a:rPr>
              <a:t>Sharp drop in exploit likelihood and </a:t>
            </a:r>
            <a:r>
              <a:rPr b="1" lang="en-US" sz="1700">
                <a:latin typeface="Arial"/>
                <a:ea typeface="Arial"/>
                <a:cs typeface="Arial"/>
                <a:sym typeface="Arial"/>
              </a:rPr>
              <a:t>mean time to detect/respond</a:t>
            </a:r>
            <a:r>
              <a:rPr lang="en-US" sz="1700">
                <a:latin typeface="Arial"/>
                <a:ea typeface="Arial"/>
                <a:cs typeface="Arial"/>
                <a:sym typeface="Arial"/>
              </a:rPr>
              <a:t>.</a:t>
            </a:r>
            <a:endParaRPr sz="1700">
              <a:latin typeface="Arial"/>
              <a:ea typeface="Arial"/>
              <a:cs typeface="Arial"/>
              <a:sym typeface="Arial"/>
            </a:endParaRPr>
          </a:p>
          <a:p>
            <a:pPr indent="-336550" lvl="0" marL="457200" rtl="0" algn="l">
              <a:lnSpc>
                <a:spcPct val="115000"/>
              </a:lnSpc>
              <a:spcBef>
                <a:spcPts val="0"/>
              </a:spcBef>
              <a:spcAft>
                <a:spcPts val="0"/>
              </a:spcAft>
              <a:buClr>
                <a:schemeClr val="lt1"/>
              </a:buClr>
              <a:buSzPts val="1700"/>
              <a:buChar char="●"/>
            </a:pPr>
            <a:r>
              <a:rPr lang="en-US" sz="1700">
                <a:latin typeface="Arial"/>
                <a:ea typeface="Arial"/>
                <a:cs typeface="Arial"/>
                <a:sym typeface="Arial"/>
              </a:rPr>
              <a:t>Lower remediation costs vs post-release fixes with faster audit/compliance readiness.</a:t>
            </a:r>
            <a:endParaRPr sz="1700">
              <a:latin typeface="Arial"/>
              <a:ea typeface="Arial"/>
              <a:cs typeface="Arial"/>
              <a:sym typeface="Arial"/>
            </a:endParaRPr>
          </a:p>
          <a:p>
            <a:pPr indent="-336550" lvl="0" marL="457200" rtl="0" algn="l">
              <a:lnSpc>
                <a:spcPct val="115000"/>
              </a:lnSpc>
              <a:spcBef>
                <a:spcPts val="0"/>
              </a:spcBef>
              <a:spcAft>
                <a:spcPts val="0"/>
              </a:spcAft>
              <a:buClr>
                <a:schemeClr val="lt1"/>
              </a:buClr>
              <a:buSzPts val="1700"/>
              <a:buChar char="●"/>
            </a:pPr>
            <a:r>
              <a:rPr lang="en-US" sz="1700">
                <a:latin typeface="Arial"/>
                <a:ea typeface="Arial"/>
                <a:cs typeface="Arial"/>
                <a:sym typeface="Arial"/>
              </a:rPr>
              <a:t>Higher developer velocity over time (fewer revisions, clearer standards).</a:t>
            </a:r>
            <a:endParaRPr sz="1700">
              <a:latin typeface="Arial"/>
              <a:ea typeface="Arial"/>
              <a:cs typeface="Arial"/>
              <a:sym typeface="Arial"/>
            </a:endParaRPr>
          </a:p>
          <a:p>
            <a:pPr indent="0" lvl="0" marL="0" rtl="0" algn="l">
              <a:lnSpc>
                <a:spcPct val="115000"/>
              </a:lnSpc>
              <a:spcBef>
                <a:spcPts val="1200"/>
              </a:spcBef>
              <a:spcAft>
                <a:spcPts val="0"/>
              </a:spcAft>
              <a:buNone/>
            </a:pPr>
            <a:r>
              <a:rPr b="1" lang="en-US" sz="1700">
                <a:latin typeface="Arial"/>
                <a:ea typeface="Arial"/>
                <a:cs typeface="Arial"/>
                <a:sym typeface="Arial"/>
              </a:rPr>
              <a:t>If we wait — Risks</a:t>
            </a:r>
            <a:endParaRPr b="1" sz="1700">
              <a:latin typeface="Arial"/>
              <a:ea typeface="Arial"/>
              <a:cs typeface="Arial"/>
              <a:sym typeface="Arial"/>
            </a:endParaRPr>
          </a:p>
          <a:p>
            <a:pPr indent="-336550" lvl="0" marL="457200" rtl="0" algn="l">
              <a:lnSpc>
                <a:spcPct val="115000"/>
              </a:lnSpc>
              <a:spcBef>
                <a:spcPts val="1200"/>
              </a:spcBef>
              <a:spcAft>
                <a:spcPts val="0"/>
              </a:spcAft>
              <a:buClr>
                <a:schemeClr val="lt1"/>
              </a:buClr>
              <a:buSzPts val="1700"/>
              <a:buChar char="●"/>
            </a:pPr>
            <a:r>
              <a:rPr lang="en-US" sz="1700">
                <a:latin typeface="Arial"/>
                <a:ea typeface="Arial"/>
                <a:cs typeface="Arial"/>
                <a:sym typeface="Arial"/>
              </a:rPr>
              <a:t>Shipping vulnerabilities to production; breach/regulatory exposure</a:t>
            </a:r>
            <a:endParaRPr sz="1700">
              <a:latin typeface="Arial"/>
              <a:ea typeface="Arial"/>
              <a:cs typeface="Arial"/>
              <a:sym typeface="Arial"/>
            </a:endParaRPr>
          </a:p>
          <a:p>
            <a:pPr indent="-336550" lvl="0" marL="457200" rtl="0" algn="l">
              <a:lnSpc>
                <a:spcPct val="115000"/>
              </a:lnSpc>
              <a:spcBef>
                <a:spcPts val="0"/>
              </a:spcBef>
              <a:spcAft>
                <a:spcPts val="0"/>
              </a:spcAft>
              <a:buClr>
                <a:schemeClr val="lt1"/>
              </a:buClr>
              <a:buSzPts val="1700"/>
              <a:buChar char="●"/>
            </a:pPr>
            <a:r>
              <a:rPr lang="en-US" sz="1700">
                <a:latin typeface="Arial"/>
                <a:ea typeface="Arial"/>
                <a:cs typeface="Arial"/>
                <a:sym typeface="Arial"/>
              </a:rPr>
              <a:t>Technical debt compounds; revisions become costly and disruptive.</a:t>
            </a:r>
            <a:endParaRPr sz="1700">
              <a:latin typeface="Arial"/>
              <a:ea typeface="Arial"/>
              <a:cs typeface="Arial"/>
              <a:sym typeface="Arial"/>
            </a:endParaRPr>
          </a:p>
          <a:p>
            <a:pPr indent="-336550" lvl="0" marL="457200" rtl="0" algn="l">
              <a:lnSpc>
                <a:spcPct val="115000"/>
              </a:lnSpc>
              <a:spcBef>
                <a:spcPts val="0"/>
              </a:spcBef>
              <a:spcAft>
                <a:spcPts val="0"/>
              </a:spcAft>
              <a:buClr>
                <a:schemeClr val="lt1"/>
              </a:buClr>
              <a:buSzPts val="1700"/>
              <a:buChar char="●"/>
            </a:pPr>
            <a:r>
              <a:rPr lang="en-US" sz="1700">
                <a:latin typeface="Arial"/>
                <a:ea typeface="Arial"/>
                <a:cs typeface="Arial"/>
                <a:sym typeface="Arial"/>
              </a:rPr>
              <a:t>Emergency patches, unplanned downtime.</a:t>
            </a:r>
            <a:endParaRPr sz="1700">
              <a:latin typeface="Arial"/>
              <a:ea typeface="Arial"/>
              <a:cs typeface="Arial"/>
              <a:sym typeface="Arial"/>
            </a:endParaRPr>
          </a:p>
          <a:p>
            <a:pPr indent="-336550" lvl="0" marL="457200" rtl="0" algn="l">
              <a:lnSpc>
                <a:spcPct val="115000"/>
              </a:lnSpc>
              <a:spcBef>
                <a:spcPts val="0"/>
              </a:spcBef>
              <a:spcAft>
                <a:spcPts val="0"/>
              </a:spcAft>
              <a:buSzPts val="1700"/>
              <a:buChar char="●"/>
            </a:pPr>
            <a:r>
              <a:rPr lang="en-US" sz="1700">
                <a:latin typeface="Arial"/>
                <a:ea typeface="Arial"/>
                <a:cs typeface="Arial"/>
                <a:sym typeface="Arial"/>
              </a:rPr>
              <a:t>Damage to Green Pace’s b</a:t>
            </a:r>
            <a:r>
              <a:rPr lang="en-US" sz="1700">
                <a:latin typeface="Arial"/>
                <a:ea typeface="Arial"/>
                <a:cs typeface="Arial"/>
                <a:sym typeface="Arial"/>
              </a:rPr>
              <a:t>rand; Loss of customers.</a:t>
            </a:r>
            <a:endParaRPr sz="1700">
              <a:latin typeface="Arial"/>
              <a:ea typeface="Arial"/>
              <a:cs typeface="Arial"/>
              <a:sym typeface="Arial"/>
            </a:endParaRPr>
          </a:p>
        </p:txBody>
      </p:sp>
      <p:sp>
        <p:nvSpPr>
          <p:cNvPr id="300" name="Google Shape;300;g3788ba3da8c_0_125"/>
          <p:cNvSpPr txBox="1"/>
          <p:nvPr>
            <p:ph type="title"/>
          </p:nvPr>
        </p:nvSpPr>
        <p:spPr>
          <a:xfrm>
            <a:off x="572575" y="764375"/>
            <a:ext cx="109335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 Time Costs </a:t>
            </a:r>
            <a:endParaRPr/>
          </a:p>
        </p:txBody>
      </p:sp>
      <p:pic>
        <p:nvPicPr>
          <p:cNvPr descr="Green Pace logo" id="301" name="Google Shape;301;g3788ba3da8c_0_125"/>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2"/>
          <p:cNvSpPr txBox="1"/>
          <p:nvPr>
            <p:ph idx="1" type="body"/>
          </p:nvPr>
        </p:nvSpPr>
        <p:spPr>
          <a:xfrm>
            <a:off x="685800" y="1640575"/>
            <a:ext cx="10820400" cy="4949100"/>
          </a:xfrm>
          <a:prstGeom prst="rect">
            <a:avLst/>
          </a:prstGeom>
          <a:noFill/>
          <a:ln>
            <a:noFill/>
          </a:ln>
        </p:spPr>
        <p:txBody>
          <a:bodyPr anchorCtr="0" anchor="t" bIns="45700" lIns="91425" spcFirstLastPara="1" rIns="91425" wrap="square" tIns="45700">
            <a:noAutofit/>
          </a:bodyPr>
          <a:lstStyle/>
          <a:p>
            <a:pPr indent="-368300" lvl="0" marL="457200" rtl="0" algn="l">
              <a:lnSpc>
                <a:spcPct val="70000"/>
              </a:lnSpc>
              <a:spcBef>
                <a:spcPts val="0"/>
              </a:spcBef>
              <a:spcAft>
                <a:spcPts val="0"/>
              </a:spcAft>
              <a:buClr>
                <a:srgbClr val="FFFFFF"/>
              </a:buClr>
              <a:buSzPts val="2200"/>
              <a:buFont typeface="Century Gothic"/>
              <a:buChar char="●"/>
            </a:pPr>
            <a:r>
              <a:rPr lang="en-US">
                <a:solidFill>
                  <a:srgbClr val="FFFFFF"/>
                </a:solidFill>
              </a:rPr>
              <a:t>Lacking any form of Secure Software Development Framework (SSDF)</a:t>
            </a:r>
            <a:endParaRPr>
              <a:solidFill>
                <a:srgbClr val="FFFFFF"/>
              </a:solidFill>
            </a:endParaRPr>
          </a:p>
          <a:p>
            <a:pPr indent="-368300" lvl="1" marL="914400" rtl="0" algn="l">
              <a:lnSpc>
                <a:spcPct val="70000"/>
              </a:lnSpc>
              <a:spcBef>
                <a:spcPts val="0"/>
              </a:spcBef>
              <a:spcAft>
                <a:spcPts val="0"/>
              </a:spcAft>
              <a:buClr>
                <a:srgbClr val="FFFFFF"/>
              </a:buClr>
              <a:buSzPts val="2200"/>
              <a:buFont typeface="Century Gothic"/>
              <a:buChar char="○"/>
            </a:pPr>
            <a:r>
              <a:rPr lang="en-US" sz="2200">
                <a:solidFill>
                  <a:srgbClr val="FFFFFF"/>
                </a:solidFill>
              </a:rPr>
              <a:t>No enforced secure-development practices besides standards.</a:t>
            </a:r>
            <a:endParaRPr sz="2200">
              <a:solidFill>
                <a:srgbClr val="FFFFFF"/>
              </a:solidFill>
            </a:endParaRPr>
          </a:p>
          <a:p>
            <a:pPr indent="0" lvl="0" marL="914400" rtl="0" algn="l">
              <a:lnSpc>
                <a:spcPct val="70000"/>
              </a:lnSpc>
              <a:spcBef>
                <a:spcPts val="0"/>
              </a:spcBef>
              <a:spcAft>
                <a:spcPts val="0"/>
              </a:spcAft>
              <a:buNone/>
            </a:pPr>
            <a:r>
              <a:t/>
            </a:r>
            <a:endParaRPr>
              <a:solidFill>
                <a:srgbClr val="FFFFFF"/>
              </a:solidFill>
            </a:endParaRPr>
          </a:p>
          <a:p>
            <a:pPr indent="-355600" lvl="0" marL="457200" rtl="0" algn="l">
              <a:lnSpc>
                <a:spcPct val="70000"/>
              </a:lnSpc>
              <a:spcBef>
                <a:spcPts val="0"/>
              </a:spcBef>
              <a:spcAft>
                <a:spcPts val="0"/>
              </a:spcAft>
              <a:buClr>
                <a:srgbClr val="FFFFFF"/>
              </a:buClr>
              <a:buSzPts val="2000"/>
              <a:buFont typeface="Century Gothic"/>
              <a:buChar char="●"/>
            </a:pPr>
            <a:r>
              <a:rPr lang="en-US" sz="2400">
                <a:solidFill>
                  <a:srgbClr val="FFFFFF"/>
                </a:solidFill>
              </a:rPr>
              <a:t>Security steps are not within the diagram; threat-modeling,scanning, and tests should have mandatory requirements.</a:t>
            </a:r>
            <a:endParaRPr sz="2400">
              <a:solidFill>
                <a:srgbClr val="FFFFFF"/>
              </a:solidFill>
            </a:endParaRPr>
          </a:p>
          <a:p>
            <a:pPr indent="0" lvl="0" marL="457200" rtl="0" algn="l">
              <a:lnSpc>
                <a:spcPct val="70000"/>
              </a:lnSpc>
              <a:spcBef>
                <a:spcPts val="0"/>
              </a:spcBef>
              <a:spcAft>
                <a:spcPts val="0"/>
              </a:spcAft>
              <a:buNone/>
            </a:pPr>
            <a:r>
              <a:t/>
            </a:r>
            <a:endParaRPr sz="2400">
              <a:solidFill>
                <a:srgbClr val="FFFFFF"/>
              </a:solidFill>
            </a:endParaRPr>
          </a:p>
          <a:p>
            <a:pPr indent="-342900" lvl="0" marL="457200" rtl="0" algn="l">
              <a:lnSpc>
                <a:spcPct val="70000"/>
              </a:lnSpc>
              <a:spcBef>
                <a:spcPts val="0"/>
              </a:spcBef>
              <a:spcAft>
                <a:spcPts val="0"/>
              </a:spcAft>
              <a:buClr>
                <a:srgbClr val="FFFFFF"/>
              </a:buClr>
              <a:buSzPts val="1800"/>
              <a:buFont typeface="Century Gothic"/>
              <a:buChar char="●"/>
            </a:pPr>
            <a:r>
              <a:rPr lang="en-US" sz="2400">
                <a:solidFill>
                  <a:srgbClr val="FFFFFF"/>
                </a:solidFill>
              </a:rPr>
              <a:t>No incident responses when the </a:t>
            </a:r>
            <a:r>
              <a:rPr lang="en-US" sz="2400">
                <a:solidFill>
                  <a:srgbClr val="FFFFFF"/>
                </a:solidFill>
              </a:rPr>
              <a:t>inevitable</a:t>
            </a:r>
            <a:r>
              <a:rPr lang="en-US" sz="2400">
                <a:solidFill>
                  <a:srgbClr val="FFFFFF"/>
                </a:solidFill>
              </a:rPr>
              <a:t> malicious actor penetrates security (Nelson et al., 2025.</a:t>
            </a:r>
            <a:endParaRPr sz="2400">
              <a:solidFill>
                <a:srgbClr val="FFFFFF"/>
              </a:solidFill>
            </a:endParaRPr>
          </a:p>
          <a:p>
            <a:pPr indent="0" lvl="0" marL="0" rtl="0" algn="l">
              <a:lnSpc>
                <a:spcPct val="70000"/>
              </a:lnSpc>
              <a:spcBef>
                <a:spcPts val="0"/>
              </a:spcBef>
              <a:spcAft>
                <a:spcPts val="0"/>
              </a:spcAft>
              <a:buNone/>
            </a:pPr>
            <a:r>
              <a:t/>
            </a:r>
            <a:endParaRPr sz="2400">
              <a:solidFill>
                <a:srgbClr val="FFFFFF"/>
              </a:solidFill>
            </a:endParaRPr>
          </a:p>
          <a:p>
            <a:pPr indent="-381000" lvl="0" marL="457200" rtl="0" algn="l">
              <a:lnSpc>
                <a:spcPct val="70000"/>
              </a:lnSpc>
              <a:spcBef>
                <a:spcPts val="0"/>
              </a:spcBef>
              <a:spcAft>
                <a:spcPts val="0"/>
              </a:spcAft>
              <a:buClr>
                <a:srgbClr val="FFFFFF"/>
              </a:buClr>
              <a:buSzPts val="2400"/>
              <a:buFont typeface="Century Gothic"/>
              <a:buChar char="●"/>
            </a:pPr>
            <a:r>
              <a:rPr lang="en-US" sz="2400">
                <a:solidFill>
                  <a:srgbClr val="FFFFFF"/>
                </a:solidFill>
              </a:rPr>
              <a:t>Logging and </a:t>
            </a:r>
            <a:r>
              <a:rPr lang="en-US" sz="2400">
                <a:solidFill>
                  <a:srgbClr val="FFFFFF"/>
                </a:solidFill>
              </a:rPr>
              <a:t>monitoring</a:t>
            </a:r>
            <a:r>
              <a:rPr lang="en-US" sz="2400">
                <a:solidFill>
                  <a:srgbClr val="FFFFFF"/>
                </a:solidFill>
              </a:rPr>
              <a:t> baselines are unclear.</a:t>
            </a:r>
            <a:endParaRPr sz="2400">
              <a:solidFill>
                <a:srgbClr val="FFFFFF"/>
              </a:solidFill>
            </a:endParaRPr>
          </a:p>
          <a:p>
            <a:pPr indent="-381000" lvl="1" marL="914400" rtl="0" algn="l">
              <a:lnSpc>
                <a:spcPct val="70000"/>
              </a:lnSpc>
              <a:spcBef>
                <a:spcPts val="0"/>
              </a:spcBef>
              <a:spcAft>
                <a:spcPts val="0"/>
              </a:spcAft>
              <a:buClr>
                <a:srgbClr val="FFFFFF"/>
              </a:buClr>
              <a:buSzPts val="2400"/>
              <a:buFont typeface="Century Gothic"/>
              <a:buChar char="○"/>
            </a:pPr>
            <a:r>
              <a:rPr lang="en-US" sz="2400">
                <a:solidFill>
                  <a:srgbClr val="FFFFFF"/>
                </a:solidFill>
              </a:rPr>
              <a:t>How is logging done? How Often? When? Who does it?</a:t>
            </a:r>
            <a:endParaRPr sz="2400">
              <a:solidFill>
                <a:srgbClr val="FFFFFF"/>
              </a:solidFill>
            </a:endParaRPr>
          </a:p>
          <a:p>
            <a:pPr indent="0" lvl="0" marL="457200" rtl="0" algn="l">
              <a:lnSpc>
                <a:spcPct val="70000"/>
              </a:lnSpc>
              <a:spcBef>
                <a:spcPts val="0"/>
              </a:spcBef>
              <a:spcAft>
                <a:spcPts val="0"/>
              </a:spcAft>
              <a:buNone/>
            </a:pPr>
            <a:r>
              <a:t/>
            </a:r>
            <a:endParaRPr sz="2400">
              <a:solidFill>
                <a:srgbClr val="FFFFFF"/>
              </a:solidFill>
            </a:endParaRPr>
          </a:p>
          <a:p>
            <a:pPr indent="-381000" lvl="0" marL="457200" rtl="0" algn="l">
              <a:lnSpc>
                <a:spcPct val="70000"/>
              </a:lnSpc>
              <a:spcBef>
                <a:spcPts val="0"/>
              </a:spcBef>
              <a:spcAft>
                <a:spcPts val="0"/>
              </a:spcAft>
              <a:buClr>
                <a:srgbClr val="FFFFFF"/>
              </a:buClr>
              <a:buSzPts val="2400"/>
              <a:buFont typeface="Century Gothic"/>
              <a:buChar char="●"/>
            </a:pPr>
            <a:r>
              <a:rPr lang="en-US" sz="2400">
                <a:solidFill>
                  <a:srgbClr val="FFFFFF"/>
                </a:solidFill>
              </a:rPr>
              <a:t>No test coverage is listed</a:t>
            </a:r>
            <a:endParaRPr sz="2400">
              <a:solidFill>
                <a:srgbClr val="FFFFFF"/>
              </a:solidFill>
            </a:endParaRPr>
          </a:p>
          <a:p>
            <a:pPr indent="-381000" lvl="1" marL="914400" rtl="0" algn="l">
              <a:lnSpc>
                <a:spcPct val="70000"/>
              </a:lnSpc>
              <a:spcBef>
                <a:spcPts val="0"/>
              </a:spcBef>
              <a:spcAft>
                <a:spcPts val="0"/>
              </a:spcAft>
              <a:buClr>
                <a:srgbClr val="FFFFFF"/>
              </a:buClr>
              <a:buSzPts val="2400"/>
              <a:buFont typeface="Century Gothic"/>
              <a:buChar char="○"/>
            </a:pPr>
            <a:r>
              <a:rPr lang="en-US" sz="2400">
                <a:solidFill>
                  <a:srgbClr val="FFFFFF"/>
                </a:solidFill>
              </a:rPr>
              <a:t>How much scanning is enough? What % should it be at?</a:t>
            </a:r>
            <a:endParaRPr sz="2400">
              <a:solidFill>
                <a:srgbClr val="FFFFFF"/>
              </a:solidFill>
            </a:endParaRPr>
          </a:p>
          <a:p>
            <a:pPr indent="-381000" lvl="1" marL="914400" rtl="0" algn="l">
              <a:lnSpc>
                <a:spcPct val="70000"/>
              </a:lnSpc>
              <a:spcBef>
                <a:spcPts val="0"/>
              </a:spcBef>
              <a:spcAft>
                <a:spcPts val="0"/>
              </a:spcAft>
              <a:buClr>
                <a:srgbClr val="FFFFFF"/>
              </a:buClr>
              <a:buSzPts val="2400"/>
              <a:buFont typeface="Century Gothic"/>
              <a:buChar char="○"/>
            </a:pPr>
            <a:r>
              <a:rPr lang="en-US" sz="2400">
                <a:solidFill>
                  <a:srgbClr val="FFFFFF"/>
                </a:solidFill>
              </a:rPr>
              <a:t>No code coverage goals.</a:t>
            </a:r>
            <a:endParaRPr sz="2400">
              <a:solidFill>
                <a:srgbClr val="FFFFFF"/>
              </a:solidFill>
            </a:endParaRPr>
          </a:p>
          <a:p>
            <a:pPr indent="0" lvl="0" marL="457200" rtl="0" algn="l">
              <a:lnSpc>
                <a:spcPct val="70000"/>
              </a:lnSpc>
              <a:spcBef>
                <a:spcPts val="0"/>
              </a:spcBef>
              <a:spcAft>
                <a:spcPts val="0"/>
              </a:spcAft>
              <a:buNone/>
            </a:pPr>
            <a:r>
              <a:rPr lang="en-US" sz="2400">
                <a:solidFill>
                  <a:srgbClr val="FFFFFF"/>
                </a:solidFill>
              </a:rPr>
              <a:t>No third-party vendor checks in place;</a:t>
            </a:r>
            <a:endParaRPr sz="2400">
              <a:solidFill>
                <a:srgbClr val="FFFFFF"/>
              </a:solidFill>
            </a:endParaRPr>
          </a:p>
          <a:p>
            <a:pPr indent="-381000" lvl="0" marL="457200" rtl="0" algn="l">
              <a:lnSpc>
                <a:spcPct val="70000"/>
              </a:lnSpc>
              <a:spcBef>
                <a:spcPts val="0"/>
              </a:spcBef>
              <a:spcAft>
                <a:spcPts val="0"/>
              </a:spcAft>
              <a:buClr>
                <a:srgbClr val="FFFFFF"/>
              </a:buClr>
              <a:buSzPts val="2400"/>
              <a:buChar char="•"/>
            </a:pPr>
            <a:r>
              <a:t/>
            </a:r>
            <a:endParaRPr sz="2400">
              <a:solidFill>
                <a:srgbClr val="FFFFFF"/>
              </a:solidFill>
            </a:endParaRPr>
          </a:p>
          <a:p>
            <a:pPr indent="0" lvl="0" marL="457200" rtl="0" algn="l">
              <a:lnSpc>
                <a:spcPct val="70000"/>
              </a:lnSpc>
              <a:spcBef>
                <a:spcPts val="0"/>
              </a:spcBef>
              <a:spcAft>
                <a:spcPts val="0"/>
              </a:spcAft>
              <a:buNone/>
            </a:pPr>
            <a:r>
              <a:rPr lang="en-US" sz="2400">
                <a:solidFill>
                  <a:srgbClr val="FFFFFF"/>
                </a:solidFill>
              </a:rPr>
              <a:t>No mention of cyber security training.</a:t>
            </a:r>
            <a:endParaRPr sz="2400">
              <a:solidFill>
                <a:srgbClr val="FFFFFF"/>
              </a:solidFill>
            </a:endParaRPr>
          </a:p>
          <a:p>
            <a:pPr indent="0" lvl="0" marL="457200" rtl="0" algn="l">
              <a:lnSpc>
                <a:spcPct val="70000"/>
              </a:lnSpc>
              <a:spcBef>
                <a:spcPts val="0"/>
              </a:spcBef>
              <a:spcAft>
                <a:spcPts val="0"/>
              </a:spcAft>
              <a:buNone/>
            </a:pPr>
            <a:r>
              <a:t/>
            </a:r>
            <a:endParaRPr sz="2400">
              <a:solidFill>
                <a:srgbClr val="FFFFFF"/>
              </a:solidFill>
            </a:endParaRPr>
          </a:p>
        </p:txBody>
      </p:sp>
      <p:sp>
        <p:nvSpPr>
          <p:cNvPr id="307" name="Google Shape;307;p1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pic>
        <p:nvPicPr>
          <p:cNvPr descr="Green Pace logo" id="308" name="Google Shape;308;p1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314" name="Google Shape;314;p1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81000" lvl="0" marL="457200" rtl="0" algn="l">
              <a:lnSpc>
                <a:spcPct val="70000"/>
              </a:lnSpc>
              <a:spcBef>
                <a:spcPts val="0"/>
              </a:spcBef>
              <a:spcAft>
                <a:spcPts val="0"/>
              </a:spcAft>
              <a:buClr>
                <a:srgbClr val="FFFFFF"/>
              </a:buClr>
              <a:buSzPts val="2400"/>
              <a:buFont typeface="Century Gothic"/>
              <a:buChar char="●"/>
            </a:pPr>
            <a:r>
              <a:rPr b="1" lang="en-US" sz="2400">
                <a:solidFill>
                  <a:srgbClr val="FFFFFF"/>
                </a:solidFill>
              </a:rPr>
              <a:t>Adopt NIST’s Secure Software Development framework as a company-wide standard (Souppaya et al., 2022).</a:t>
            </a:r>
            <a:endParaRPr b="1" sz="2400">
              <a:solidFill>
                <a:srgbClr val="FFFFFF"/>
              </a:solidFill>
            </a:endParaRPr>
          </a:p>
          <a:p>
            <a:pPr indent="-381000" lvl="1" marL="914400" rtl="0" algn="l">
              <a:lnSpc>
                <a:spcPct val="70000"/>
              </a:lnSpc>
              <a:spcBef>
                <a:spcPts val="0"/>
              </a:spcBef>
              <a:spcAft>
                <a:spcPts val="0"/>
              </a:spcAft>
              <a:buClr>
                <a:srgbClr val="FFFFFF"/>
              </a:buClr>
              <a:buSzPts val="2400"/>
              <a:buFont typeface="Century Gothic"/>
              <a:buChar char="○"/>
            </a:pPr>
            <a:r>
              <a:rPr lang="en-US" sz="2400">
                <a:solidFill>
                  <a:srgbClr val="FFFFFF"/>
                </a:solidFill>
              </a:rPr>
              <a:t>Nist guidelines are more comprehensive than a single word document.</a:t>
            </a:r>
            <a:endParaRPr sz="2400">
              <a:solidFill>
                <a:srgbClr val="FFFFFF"/>
              </a:solidFill>
            </a:endParaRPr>
          </a:p>
          <a:p>
            <a:pPr indent="-381000" lvl="1" marL="914400" rtl="0" algn="l">
              <a:lnSpc>
                <a:spcPct val="70000"/>
              </a:lnSpc>
              <a:spcBef>
                <a:spcPts val="0"/>
              </a:spcBef>
              <a:spcAft>
                <a:spcPts val="0"/>
              </a:spcAft>
              <a:buClr>
                <a:srgbClr val="FFFFFF"/>
              </a:buClr>
              <a:buSzPts val="2400"/>
              <a:buFont typeface="Century Gothic"/>
              <a:buChar char="○"/>
            </a:pPr>
            <a:r>
              <a:rPr lang="en-US" sz="2400">
                <a:solidFill>
                  <a:srgbClr val="FFFFFF"/>
                </a:solidFill>
              </a:rPr>
              <a:t>Enforces required checkpoints in the automation summary.</a:t>
            </a:r>
            <a:endParaRPr sz="2400">
              <a:solidFill>
                <a:srgbClr val="FFFFFF"/>
              </a:solidFill>
            </a:endParaRPr>
          </a:p>
          <a:p>
            <a:pPr indent="-381000" lvl="0" marL="457200" rtl="0" algn="l">
              <a:lnSpc>
                <a:spcPct val="70000"/>
              </a:lnSpc>
              <a:spcBef>
                <a:spcPts val="0"/>
              </a:spcBef>
              <a:spcAft>
                <a:spcPts val="0"/>
              </a:spcAft>
              <a:buClr>
                <a:srgbClr val="FFFFFF"/>
              </a:buClr>
              <a:buSzPts val="2400"/>
              <a:buFont typeface="Century Gothic"/>
              <a:buChar char="●"/>
            </a:pPr>
            <a:r>
              <a:rPr b="1" lang="en-US" sz="2400">
                <a:solidFill>
                  <a:srgbClr val="FFFFFF"/>
                </a:solidFill>
              </a:rPr>
              <a:t>Adopt CISA’s extensive incident response guidelines (Nelson et al., 2025).</a:t>
            </a:r>
            <a:endParaRPr b="1" sz="2400">
              <a:solidFill>
                <a:srgbClr val="FFFFFF"/>
              </a:solidFill>
            </a:endParaRPr>
          </a:p>
          <a:p>
            <a:pPr indent="-381000" lvl="1" marL="914400" rtl="0" algn="l">
              <a:lnSpc>
                <a:spcPct val="70000"/>
              </a:lnSpc>
              <a:spcBef>
                <a:spcPts val="0"/>
              </a:spcBef>
              <a:spcAft>
                <a:spcPts val="0"/>
              </a:spcAft>
              <a:buClr>
                <a:srgbClr val="FFFFFF"/>
              </a:buClr>
              <a:buSzPts val="2400"/>
              <a:buFont typeface="Century Gothic"/>
              <a:buChar char="○"/>
            </a:pPr>
            <a:r>
              <a:rPr lang="en-US" sz="2400">
                <a:solidFill>
                  <a:srgbClr val="FFFFFF"/>
                </a:solidFill>
              </a:rPr>
              <a:t>Provides steps and guides for tangible documents.</a:t>
            </a:r>
            <a:endParaRPr sz="2400">
              <a:solidFill>
                <a:srgbClr val="FFFFFF"/>
              </a:solidFill>
            </a:endParaRPr>
          </a:p>
          <a:p>
            <a:pPr indent="-381000" lvl="0" marL="457200" rtl="0" algn="l">
              <a:lnSpc>
                <a:spcPct val="70000"/>
              </a:lnSpc>
              <a:spcBef>
                <a:spcPts val="0"/>
              </a:spcBef>
              <a:spcAft>
                <a:spcPts val="0"/>
              </a:spcAft>
              <a:buClr>
                <a:srgbClr val="FFFFFF"/>
              </a:buClr>
              <a:buSzPts val="2400"/>
              <a:buFont typeface="Century Gothic"/>
              <a:buChar char="●"/>
            </a:pPr>
            <a:r>
              <a:rPr lang="en-US" sz="2400">
                <a:solidFill>
                  <a:srgbClr val="FFFFFF"/>
                </a:solidFill>
              </a:rPr>
              <a:t>Adopt OWASP Application Security Verification Standard (ASVS) (OWASP Application Security Verification Standard (ASVS, 2018)</a:t>
            </a:r>
            <a:endParaRPr sz="2400">
              <a:solidFill>
                <a:srgbClr val="FFFFFF"/>
              </a:solidFill>
            </a:endParaRPr>
          </a:p>
          <a:p>
            <a:pPr indent="-381000" lvl="1" marL="914400" rtl="0" algn="l">
              <a:lnSpc>
                <a:spcPct val="70000"/>
              </a:lnSpc>
              <a:spcBef>
                <a:spcPts val="0"/>
              </a:spcBef>
              <a:spcAft>
                <a:spcPts val="0"/>
              </a:spcAft>
              <a:buClr>
                <a:srgbClr val="FFFFFF"/>
              </a:buClr>
              <a:buSzPts val="2400"/>
              <a:buFont typeface="Century Gothic"/>
              <a:buChar char="○"/>
            </a:pPr>
            <a:r>
              <a:rPr lang="en-US" sz="2400">
                <a:solidFill>
                  <a:srgbClr val="FFFFFF"/>
                </a:solidFill>
              </a:rPr>
              <a:t>Lays foundational standards for testing web applications security controls and requirements for secure development.</a:t>
            </a:r>
            <a:endParaRPr sz="2400">
              <a:solidFill>
                <a:srgbClr val="FFFFFF"/>
              </a:solidFill>
            </a:endParaRPr>
          </a:p>
          <a:p>
            <a:pPr indent="-381000" lvl="0" marL="457200" rtl="0" algn="l">
              <a:lnSpc>
                <a:spcPct val="70000"/>
              </a:lnSpc>
              <a:spcBef>
                <a:spcPts val="0"/>
              </a:spcBef>
              <a:spcAft>
                <a:spcPts val="0"/>
              </a:spcAft>
              <a:buClr>
                <a:srgbClr val="FFFFFF"/>
              </a:buClr>
              <a:buSzPts val="2400"/>
              <a:buFont typeface="Century Gothic"/>
              <a:buChar char="●"/>
            </a:pPr>
            <a:r>
              <a:rPr lang="en-US" sz="2400">
                <a:solidFill>
                  <a:srgbClr val="FFFFFF"/>
                </a:solidFill>
              </a:rPr>
              <a:t>Begin audits with CISA’s partners like the Regional Cybersecurity advisory board, Cyber Hygiene Services, Cybersecurity Performance Goals (CPG) (Free Cybersecurity Services &amp; Tools , 2025).</a:t>
            </a:r>
            <a:endParaRPr sz="2400">
              <a:solidFill>
                <a:srgbClr val="FFFFFF"/>
              </a:solidFill>
            </a:endParaRPr>
          </a:p>
        </p:txBody>
      </p:sp>
      <p:pic>
        <p:nvPicPr>
          <p:cNvPr descr="Green Pace logo" id="315" name="Google Shape;315;p1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4"/>
          <p:cNvSpPr txBox="1"/>
          <p:nvPr>
            <p:ph type="title"/>
          </p:nvPr>
        </p:nvSpPr>
        <p:spPr>
          <a:xfrm>
            <a:off x="1676850" y="-2"/>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321" name="Google Shape;321;p14"/>
          <p:cNvSpPr txBox="1"/>
          <p:nvPr>
            <p:ph idx="1" type="body"/>
          </p:nvPr>
        </p:nvSpPr>
        <p:spPr>
          <a:xfrm>
            <a:off x="458100" y="886950"/>
            <a:ext cx="11591100" cy="57027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lnSpc>
                <a:spcPct val="200000"/>
              </a:lnSpc>
              <a:spcBef>
                <a:spcPts val="0"/>
              </a:spcBef>
              <a:spcAft>
                <a:spcPts val="0"/>
              </a:spcAft>
              <a:buClr>
                <a:schemeClr val="dk1"/>
              </a:buClr>
              <a:buSzPct val="91666"/>
              <a:buFont typeface="Arial"/>
              <a:buNone/>
            </a:pPr>
            <a:r>
              <a:rPr b="1" lang="en-US" sz="1200">
                <a:latin typeface="Arial"/>
                <a:ea typeface="Arial"/>
                <a:cs typeface="Arial"/>
                <a:sym typeface="Arial"/>
              </a:rPr>
              <a:t>References</a:t>
            </a:r>
            <a:endParaRPr b="1" sz="1200">
              <a:latin typeface="Arial"/>
              <a:ea typeface="Arial"/>
              <a:cs typeface="Arial"/>
              <a:sym typeface="Arial"/>
            </a:endParaRPr>
          </a:p>
          <a:p>
            <a:pPr indent="-457200" lvl="0" marL="0" rtl="0" algn="l">
              <a:lnSpc>
                <a:spcPct val="200000"/>
              </a:lnSpc>
              <a:spcBef>
                <a:spcPts val="0"/>
              </a:spcBef>
              <a:spcAft>
                <a:spcPts val="0"/>
              </a:spcAft>
              <a:buClr>
                <a:schemeClr val="dk1"/>
              </a:buClr>
              <a:buSzPct val="91666"/>
              <a:buFont typeface="Arial"/>
              <a:buNone/>
            </a:pPr>
            <a:r>
              <a:rPr i="1" lang="en-US" sz="1200">
                <a:latin typeface="Arial"/>
                <a:ea typeface="Arial"/>
                <a:cs typeface="Arial"/>
                <a:sym typeface="Arial"/>
              </a:rPr>
              <a:t>10 Common Gaps in Cyber Security</a:t>
            </a:r>
            <a:r>
              <a:rPr lang="en-US" sz="1200">
                <a:latin typeface="Arial"/>
                <a:ea typeface="Arial"/>
                <a:cs typeface="Arial"/>
                <a:sym typeface="Arial"/>
              </a:rPr>
              <a:t>. (2025). Chubb.com. https://www.chubb.com/vn-en/articles/10-common-gaps-in-cyber-security.html</a:t>
            </a:r>
            <a:endParaRPr sz="1200">
              <a:latin typeface="Arial"/>
              <a:ea typeface="Arial"/>
              <a:cs typeface="Arial"/>
              <a:sym typeface="Arial"/>
            </a:endParaRPr>
          </a:p>
          <a:p>
            <a:pPr indent="-457200" lvl="0" marL="0" rtl="0" algn="l">
              <a:lnSpc>
                <a:spcPct val="200000"/>
              </a:lnSpc>
              <a:spcBef>
                <a:spcPts val="0"/>
              </a:spcBef>
              <a:spcAft>
                <a:spcPts val="0"/>
              </a:spcAft>
              <a:buClr>
                <a:schemeClr val="dk1"/>
              </a:buClr>
              <a:buSzPct val="91666"/>
              <a:buFont typeface="Arial"/>
              <a:buNone/>
            </a:pPr>
            <a:r>
              <a:rPr i="1" lang="en-US" sz="1200">
                <a:latin typeface="Arial"/>
                <a:ea typeface="Arial"/>
                <a:cs typeface="Arial"/>
                <a:sym typeface="Arial"/>
              </a:rPr>
              <a:t>Cross-Sector Cybersecurity Performance Goals | CISA</a:t>
            </a:r>
            <a:r>
              <a:rPr lang="en-US" sz="1200">
                <a:latin typeface="Arial"/>
                <a:ea typeface="Arial"/>
                <a:cs typeface="Arial"/>
                <a:sym typeface="Arial"/>
              </a:rPr>
              <a:t>. (2025). Cybersecurity and Infrastructure Security Agency CISA. https://www.cisa.gov/cross-sector-cybersecurity-performance-goals</a:t>
            </a:r>
            <a:endParaRPr sz="1200">
              <a:latin typeface="Arial"/>
              <a:ea typeface="Arial"/>
              <a:cs typeface="Arial"/>
              <a:sym typeface="Arial"/>
            </a:endParaRPr>
          </a:p>
          <a:p>
            <a:pPr indent="-457200" lvl="0" marL="0" rtl="0" algn="l">
              <a:lnSpc>
                <a:spcPct val="200000"/>
              </a:lnSpc>
              <a:spcBef>
                <a:spcPts val="0"/>
              </a:spcBef>
              <a:spcAft>
                <a:spcPts val="0"/>
              </a:spcAft>
              <a:buClr>
                <a:schemeClr val="dk1"/>
              </a:buClr>
              <a:buSzPct val="91666"/>
              <a:buFont typeface="Arial"/>
              <a:buNone/>
            </a:pPr>
            <a:r>
              <a:rPr i="1" lang="en-US" sz="1200">
                <a:latin typeface="Arial"/>
                <a:ea typeface="Arial"/>
                <a:cs typeface="Arial"/>
                <a:sym typeface="Arial"/>
              </a:rPr>
              <a:t>Cyber Threat Hunting</a:t>
            </a:r>
            <a:r>
              <a:rPr lang="en-US" sz="1200">
                <a:latin typeface="Arial"/>
                <a:ea typeface="Arial"/>
                <a:cs typeface="Arial"/>
                <a:sym typeface="Arial"/>
              </a:rPr>
              <a:t>. (2025). Cybersecurity and Infrastructure Security Agency (CISA). https://www.cisa.gov/resources-tools/services/cyber-threat-hunting</a:t>
            </a:r>
            <a:endParaRPr sz="1200">
              <a:latin typeface="Arial"/>
              <a:ea typeface="Arial"/>
              <a:cs typeface="Arial"/>
              <a:sym typeface="Arial"/>
            </a:endParaRPr>
          </a:p>
          <a:p>
            <a:pPr indent="-457200" lvl="0" marL="0" rtl="0" algn="l">
              <a:lnSpc>
                <a:spcPct val="200000"/>
              </a:lnSpc>
              <a:spcBef>
                <a:spcPts val="0"/>
              </a:spcBef>
              <a:spcAft>
                <a:spcPts val="0"/>
              </a:spcAft>
              <a:buClr>
                <a:schemeClr val="dk1"/>
              </a:buClr>
              <a:buSzPct val="91666"/>
              <a:buFont typeface="Arial"/>
              <a:buNone/>
            </a:pPr>
            <a:r>
              <a:rPr i="1" lang="en-US" sz="1200">
                <a:latin typeface="Arial"/>
                <a:ea typeface="Arial"/>
                <a:cs typeface="Arial"/>
                <a:sym typeface="Arial"/>
              </a:rPr>
              <a:t>Free Cybersecurity Services &amp; Tools </a:t>
            </a:r>
            <a:r>
              <a:rPr lang="en-US" sz="1200">
                <a:latin typeface="Arial"/>
                <a:ea typeface="Arial"/>
                <a:cs typeface="Arial"/>
                <a:sym typeface="Arial"/>
              </a:rPr>
              <a:t>. (2025). Cybersecurity and Infrastructure Security Agency (CISA); U.S. Department of Homeland Security. https://www.cisa.gov/resources-tools/resources/free-cybersecurity-services-and-tools</a:t>
            </a:r>
            <a:endParaRPr sz="1200">
              <a:latin typeface="Arial"/>
              <a:ea typeface="Arial"/>
              <a:cs typeface="Arial"/>
              <a:sym typeface="Arial"/>
            </a:endParaRPr>
          </a:p>
          <a:p>
            <a:pPr indent="-457200" lvl="0" marL="0" rtl="0" algn="l">
              <a:lnSpc>
                <a:spcPct val="200000"/>
              </a:lnSpc>
              <a:spcBef>
                <a:spcPts val="0"/>
              </a:spcBef>
              <a:spcAft>
                <a:spcPts val="0"/>
              </a:spcAft>
              <a:buClr>
                <a:schemeClr val="dk1"/>
              </a:buClr>
              <a:buSzPct val="91666"/>
              <a:buFont typeface="Arial"/>
              <a:buNone/>
            </a:pPr>
            <a:r>
              <a:rPr lang="en-US" sz="1200">
                <a:latin typeface="Arial"/>
                <a:ea typeface="Arial"/>
                <a:cs typeface="Arial"/>
                <a:sym typeface="Arial"/>
              </a:rPr>
              <a:t>Johnson, C. S., Badger, M. L., Waltermire, D. A., Snyder, J., &amp; Skorupka, C. (2016). Guide to Cyber Threat Information Sharing. </a:t>
            </a:r>
            <a:r>
              <a:rPr i="1" lang="en-US" sz="1200">
                <a:latin typeface="Arial"/>
                <a:ea typeface="Arial"/>
                <a:cs typeface="Arial"/>
                <a:sym typeface="Arial"/>
              </a:rPr>
              <a:t>Guide to Cyber Threat Information Sharing</a:t>
            </a:r>
            <a:r>
              <a:rPr lang="en-US" sz="1200">
                <a:latin typeface="Arial"/>
                <a:ea typeface="Arial"/>
                <a:cs typeface="Arial"/>
                <a:sym typeface="Arial"/>
              </a:rPr>
              <a:t>, </a:t>
            </a:r>
            <a:r>
              <a:rPr i="1" lang="en-US" sz="1200">
                <a:latin typeface="Arial"/>
                <a:ea typeface="Arial"/>
                <a:cs typeface="Arial"/>
                <a:sym typeface="Arial"/>
              </a:rPr>
              <a:t>800-150</a:t>
            </a:r>
            <a:r>
              <a:rPr lang="en-US" sz="1200">
                <a:latin typeface="Arial"/>
                <a:ea typeface="Arial"/>
                <a:cs typeface="Arial"/>
                <a:sym typeface="Arial"/>
              </a:rPr>
              <a:t>. https://doi.org/10.6028/nist.sp.800-150</a:t>
            </a:r>
            <a:endParaRPr sz="1200">
              <a:latin typeface="Arial"/>
              <a:ea typeface="Arial"/>
              <a:cs typeface="Arial"/>
              <a:sym typeface="Arial"/>
            </a:endParaRPr>
          </a:p>
          <a:p>
            <a:pPr indent="-457200" lvl="0" marL="0" rtl="0" algn="l">
              <a:lnSpc>
                <a:spcPct val="200000"/>
              </a:lnSpc>
              <a:spcBef>
                <a:spcPts val="0"/>
              </a:spcBef>
              <a:spcAft>
                <a:spcPts val="0"/>
              </a:spcAft>
              <a:buClr>
                <a:schemeClr val="dk1"/>
              </a:buClr>
              <a:buSzPct val="91666"/>
              <a:buFont typeface="Arial"/>
              <a:buNone/>
            </a:pPr>
            <a:r>
              <a:rPr lang="en-US" sz="1200">
                <a:latin typeface="Arial"/>
                <a:ea typeface="Arial"/>
                <a:cs typeface="Arial"/>
                <a:sym typeface="Arial"/>
              </a:rPr>
              <a:t>Nelson, A., Rekhi, S., Souppaya, M., &amp; Scarfone, K. (2025). Incident Response Recommendations and Considerations for Cybersecurity Risk Management: </a:t>
            </a:r>
            <a:r>
              <a:rPr i="1" lang="en-US" sz="1200">
                <a:latin typeface="Arial"/>
                <a:ea typeface="Arial"/>
                <a:cs typeface="Arial"/>
                <a:sym typeface="Arial"/>
              </a:rPr>
              <a:t>NIST</a:t>
            </a:r>
            <a:r>
              <a:rPr lang="en-US" sz="1200">
                <a:latin typeface="Arial"/>
                <a:ea typeface="Arial"/>
                <a:cs typeface="Arial"/>
                <a:sym typeface="Arial"/>
              </a:rPr>
              <a:t>. https://doi.org/10.6028/nist.sp.800-61r3</a:t>
            </a:r>
            <a:endParaRPr sz="1200">
              <a:latin typeface="Arial"/>
              <a:ea typeface="Arial"/>
              <a:cs typeface="Arial"/>
              <a:sym typeface="Arial"/>
            </a:endParaRPr>
          </a:p>
          <a:p>
            <a:pPr indent="-457200" lvl="0" marL="0" rtl="0" algn="l">
              <a:lnSpc>
                <a:spcPct val="200000"/>
              </a:lnSpc>
              <a:spcBef>
                <a:spcPts val="0"/>
              </a:spcBef>
              <a:spcAft>
                <a:spcPts val="0"/>
              </a:spcAft>
              <a:buClr>
                <a:schemeClr val="dk1"/>
              </a:buClr>
              <a:buSzPct val="91666"/>
              <a:buFont typeface="Arial"/>
              <a:buNone/>
            </a:pPr>
            <a:r>
              <a:rPr i="1" lang="en-US" sz="1200">
                <a:latin typeface="Arial"/>
                <a:ea typeface="Arial"/>
                <a:cs typeface="Arial"/>
                <a:sym typeface="Arial"/>
              </a:rPr>
              <a:t>OWASP Application Security Verification Standard (ASVS</a:t>
            </a:r>
            <a:r>
              <a:rPr lang="en-US" sz="1200">
                <a:latin typeface="Arial"/>
                <a:ea typeface="Arial"/>
                <a:cs typeface="Arial"/>
                <a:sym typeface="Arial"/>
              </a:rPr>
              <a:t>. (2018). OWASP Foundation. https://owasp.org/www-project-application-security-verification-standard/?utm_source=chatgpt.com</a:t>
            </a:r>
            <a:endParaRPr sz="1200">
              <a:latin typeface="Arial"/>
              <a:ea typeface="Arial"/>
              <a:cs typeface="Arial"/>
              <a:sym typeface="Arial"/>
            </a:endParaRPr>
          </a:p>
          <a:p>
            <a:pPr indent="-457200" lvl="0" marL="0" rtl="0" algn="l">
              <a:lnSpc>
                <a:spcPct val="200000"/>
              </a:lnSpc>
              <a:spcBef>
                <a:spcPts val="0"/>
              </a:spcBef>
              <a:spcAft>
                <a:spcPts val="0"/>
              </a:spcAft>
              <a:buClr>
                <a:schemeClr val="dk1"/>
              </a:buClr>
              <a:buSzPct val="91666"/>
              <a:buFont typeface="Arial"/>
              <a:buNone/>
            </a:pPr>
            <a:r>
              <a:rPr lang="en-US" sz="1200">
                <a:latin typeface="Arial"/>
                <a:ea typeface="Arial"/>
                <a:cs typeface="Arial"/>
                <a:sym typeface="Arial"/>
              </a:rPr>
              <a:t>Quinn, S., Ivy, N., Barrett, M., Feldman, L., Witte, G., &amp; Gardner, R. K. (2021). Identifying and Estimating Cybersecurity Risk for Enterprise Risk Management. </a:t>
            </a:r>
            <a:r>
              <a:rPr i="1" lang="en-US" sz="1200">
                <a:latin typeface="Arial"/>
                <a:ea typeface="Arial"/>
                <a:cs typeface="Arial"/>
                <a:sym typeface="Arial"/>
              </a:rPr>
              <a:t>Identifying and Estimating Cybersecurity Risk for Enterprise Risk Management</a:t>
            </a:r>
            <a:r>
              <a:rPr lang="en-US" sz="1200">
                <a:latin typeface="Arial"/>
                <a:ea typeface="Arial"/>
                <a:cs typeface="Arial"/>
                <a:sym typeface="Arial"/>
              </a:rPr>
              <a:t>. https://doi.org/10.6028/nist.ir.8286a</a:t>
            </a:r>
            <a:endParaRPr sz="1200">
              <a:latin typeface="Arial"/>
              <a:ea typeface="Arial"/>
              <a:cs typeface="Arial"/>
              <a:sym typeface="Arial"/>
            </a:endParaRPr>
          </a:p>
          <a:p>
            <a:pPr indent="-457200" lvl="0" marL="0" rtl="0" algn="l">
              <a:lnSpc>
                <a:spcPct val="200000"/>
              </a:lnSpc>
              <a:spcBef>
                <a:spcPts val="0"/>
              </a:spcBef>
              <a:spcAft>
                <a:spcPts val="0"/>
              </a:spcAft>
              <a:buClr>
                <a:schemeClr val="dk1"/>
              </a:buClr>
              <a:buSzPct val="91666"/>
              <a:buFont typeface="Arial"/>
              <a:buNone/>
            </a:pPr>
            <a:r>
              <a:rPr lang="en-US" sz="1200">
                <a:latin typeface="Arial"/>
                <a:ea typeface="Arial"/>
                <a:cs typeface="Arial"/>
                <a:sym typeface="Arial"/>
              </a:rPr>
              <a:t>Scarfone, K., &amp; Souppaya, M. (2023). Cybersecurity Log Management Planning Guide. </a:t>
            </a:r>
            <a:r>
              <a:rPr i="1" lang="en-US" sz="1200">
                <a:latin typeface="Arial"/>
                <a:ea typeface="Arial"/>
                <a:cs typeface="Arial"/>
                <a:sym typeface="Arial"/>
              </a:rPr>
              <a:t>NIST Special Publication</a:t>
            </a:r>
            <a:r>
              <a:rPr lang="en-US" sz="1200">
                <a:latin typeface="Arial"/>
                <a:ea typeface="Arial"/>
                <a:cs typeface="Arial"/>
                <a:sym typeface="Arial"/>
              </a:rPr>
              <a:t>, </a:t>
            </a:r>
            <a:r>
              <a:rPr i="1" lang="en-US" sz="1200">
                <a:latin typeface="Arial"/>
                <a:ea typeface="Arial"/>
                <a:cs typeface="Arial"/>
                <a:sym typeface="Arial"/>
              </a:rPr>
              <a:t>1</a:t>
            </a:r>
            <a:r>
              <a:rPr lang="en-US" sz="1200">
                <a:latin typeface="Arial"/>
                <a:ea typeface="Arial"/>
                <a:cs typeface="Arial"/>
                <a:sym typeface="Arial"/>
              </a:rPr>
              <a:t>(1). https://doi.org/10.6028/nist.sp.800-92r1.ipd</a:t>
            </a:r>
            <a:endParaRPr sz="1200">
              <a:latin typeface="Arial"/>
              <a:ea typeface="Arial"/>
              <a:cs typeface="Arial"/>
              <a:sym typeface="Arial"/>
            </a:endParaRPr>
          </a:p>
          <a:p>
            <a:pPr indent="-457200" lvl="0" marL="0" rtl="0" algn="l">
              <a:lnSpc>
                <a:spcPct val="200000"/>
              </a:lnSpc>
              <a:spcBef>
                <a:spcPts val="0"/>
              </a:spcBef>
              <a:spcAft>
                <a:spcPts val="0"/>
              </a:spcAft>
              <a:buClr>
                <a:schemeClr val="dk1"/>
              </a:buClr>
              <a:buSzPct val="91666"/>
              <a:buFont typeface="Arial"/>
              <a:buNone/>
            </a:pPr>
            <a:r>
              <a:rPr lang="en-US" sz="1200">
                <a:latin typeface="Arial"/>
                <a:ea typeface="Arial"/>
                <a:cs typeface="Arial"/>
                <a:sym typeface="Arial"/>
              </a:rPr>
              <a:t>Souppaya, M., Scarfone, K., &amp; Dodson, D. (2022). Secure software development framework (SSDF) version 1.1. </a:t>
            </a:r>
            <a:r>
              <a:rPr i="1" lang="en-US" sz="1200">
                <a:latin typeface="Arial"/>
                <a:ea typeface="Arial"/>
                <a:cs typeface="Arial"/>
                <a:sym typeface="Arial"/>
              </a:rPr>
              <a:t>NIST Special Publication 800-218</a:t>
            </a:r>
            <a:r>
              <a:rPr lang="en-US" sz="1200">
                <a:latin typeface="Arial"/>
                <a:ea typeface="Arial"/>
                <a:cs typeface="Arial"/>
                <a:sym typeface="Arial"/>
              </a:rPr>
              <a:t>, </a:t>
            </a:r>
            <a:r>
              <a:rPr i="1" lang="en-US" sz="1200">
                <a:latin typeface="Arial"/>
                <a:ea typeface="Arial"/>
                <a:cs typeface="Arial"/>
                <a:sym typeface="Arial"/>
              </a:rPr>
              <a:t>1</a:t>
            </a:r>
            <a:r>
              <a:rPr lang="en-US" sz="1200">
                <a:latin typeface="Arial"/>
                <a:ea typeface="Arial"/>
                <a:cs typeface="Arial"/>
                <a:sym typeface="Arial"/>
              </a:rPr>
              <a:t>(1). https://doi.org/10.6028/nist.sp.800-218</a:t>
            </a:r>
            <a:endParaRPr sz="1200">
              <a:latin typeface="Arial"/>
              <a:ea typeface="Arial"/>
              <a:cs typeface="Arial"/>
              <a:sym typeface="Arial"/>
            </a:endParaRPr>
          </a:p>
          <a:p>
            <a:pPr indent="0" lvl="0" marL="0" rtl="0" algn="l">
              <a:lnSpc>
                <a:spcPct val="90000"/>
              </a:lnSpc>
              <a:spcBef>
                <a:spcPts val="0"/>
              </a:spcBef>
              <a:spcAft>
                <a:spcPts val="0"/>
              </a:spcAft>
              <a:buNone/>
            </a:pPr>
            <a:r>
              <a:t/>
            </a:r>
            <a:endParaRPr/>
          </a:p>
        </p:txBody>
      </p:sp>
      <p:pic>
        <p:nvPicPr>
          <p:cNvPr descr="Green Pace logo" id="322" name="Google Shape;322;p1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378961f86a3_2_0"/>
          <p:cNvSpPr txBox="1"/>
          <p:nvPr>
            <p:ph type="ctrTitle"/>
          </p:nvPr>
        </p:nvSpPr>
        <p:spPr>
          <a:xfrm>
            <a:off x="1371600" y="1790153"/>
            <a:ext cx="9448800" cy="1825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328" name="Google Shape;328;g378961f86a3_2_0"/>
          <p:cNvSpPr txBox="1"/>
          <p:nvPr>
            <p:ph idx="1" type="subTitle"/>
          </p:nvPr>
        </p:nvSpPr>
        <p:spPr>
          <a:xfrm>
            <a:off x="1371600" y="3632200"/>
            <a:ext cx="9448800" cy="15615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sz="1850"/>
          </a:p>
          <a:p>
            <a:pPr indent="0" lvl="0" marL="0" rtl="0" algn="l">
              <a:lnSpc>
                <a:spcPct val="70000"/>
              </a:lnSpc>
              <a:spcBef>
                <a:spcPts val="0"/>
              </a:spcBef>
              <a:spcAft>
                <a:spcPts val="0"/>
              </a:spcAft>
              <a:buClr>
                <a:schemeClr val="lt1"/>
              </a:buClr>
              <a:buSzPts val="1850"/>
              <a:buNone/>
            </a:pPr>
            <a:r>
              <a:t/>
            </a:r>
            <a:endParaRPr sz="1850"/>
          </a:p>
          <a:p>
            <a:pPr indent="0" lvl="0" marL="0" rtl="0" algn="l">
              <a:lnSpc>
                <a:spcPct val="70000"/>
              </a:lnSpc>
              <a:spcBef>
                <a:spcPts val="1000"/>
              </a:spcBef>
              <a:spcAft>
                <a:spcPts val="0"/>
              </a:spcAft>
              <a:buClr>
                <a:schemeClr val="lt1"/>
              </a:buClr>
              <a:buSzPts val="1850"/>
              <a:buNone/>
            </a:pPr>
            <a:r>
              <a:rPr lang="en-US" sz="1850"/>
              <a:t>Developer: </a:t>
            </a:r>
            <a:r>
              <a:rPr i="1" lang="en-US" sz="1850"/>
              <a:t>Chad Salaets</a:t>
            </a:r>
            <a:endParaRPr i="1"/>
          </a:p>
        </p:txBody>
      </p:sp>
      <p:pic>
        <p:nvPicPr>
          <p:cNvPr descr="Green Pace logo" id="329" name="Google Shape;329;g378961f86a3_2_0"/>
          <p:cNvPicPr preferRelativeResize="0"/>
          <p:nvPr/>
        </p:nvPicPr>
        <p:blipFill rotWithShape="1">
          <a:blip r:embed="rId3">
            <a:alphaModFix/>
          </a:blip>
          <a:srcRect b="0" l="0" r="0" t="0"/>
          <a:stretch/>
        </p:blipFill>
        <p:spPr>
          <a:xfrm>
            <a:off x="7440774" y="659854"/>
            <a:ext cx="2921426" cy="3786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2870825" y="-2"/>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descr="Alt text required" id="160" name="Google Shape;160;p4"/>
          <p:cNvGraphicFramePr/>
          <p:nvPr/>
        </p:nvGraphicFramePr>
        <p:xfrm>
          <a:off x="708425" y="1015950"/>
          <a:ext cx="3000000" cy="3000000"/>
        </p:xfrm>
        <a:graphic>
          <a:graphicData uri="http://schemas.openxmlformats.org/drawingml/2006/table">
            <a:tbl>
              <a:tblPr firstCol="1" firstRow="1">
                <a:noFill/>
                <a:tableStyleId>{881CAACB-87D1-4EBC-B5CD-0270EBEFACD5}</a:tableStyleId>
              </a:tblPr>
              <a:tblGrid>
                <a:gridCol w="5253050"/>
                <a:gridCol w="4958975"/>
              </a:tblGrid>
              <a:tr h="2748175">
                <a:tc>
                  <a:txBody>
                    <a:bodyPr/>
                    <a:lstStyle/>
                    <a:p>
                      <a:pPr indent="0" lvl="0" marL="0" marR="0" rtl="0" algn="ctr">
                        <a:lnSpc>
                          <a:spcPct val="100000"/>
                        </a:lnSpc>
                        <a:spcBef>
                          <a:spcPts val="0"/>
                        </a:spcBef>
                        <a:spcAft>
                          <a:spcPts val="0"/>
                        </a:spcAft>
                        <a:buClr>
                          <a:srgbClr val="000000"/>
                        </a:buClr>
                        <a:buSzPts val="3600"/>
                        <a:buFont typeface="Arial"/>
                        <a:buNone/>
                      </a:pPr>
                      <a:r>
                        <a:rPr b="1" lang="en-US" sz="3600" u="sng">
                          <a:solidFill>
                            <a:schemeClr val="dk1"/>
                          </a:solidFill>
                        </a:rPr>
                        <a:t>Likely</a:t>
                      </a:r>
                      <a:r>
                        <a:rPr lang="en-US" sz="3600">
                          <a:solidFill>
                            <a:schemeClr val="dk1"/>
                          </a:solidFill>
                        </a:rPr>
                        <a:t>:</a:t>
                      </a:r>
                      <a:endParaRPr sz="36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rPr>
                        <a:t>Unsafe String Handling,</a:t>
                      </a:r>
                      <a:endParaRPr sz="36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rPr>
                        <a:t>SQL Injection,</a:t>
                      </a:r>
                      <a:endParaRPr sz="36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rPr>
                        <a:t>Unsafe Values</a:t>
                      </a:r>
                      <a:endParaRPr sz="36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b="1" lang="en-US" sz="3600" u="sng">
                          <a:solidFill>
                            <a:schemeClr val="dk1"/>
                          </a:solidFill>
                        </a:rPr>
                        <a:t>High-Risk</a:t>
                      </a:r>
                      <a:r>
                        <a:rPr lang="en-US" sz="3600">
                          <a:solidFill>
                            <a:schemeClr val="dk1"/>
                          </a:solidFill>
                        </a:rPr>
                        <a:t>:</a:t>
                      </a:r>
                      <a:endParaRPr sz="36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rPr>
                        <a:t>Type Conversion Errors, SQL Injection, Memory Protection Issues</a:t>
                      </a:r>
                      <a:endParaRPr sz="1400" u="none" cap="none" strike="noStrike">
                        <a:solidFill>
                          <a:schemeClr val="dk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FFF2CC"/>
                    </a:solidFill>
                  </a:tcPr>
                </a:tc>
              </a:tr>
              <a:tr h="2825625">
                <a:tc>
                  <a:txBody>
                    <a:bodyPr/>
                    <a:lstStyle/>
                    <a:p>
                      <a:pPr indent="0" lvl="0" marL="0" marR="0" rtl="0" algn="ctr">
                        <a:lnSpc>
                          <a:spcPct val="100000"/>
                        </a:lnSpc>
                        <a:spcBef>
                          <a:spcPts val="0"/>
                        </a:spcBef>
                        <a:spcAft>
                          <a:spcPts val="0"/>
                        </a:spcAft>
                        <a:buClr>
                          <a:srgbClr val="000000"/>
                        </a:buClr>
                        <a:buSzPts val="3600"/>
                        <a:buFont typeface="Arial"/>
                        <a:buNone/>
                      </a:pPr>
                      <a:r>
                        <a:rPr lang="en-US" sz="3600" u="sng">
                          <a:solidFill>
                            <a:schemeClr val="dk1"/>
                          </a:solidFill>
                        </a:rPr>
                        <a:t>Low Priority:</a:t>
                      </a:r>
                      <a:endParaRPr sz="3600" u="sng">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rPr>
                        <a:t>Assertion Misuse, Poor Exception Handling, Environmental Pointer Reuse.</a:t>
                      </a:r>
                      <a:endParaRPr sz="1400" u="none" cap="none" strike="noStrike">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b="1" lang="en-US" sz="3600" u="sng">
                          <a:solidFill>
                            <a:schemeClr val="dk1"/>
                          </a:solidFill>
                        </a:rPr>
                        <a:t>Unlikely</a:t>
                      </a:r>
                      <a:endParaRPr b="1" sz="3600" u="sng">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rPr>
                        <a:t>Invalid Bitwise Shifts,</a:t>
                      </a:r>
                      <a:endParaRPr sz="36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rPr>
                        <a:t>Rare Edge cases.</a:t>
                      </a:r>
                      <a:endParaRPr sz="36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1" name="Google Shape;161;p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2375675" y="71148"/>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pic>
        <p:nvPicPr>
          <p:cNvPr descr="Green Pace logo" id="167" name="Google Shape;167;p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68" name="Google Shape;168;p5"/>
          <p:cNvGraphicFramePr/>
          <p:nvPr/>
        </p:nvGraphicFramePr>
        <p:xfrm>
          <a:off x="419150" y="978350"/>
          <a:ext cx="3000000" cy="3000000"/>
        </p:xfrm>
        <a:graphic>
          <a:graphicData uri="http://schemas.openxmlformats.org/drawingml/2006/table">
            <a:tbl>
              <a:tblPr>
                <a:noFill/>
                <a:tableStyleId>{CE629BB4-2C89-49E8-90B1-3040F9BDEEBB}</a:tableStyleId>
              </a:tblPr>
              <a:tblGrid>
                <a:gridCol w="10849575"/>
              </a:tblGrid>
              <a:tr h="525175">
                <a:tc>
                  <a:txBody>
                    <a:bodyPr/>
                    <a:lstStyle/>
                    <a:p>
                      <a:pPr indent="0" lvl="0" marL="0" rtl="0" algn="l">
                        <a:spcBef>
                          <a:spcPts val="0"/>
                        </a:spcBef>
                        <a:spcAft>
                          <a:spcPts val="0"/>
                        </a:spcAft>
                        <a:buNone/>
                      </a:pPr>
                      <a:r>
                        <a:rPr lang="en-US" sz="1800">
                          <a:solidFill>
                            <a:srgbClr val="FFFFFF"/>
                          </a:solidFill>
                        </a:rPr>
                        <a:t>1. Validate Input Data: </a:t>
                      </a:r>
                      <a:endParaRPr sz="1800">
                        <a:solidFill>
                          <a:srgbClr val="FFFFFF"/>
                        </a:solidFill>
                      </a:endParaRPr>
                    </a:p>
                    <a:p>
                      <a:pPr indent="0" lvl="0" marL="0" rtl="0" algn="l">
                        <a:spcBef>
                          <a:spcPts val="0"/>
                        </a:spcBef>
                        <a:spcAft>
                          <a:spcPts val="0"/>
                        </a:spcAft>
                        <a:buNone/>
                      </a:pPr>
                      <a:r>
                        <a:rPr lang="en-US" sz="1800">
                          <a:solidFill>
                            <a:srgbClr val="FFFFFF"/>
                          </a:solidFill>
                        </a:rPr>
                        <a:t>STD-001 (Types), STD-002 (Values), STD-003 (Strings), STD-004 (SQL), STD-008 (Env), STD-010 (Bitwise)</a:t>
                      </a:r>
                      <a:endParaRPr sz="1800">
                        <a:solidFill>
                          <a:srgbClr val="FFFFFF"/>
                        </a:solidFill>
                      </a:endParaRPr>
                    </a:p>
                  </a:txBody>
                  <a:tcPr marT="91425" marB="91425" marR="91425" marL="91425"/>
                </a:tc>
              </a:tr>
              <a:tr h="525175">
                <a:tc>
                  <a:txBody>
                    <a:bodyPr/>
                    <a:lstStyle/>
                    <a:p>
                      <a:pPr indent="0" lvl="0" marL="0" rtl="0" algn="l">
                        <a:spcBef>
                          <a:spcPts val="0"/>
                        </a:spcBef>
                        <a:spcAft>
                          <a:spcPts val="0"/>
                        </a:spcAft>
                        <a:buNone/>
                      </a:pPr>
                      <a:r>
                        <a:rPr lang="en-US" sz="1800">
                          <a:solidFill>
                            <a:srgbClr val="FFFFFF"/>
                          </a:solidFill>
                        </a:rPr>
                        <a:t>2. Heed Compiler Warnings : STD-001 (Types)</a:t>
                      </a:r>
                      <a:endParaRPr sz="1800">
                        <a:solidFill>
                          <a:srgbClr val="FFFFFF"/>
                        </a:solidFill>
                      </a:endParaRPr>
                    </a:p>
                  </a:txBody>
                  <a:tcPr marT="91425" marB="91425" marR="91425" marL="91425"/>
                </a:tc>
              </a:tr>
              <a:tr h="505050">
                <a:tc>
                  <a:txBody>
                    <a:bodyPr/>
                    <a:lstStyle/>
                    <a:p>
                      <a:pPr indent="0" lvl="0" marL="0" rtl="0" algn="l">
                        <a:spcBef>
                          <a:spcPts val="0"/>
                        </a:spcBef>
                        <a:spcAft>
                          <a:spcPts val="0"/>
                        </a:spcAft>
                        <a:buNone/>
                      </a:pPr>
                      <a:r>
                        <a:rPr lang="en-US" sz="1800">
                          <a:solidFill>
                            <a:srgbClr val="FFFFFF"/>
                          </a:solidFill>
                        </a:rPr>
                        <a:t>3. Architect and Design for Security Policies: </a:t>
                      </a:r>
                      <a:endParaRPr sz="1800">
                        <a:solidFill>
                          <a:srgbClr val="FFFFFF"/>
                        </a:solidFill>
                      </a:endParaRPr>
                    </a:p>
                    <a:p>
                      <a:pPr indent="0" lvl="0" marL="0" rtl="0" algn="l">
                        <a:spcBef>
                          <a:spcPts val="0"/>
                        </a:spcBef>
                        <a:spcAft>
                          <a:spcPts val="0"/>
                        </a:spcAft>
                        <a:buNone/>
                      </a:pPr>
                      <a:r>
                        <a:rPr lang="en-US" sz="1800">
                          <a:solidFill>
                            <a:srgbClr val="FFFFFF"/>
                          </a:solidFill>
                        </a:rPr>
                        <a:t>STD-001, STD-005 (Memory), STD-006 (Assertions), STD-007 (Exceptions), STD-009 (Loops), STD-010</a:t>
                      </a:r>
                      <a:endParaRPr sz="1800">
                        <a:solidFill>
                          <a:srgbClr val="FFFFFF"/>
                        </a:solidFill>
                      </a:endParaRPr>
                    </a:p>
                  </a:txBody>
                  <a:tcPr marT="91425" marB="91425" marR="91425" marL="91425"/>
                </a:tc>
              </a:tr>
              <a:tr h="505050">
                <a:tc>
                  <a:txBody>
                    <a:bodyPr/>
                    <a:lstStyle/>
                    <a:p>
                      <a:pPr indent="0" lvl="0" marL="0" rtl="0" algn="l">
                        <a:spcBef>
                          <a:spcPts val="0"/>
                        </a:spcBef>
                        <a:spcAft>
                          <a:spcPts val="0"/>
                        </a:spcAft>
                        <a:buNone/>
                      </a:pPr>
                      <a:r>
                        <a:rPr lang="en-US" sz="1800">
                          <a:solidFill>
                            <a:srgbClr val="FFFFFF"/>
                          </a:solidFill>
                        </a:rPr>
                        <a:t>4. Keep It Simple: STD-003, STD-006, STD-009, STD-010</a:t>
                      </a:r>
                      <a:endParaRPr sz="1800">
                        <a:solidFill>
                          <a:srgbClr val="FFFFFF"/>
                        </a:solidFill>
                      </a:endParaRPr>
                    </a:p>
                  </a:txBody>
                  <a:tcPr marT="91425" marB="91425" marR="91425" marL="91425"/>
                </a:tc>
              </a:tr>
              <a:tr h="505050">
                <a:tc>
                  <a:txBody>
                    <a:bodyPr/>
                    <a:lstStyle/>
                    <a:p>
                      <a:pPr indent="0" lvl="0" marL="0" rtl="0" algn="l">
                        <a:spcBef>
                          <a:spcPts val="0"/>
                        </a:spcBef>
                        <a:spcAft>
                          <a:spcPts val="0"/>
                        </a:spcAft>
                        <a:buNone/>
                      </a:pPr>
                      <a:r>
                        <a:rPr lang="en-US" sz="1800">
                          <a:solidFill>
                            <a:srgbClr val="FFFFFF"/>
                          </a:solidFill>
                        </a:rPr>
                        <a:t>5. Default Deny: STD-002, STD-004, STD-007</a:t>
                      </a:r>
                      <a:endParaRPr sz="1800">
                        <a:solidFill>
                          <a:srgbClr val="FFFFFF"/>
                        </a:solidFill>
                      </a:endParaRPr>
                    </a:p>
                  </a:txBody>
                  <a:tcPr marT="91425" marB="91425" marR="91425" marL="91425"/>
                </a:tc>
              </a:tr>
              <a:tr h="505050">
                <a:tc>
                  <a:txBody>
                    <a:bodyPr/>
                    <a:lstStyle/>
                    <a:p>
                      <a:pPr indent="0" lvl="0" marL="0" rtl="0" algn="l">
                        <a:spcBef>
                          <a:spcPts val="0"/>
                        </a:spcBef>
                        <a:spcAft>
                          <a:spcPts val="0"/>
                        </a:spcAft>
                        <a:buNone/>
                      </a:pPr>
                      <a:r>
                        <a:rPr lang="en-US" sz="1800">
                          <a:solidFill>
                            <a:srgbClr val="FFFFFF"/>
                          </a:solidFill>
                        </a:rPr>
                        <a:t>6. Principle of Least Privilege: STD-005</a:t>
                      </a:r>
                      <a:endParaRPr sz="1800">
                        <a:solidFill>
                          <a:srgbClr val="FFFFFF"/>
                        </a:solidFill>
                      </a:endParaRPr>
                    </a:p>
                  </a:txBody>
                  <a:tcPr marT="91425" marB="91425" marR="91425" marL="91425"/>
                </a:tc>
              </a:tr>
              <a:tr h="505050">
                <a:tc>
                  <a:txBody>
                    <a:bodyPr/>
                    <a:lstStyle/>
                    <a:p>
                      <a:pPr indent="0" lvl="0" marL="0" rtl="0" algn="l">
                        <a:spcBef>
                          <a:spcPts val="0"/>
                        </a:spcBef>
                        <a:spcAft>
                          <a:spcPts val="0"/>
                        </a:spcAft>
                        <a:buNone/>
                      </a:pPr>
                      <a:r>
                        <a:rPr lang="en-US" sz="1800">
                          <a:solidFill>
                            <a:srgbClr val="FFFFFF"/>
                          </a:solidFill>
                        </a:rPr>
                        <a:t>7. Sanitize Data Sent to Other Systems: STD-004</a:t>
                      </a:r>
                      <a:endParaRPr sz="1800">
                        <a:solidFill>
                          <a:srgbClr val="FFFFFF"/>
                        </a:solidFill>
                      </a:endParaRPr>
                    </a:p>
                  </a:txBody>
                  <a:tcPr marT="91425" marB="91425" marR="91425" marL="91425"/>
                </a:tc>
              </a:tr>
              <a:tr h="505050">
                <a:tc>
                  <a:txBody>
                    <a:bodyPr/>
                    <a:lstStyle/>
                    <a:p>
                      <a:pPr indent="0" lvl="0" marL="0" rtl="0" algn="l">
                        <a:spcBef>
                          <a:spcPts val="0"/>
                        </a:spcBef>
                        <a:spcAft>
                          <a:spcPts val="0"/>
                        </a:spcAft>
                        <a:buNone/>
                      </a:pPr>
                      <a:r>
                        <a:rPr lang="en-US" sz="1800">
                          <a:solidFill>
                            <a:srgbClr val="FFFFFF"/>
                          </a:solidFill>
                        </a:rPr>
                        <a:t>8. Practice Defense in Depth: STD-003, STD-004, STD-005, STD-007, STD-008</a:t>
                      </a:r>
                      <a:endParaRPr sz="1800">
                        <a:solidFill>
                          <a:srgbClr val="FFFFFF"/>
                        </a:solidFill>
                      </a:endParaRPr>
                    </a:p>
                  </a:txBody>
                  <a:tcPr marT="91425" marB="91425" marR="91425" marL="91425"/>
                </a:tc>
              </a:tr>
              <a:tr h="505050">
                <a:tc>
                  <a:txBody>
                    <a:bodyPr/>
                    <a:lstStyle/>
                    <a:p>
                      <a:pPr indent="0" lvl="0" marL="0" rtl="0" algn="l">
                        <a:spcBef>
                          <a:spcPts val="0"/>
                        </a:spcBef>
                        <a:spcAft>
                          <a:spcPts val="0"/>
                        </a:spcAft>
                        <a:buNone/>
                      </a:pPr>
                      <a:r>
                        <a:rPr lang="en-US" sz="1800">
                          <a:solidFill>
                            <a:srgbClr val="FFFFFF"/>
                          </a:solidFill>
                        </a:rPr>
                        <a:t>9. Use Effective QA Techniques: STD-006</a:t>
                      </a:r>
                      <a:endParaRPr sz="1800">
                        <a:solidFill>
                          <a:srgbClr val="FFFFFF"/>
                        </a:solidFill>
                      </a:endParaRPr>
                    </a:p>
                  </a:txBody>
                  <a:tcPr marT="91425" marB="91425" marR="91425" marL="91425"/>
                </a:tc>
              </a:tr>
              <a:tr h="519700">
                <a:tc>
                  <a:txBody>
                    <a:bodyPr/>
                    <a:lstStyle/>
                    <a:p>
                      <a:pPr indent="0" lvl="0" marL="0" rtl="0" algn="l">
                        <a:spcBef>
                          <a:spcPts val="0"/>
                        </a:spcBef>
                        <a:spcAft>
                          <a:spcPts val="0"/>
                        </a:spcAft>
                        <a:buNone/>
                      </a:pPr>
                      <a:r>
                        <a:rPr lang="en-US" sz="1800">
                          <a:solidFill>
                            <a:srgbClr val="FFFFFF"/>
                          </a:solidFill>
                        </a:rPr>
                        <a:t>10. Adopt a Secure Coding Standard: All 10 coding standards</a:t>
                      </a:r>
                      <a:endParaRPr sz="1800">
                        <a:solidFill>
                          <a:srgbClr val="FFFFFF"/>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2895525" y="72722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4" name="Google Shape;174;p6"/>
          <p:cNvSpPr txBox="1"/>
          <p:nvPr>
            <p:ph idx="1" type="body"/>
          </p:nvPr>
        </p:nvSpPr>
        <p:spPr>
          <a:xfrm>
            <a:off x="250725" y="1615800"/>
            <a:ext cx="11255400" cy="4602900"/>
          </a:xfrm>
          <a:prstGeom prst="rect">
            <a:avLst/>
          </a:prstGeom>
          <a:noFill/>
          <a:ln>
            <a:noFill/>
          </a:ln>
        </p:spPr>
        <p:txBody>
          <a:bodyPr anchorCtr="0" anchor="t" bIns="45700" lIns="91425" spcFirstLastPara="1" rIns="91425" wrap="square" tIns="45700">
            <a:noAutofit/>
          </a:bodyPr>
          <a:lstStyle/>
          <a:p>
            <a:pPr indent="-387350" lvl="0" marL="457200" rtl="0" algn="l">
              <a:lnSpc>
                <a:spcPct val="115000"/>
              </a:lnSpc>
              <a:spcBef>
                <a:spcPts val="1200"/>
              </a:spcBef>
              <a:spcAft>
                <a:spcPts val="0"/>
              </a:spcAft>
              <a:buSzPts val="2500"/>
              <a:buAutoNum type="arabicPeriod"/>
            </a:pPr>
            <a:r>
              <a:rPr b="1" lang="en-US" sz="2500"/>
              <a:t>STD-001: Safe Conversions of Type.</a:t>
            </a:r>
            <a:endParaRPr b="1" sz="2500"/>
          </a:p>
          <a:p>
            <a:pPr indent="-387350" lvl="0" marL="457200" rtl="0" algn="l">
              <a:lnSpc>
                <a:spcPct val="115000"/>
              </a:lnSpc>
              <a:spcBef>
                <a:spcPts val="0"/>
              </a:spcBef>
              <a:spcAft>
                <a:spcPts val="0"/>
              </a:spcAft>
              <a:buSzPts val="2500"/>
              <a:buAutoNum type="arabicPeriod"/>
            </a:pPr>
            <a:r>
              <a:rPr b="1" lang="en-US" sz="2500"/>
              <a:t>STD-004: Prevent SQL Injection</a:t>
            </a:r>
            <a:endParaRPr b="1" sz="2500"/>
          </a:p>
          <a:p>
            <a:pPr indent="-387350" lvl="0" marL="457200" rtl="0" algn="l">
              <a:lnSpc>
                <a:spcPct val="115000"/>
              </a:lnSpc>
              <a:spcBef>
                <a:spcPts val="0"/>
              </a:spcBef>
              <a:spcAft>
                <a:spcPts val="0"/>
              </a:spcAft>
              <a:buSzPts val="2500"/>
              <a:buAutoNum type="arabicPeriod"/>
            </a:pPr>
            <a:r>
              <a:rPr b="1" lang="en-US" sz="2500"/>
              <a:t>STD-002: Safe Constrained Data Values</a:t>
            </a:r>
            <a:endParaRPr b="1" sz="2500"/>
          </a:p>
          <a:p>
            <a:pPr indent="-387350" lvl="0" marL="457200" rtl="0" algn="l">
              <a:lnSpc>
                <a:spcPct val="115000"/>
              </a:lnSpc>
              <a:spcBef>
                <a:spcPts val="0"/>
              </a:spcBef>
              <a:spcAft>
                <a:spcPts val="0"/>
              </a:spcAft>
              <a:buSzPts val="2500"/>
              <a:buAutoNum type="arabicPeriod"/>
            </a:pPr>
            <a:r>
              <a:rPr b="1" lang="en-US" sz="2500"/>
              <a:t>STD-005: Memory Protection</a:t>
            </a:r>
            <a:endParaRPr b="1" sz="2500"/>
          </a:p>
          <a:p>
            <a:pPr indent="-387350" lvl="0" marL="457200" rtl="0" algn="l">
              <a:lnSpc>
                <a:spcPct val="115000"/>
              </a:lnSpc>
              <a:spcBef>
                <a:spcPts val="0"/>
              </a:spcBef>
              <a:spcAft>
                <a:spcPts val="0"/>
              </a:spcAft>
              <a:buSzPts val="2500"/>
              <a:buAutoNum type="arabicPeriod"/>
            </a:pPr>
            <a:r>
              <a:rPr b="1" lang="en-US" sz="2500"/>
              <a:t>STD-003: Safe String Handling</a:t>
            </a:r>
            <a:endParaRPr b="1" sz="2500"/>
          </a:p>
          <a:p>
            <a:pPr indent="-387350" lvl="0" marL="457200" rtl="0" algn="l">
              <a:lnSpc>
                <a:spcPct val="115000"/>
              </a:lnSpc>
              <a:spcBef>
                <a:spcPts val="0"/>
              </a:spcBef>
              <a:spcAft>
                <a:spcPts val="0"/>
              </a:spcAft>
              <a:buSzPts val="2500"/>
              <a:buAutoNum type="arabicPeriod"/>
            </a:pPr>
            <a:r>
              <a:rPr b="1" lang="en-US" sz="2500"/>
              <a:t>STD-009: Avoid Floating-Point Loop Counters</a:t>
            </a:r>
            <a:endParaRPr b="1" sz="2500"/>
          </a:p>
          <a:p>
            <a:pPr indent="-387350" lvl="0" marL="457200" rtl="0" algn="l">
              <a:lnSpc>
                <a:spcPct val="115000"/>
              </a:lnSpc>
              <a:spcBef>
                <a:spcPts val="0"/>
              </a:spcBef>
              <a:spcAft>
                <a:spcPts val="0"/>
              </a:spcAft>
              <a:buSzPts val="2500"/>
              <a:buAutoNum type="arabicPeriod"/>
            </a:pPr>
            <a:r>
              <a:rPr b="1" lang="en-US" sz="2500"/>
              <a:t>STD-010: Prevent Invalid Bitwise Shift</a:t>
            </a:r>
            <a:endParaRPr b="1" sz="2500"/>
          </a:p>
          <a:p>
            <a:pPr indent="-387350" lvl="0" marL="457200" rtl="0" algn="l">
              <a:lnSpc>
                <a:spcPct val="115000"/>
              </a:lnSpc>
              <a:spcBef>
                <a:spcPts val="0"/>
              </a:spcBef>
              <a:spcAft>
                <a:spcPts val="0"/>
              </a:spcAft>
              <a:buSzPts val="2500"/>
              <a:buAutoNum type="arabicPeriod"/>
            </a:pPr>
            <a:r>
              <a:rPr b="1" lang="en-US" sz="2500"/>
              <a:t>STD-007: Exception-Safe Handling</a:t>
            </a:r>
            <a:endParaRPr b="1" sz="2500"/>
          </a:p>
          <a:p>
            <a:pPr indent="-387350" lvl="0" marL="457200" rtl="0" algn="l">
              <a:lnSpc>
                <a:spcPct val="115000"/>
              </a:lnSpc>
              <a:spcBef>
                <a:spcPts val="0"/>
              </a:spcBef>
              <a:spcAft>
                <a:spcPts val="0"/>
              </a:spcAft>
              <a:buSzPts val="2500"/>
              <a:buAutoNum type="arabicPeriod"/>
            </a:pPr>
            <a:r>
              <a:rPr b="1" lang="en-US" sz="2500"/>
              <a:t>STD-008: Environmental Pointers</a:t>
            </a:r>
            <a:endParaRPr b="1" sz="2500"/>
          </a:p>
          <a:p>
            <a:pPr indent="-387350" lvl="0" marL="457200" rtl="0" algn="l">
              <a:lnSpc>
                <a:spcPct val="115000"/>
              </a:lnSpc>
              <a:spcBef>
                <a:spcPts val="0"/>
              </a:spcBef>
              <a:spcAft>
                <a:spcPts val="0"/>
              </a:spcAft>
              <a:buSzPts val="2500"/>
              <a:buAutoNum type="arabicPeriod"/>
            </a:pPr>
            <a:r>
              <a:rPr b="1" lang="en-US" sz="2500"/>
              <a:t>STD-006: Assertions</a:t>
            </a:r>
            <a:br>
              <a:rPr b="1" lang="en-US" sz="2500"/>
            </a:br>
            <a:endParaRPr b="1" sz="2500"/>
          </a:p>
          <a:p>
            <a:pPr indent="0" lvl="0" marL="0" rtl="0" algn="l">
              <a:spcBef>
                <a:spcPts val="1200"/>
              </a:spcBef>
              <a:spcAft>
                <a:spcPts val="0"/>
              </a:spcAft>
              <a:buNone/>
            </a:pPr>
            <a:r>
              <a:t/>
            </a:r>
            <a:endParaRPr b="1" sz="2500"/>
          </a:p>
        </p:txBody>
      </p:sp>
      <p:pic>
        <p:nvPicPr>
          <p:cNvPr descr="Green Pace logo" id="175" name="Google Shape;175;p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1" name="Google Shape;181;p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182" name="Google Shape;182;p7"/>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83" name="Google Shape;183;p7"/>
          <p:cNvGraphicFramePr/>
          <p:nvPr/>
        </p:nvGraphicFramePr>
        <p:xfrm>
          <a:off x="952500" y="2667000"/>
          <a:ext cx="3000000" cy="3000000"/>
        </p:xfrm>
        <a:graphic>
          <a:graphicData uri="http://schemas.openxmlformats.org/drawingml/2006/table">
            <a:tbl>
              <a:tblPr>
                <a:noFill/>
                <a:tableStyleId>{CE629BB4-2C89-49E8-90B1-3040F9BDEEBB}</a:tableStyleId>
              </a:tblPr>
              <a:tblGrid>
                <a:gridCol w="5143500"/>
                <a:gridCol w="5143500"/>
              </a:tblGrid>
              <a:tr h="381000">
                <a:tc>
                  <a:txBody>
                    <a:bodyPr/>
                    <a:lstStyle/>
                    <a:p>
                      <a:pPr indent="0" lvl="0" marL="0" rtl="0" algn="ctr">
                        <a:spcBef>
                          <a:spcPts val="0"/>
                        </a:spcBef>
                        <a:spcAft>
                          <a:spcPts val="0"/>
                        </a:spcAft>
                        <a:buNone/>
                      </a:pPr>
                      <a:r>
                        <a:rPr lang="en-US">
                          <a:solidFill>
                            <a:srgbClr val="FFFFFF"/>
                          </a:solidFill>
                        </a:rPr>
                        <a:t>Type of Encryption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US">
                          <a:solidFill>
                            <a:srgbClr val="FFFFFF"/>
                          </a:solidFill>
                        </a:rPr>
                        <a:t>Details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rPr>
                        <a:t>Encryption at Rest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Applies to databases, file systems, and cloud storages. Should be enforced using a modern standard like AES-256 to protect against device theft or unauthorized access.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rPr>
                        <a:t>Encryption in Flight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Applies to all transmissions between databases like APIs, email, and file transfers. Should be enforced using TLS/SSL, SMTPS, or whatever best practice encryption is </a:t>
                      </a:r>
                      <a:r>
                        <a:rPr lang="en-US">
                          <a:solidFill>
                            <a:srgbClr val="FFFFFF"/>
                          </a:solidFill>
                        </a:rPr>
                        <a:t>available</a:t>
                      </a:r>
                      <a:r>
                        <a:rPr lang="en-US">
                          <a:solidFill>
                            <a:srgbClr val="FFFFFF"/>
                          </a:solidFill>
                        </a:rPr>
                        <a:t> to prevent eavesdropping, tampering, or Man In The Middle attacks.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rPr>
                        <a:t>Encryption in Use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Applies to all sensitive data while it is being processed in memory by the program. </a:t>
                      </a:r>
                      <a:r>
                        <a:rPr lang="en-US">
                          <a:solidFill>
                            <a:srgbClr val="FFFFFF"/>
                          </a:solidFill>
                        </a:rPr>
                        <a:t>Should</a:t>
                      </a:r>
                      <a:r>
                        <a:rPr lang="en-US">
                          <a:solidFill>
                            <a:srgbClr val="FFFFFF"/>
                          </a:solidFill>
                        </a:rPr>
                        <a:t> be enforced by </a:t>
                      </a:r>
                      <a:r>
                        <a:rPr lang="en-US">
                          <a:solidFill>
                            <a:srgbClr val="FFFFFF"/>
                          </a:solidFill>
                        </a:rPr>
                        <a:t>using</a:t>
                      </a:r>
                      <a:r>
                        <a:rPr lang="en-US">
                          <a:solidFill>
                            <a:srgbClr val="FFFFFF"/>
                          </a:solidFill>
                        </a:rPr>
                        <a:t> trusted execution standards with encryption to prevent memory scraping and malware-based attacks.</a:t>
                      </a:r>
                      <a:endParaRPr>
                        <a:solidFill>
                          <a:srgbClr val="FFFFFF"/>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pic>
        <p:nvPicPr>
          <p:cNvPr descr="Green Pace logo" id="189" name="Google Shape;189;p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90" name="Google Shape;190;p8"/>
          <p:cNvGraphicFramePr/>
          <p:nvPr/>
        </p:nvGraphicFramePr>
        <p:xfrm>
          <a:off x="952500" y="2667000"/>
          <a:ext cx="3000000" cy="3000000"/>
        </p:xfrm>
        <a:graphic>
          <a:graphicData uri="http://schemas.openxmlformats.org/drawingml/2006/table">
            <a:tbl>
              <a:tblPr>
                <a:noFill/>
                <a:tableStyleId>{CE629BB4-2C89-49E8-90B1-3040F9BDEEBB}</a:tableStyleId>
              </a:tblPr>
              <a:tblGrid>
                <a:gridCol w="5143500"/>
                <a:gridCol w="5143500"/>
              </a:tblGrid>
              <a:tr h="381000">
                <a:tc>
                  <a:txBody>
                    <a:bodyPr/>
                    <a:lstStyle/>
                    <a:p>
                      <a:pPr indent="0" lvl="0" marL="0" rtl="0" algn="l">
                        <a:spcBef>
                          <a:spcPts val="0"/>
                        </a:spcBef>
                        <a:spcAft>
                          <a:spcPts val="0"/>
                        </a:spcAft>
                        <a:buNone/>
                      </a:pPr>
                      <a:r>
                        <a:rPr lang="en-US">
                          <a:solidFill>
                            <a:srgbClr val="FFFFFF"/>
                          </a:solidFill>
                        </a:rPr>
                        <a:t>Triple A Policy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Explanation</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rPr>
                        <a:t>Authentication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Verify the user or system’s identity with tactics like MFA, biometrics, or digital certificates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rPr>
                        <a:t>Authorization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Enforce roles for each user following the principle of least privilege where the user has minimal privileges to complete their tasks.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US">
                          <a:solidFill>
                            <a:srgbClr val="FFFFFF"/>
                          </a:solidFill>
                        </a:rPr>
                        <a:t>Accounting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rgbClr val="FFFFFF"/>
                          </a:solidFill>
                        </a:rPr>
                        <a:t>Enforce auditing, and monitor logs of access, actions performed, and changes made to the </a:t>
                      </a:r>
                      <a:r>
                        <a:rPr lang="en-US">
                          <a:solidFill>
                            <a:srgbClr val="FFFFFF"/>
                          </a:solidFill>
                        </a:rPr>
                        <a:t>system to enforce compliance with standards and making forensic analysis easier for detection of anomalies.</a:t>
                      </a:r>
                      <a:endParaRPr>
                        <a:solidFill>
                          <a:srgbClr val="FFFFFF"/>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9504e29505_0_0"/>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 Bound Validation </a:t>
            </a:r>
            <a:endParaRPr/>
          </a:p>
        </p:txBody>
      </p:sp>
      <p:sp>
        <p:nvSpPr>
          <p:cNvPr id="196" name="Google Shape;196;g9504e29505_0_0"/>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a:t>What we’re testing</a:t>
            </a:r>
            <a:r>
              <a:rPr lang="en-US"/>
              <a:t>: Accessing a container with an invalid index (negative or ≥ size) leads to Undefined Behavior, crashes, or data corruption.</a:t>
            </a:r>
            <a:endParaRPr/>
          </a:p>
          <a:p>
            <a:pPr indent="0" lvl="0" marL="0" rtl="0" algn="l">
              <a:spcBef>
                <a:spcPts val="1000"/>
              </a:spcBef>
              <a:spcAft>
                <a:spcPts val="0"/>
              </a:spcAft>
              <a:buClr>
                <a:schemeClr val="dk1"/>
              </a:buClr>
              <a:buSzPts val="1100"/>
              <a:buFont typeface="Arial"/>
              <a:buNone/>
            </a:pPr>
            <a:r>
              <a:rPr b="1" lang="en-US"/>
              <a:t>Why it’s common: </a:t>
            </a:r>
            <a:r>
              <a:rPr lang="en-US"/>
              <a:t>Off-by-one errors, mixing signed/unsigned, trusting user input.</a:t>
            </a:r>
            <a:endParaRPr/>
          </a:p>
          <a:p>
            <a:pPr indent="0" lvl="0" marL="0" rtl="0" algn="l">
              <a:spcBef>
                <a:spcPts val="1000"/>
              </a:spcBef>
              <a:spcAft>
                <a:spcPts val="0"/>
              </a:spcAft>
              <a:buSzPts val="1100"/>
              <a:buNone/>
            </a:pPr>
            <a:r>
              <a:rPr b="1" lang="en-US"/>
              <a:t>Policies to Mitigate:</a:t>
            </a:r>
            <a:r>
              <a:rPr lang="en-US"/>
              <a:t> </a:t>
            </a:r>
            <a:endParaRPr/>
          </a:p>
          <a:p>
            <a:pPr indent="-342900" lvl="0" marL="457200" rtl="0" algn="l">
              <a:spcBef>
                <a:spcPts val="1000"/>
              </a:spcBef>
              <a:spcAft>
                <a:spcPts val="0"/>
              </a:spcAft>
              <a:buSzPts val="1800"/>
              <a:buChar char="●"/>
            </a:pPr>
            <a:r>
              <a:rPr lang="en-US"/>
              <a:t>STD-002 (Safe Constrained Data Values), </a:t>
            </a:r>
            <a:endParaRPr/>
          </a:p>
          <a:p>
            <a:pPr indent="-342900" lvl="0" marL="457200" rtl="0" algn="l">
              <a:spcBef>
                <a:spcPts val="0"/>
              </a:spcBef>
              <a:spcAft>
                <a:spcPts val="0"/>
              </a:spcAft>
              <a:buSzPts val="1800"/>
              <a:buChar char="●"/>
            </a:pPr>
            <a:r>
              <a:rPr lang="en-US"/>
              <a:t>STD-003 (Strings), </a:t>
            </a:r>
            <a:endParaRPr/>
          </a:p>
          <a:p>
            <a:pPr indent="-342900" lvl="0" marL="457200" rtl="0" algn="l">
              <a:spcBef>
                <a:spcPts val="0"/>
              </a:spcBef>
              <a:spcAft>
                <a:spcPts val="0"/>
              </a:spcAft>
              <a:buSzPts val="1800"/>
              <a:buChar char="●"/>
            </a:pPr>
            <a:r>
              <a:rPr lang="en-US"/>
              <a:t>Principle #1 (Validate Input), </a:t>
            </a:r>
            <a:endParaRPr/>
          </a:p>
          <a:p>
            <a:pPr indent="-342900" lvl="0" marL="457200" rtl="0" algn="l">
              <a:spcBef>
                <a:spcPts val="0"/>
              </a:spcBef>
              <a:spcAft>
                <a:spcPts val="0"/>
              </a:spcAft>
              <a:buSzPts val="1800"/>
              <a:buChar char="●"/>
            </a:pPr>
            <a:r>
              <a:rPr lang="en-US"/>
              <a:t>Principle </a:t>
            </a:r>
            <a:r>
              <a:rPr lang="en-US"/>
              <a:t>#10 (Secure Standard).</a:t>
            </a:r>
            <a:endParaRPr/>
          </a:p>
          <a:p>
            <a:pPr indent="0" lvl="0" marL="0" rtl="0" algn="l">
              <a:lnSpc>
                <a:spcPct val="90000"/>
              </a:lnSpc>
              <a:spcBef>
                <a:spcPts val="1000"/>
              </a:spcBef>
              <a:spcAft>
                <a:spcPts val="0"/>
              </a:spcAft>
              <a:buSzPts val="1800"/>
              <a:buNone/>
            </a:pPr>
            <a:r>
              <a:t/>
            </a:r>
            <a:endParaRPr/>
          </a:p>
        </p:txBody>
      </p:sp>
      <p:pic>
        <p:nvPicPr>
          <p:cNvPr descr="Green Pace logo" id="197" name="Google Shape;197;g9504e29505_0_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788ba3da8c_0_37"/>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 Bound Validation </a:t>
            </a:r>
            <a:endParaRPr/>
          </a:p>
        </p:txBody>
      </p:sp>
      <p:sp>
        <p:nvSpPr>
          <p:cNvPr id="203" name="Google Shape;203;g3788ba3da8c_0_37"/>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SzPts val="1100"/>
              <a:buNone/>
            </a:pPr>
            <a:r>
              <a:rPr b="1" lang="en-US"/>
              <a:t>What we’re testing</a:t>
            </a:r>
            <a:r>
              <a:rPr lang="en-US"/>
              <a:t>: Accessing a container with an invalid index (negative or ≥ size) leads to Undefined Behavior, crashes, or data corruption.</a:t>
            </a:r>
            <a:endParaRPr/>
          </a:p>
          <a:p>
            <a:pPr indent="0" lvl="0" marL="0" rtl="0" algn="l">
              <a:spcBef>
                <a:spcPts val="1000"/>
              </a:spcBef>
              <a:spcAft>
                <a:spcPts val="0"/>
              </a:spcAft>
              <a:buSzPts val="1100"/>
              <a:buNone/>
            </a:pPr>
            <a:r>
              <a:rPr b="1" lang="en-US"/>
              <a:t>Why it’s common: </a:t>
            </a:r>
            <a:r>
              <a:rPr lang="en-US"/>
              <a:t>Off-by-one errors, mixing signed/unsigned, trusting user input.</a:t>
            </a:r>
            <a:endParaRPr/>
          </a:p>
          <a:p>
            <a:pPr indent="0" lvl="0" marL="0" rtl="0" algn="l">
              <a:spcBef>
                <a:spcPts val="1000"/>
              </a:spcBef>
              <a:spcAft>
                <a:spcPts val="0"/>
              </a:spcAft>
              <a:buSzPts val="1100"/>
              <a:buNone/>
            </a:pPr>
            <a:r>
              <a:rPr b="1" lang="en-US"/>
              <a:t>Policies to Mitigate:</a:t>
            </a:r>
            <a:r>
              <a:rPr lang="en-US"/>
              <a:t> </a:t>
            </a:r>
            <a:endParaRPr/>
          </a:p>
          <a:p>
            <a:pPr indent="-342900" lvl="0" marL="457200" rtl="0" algn="l">
              <a:spcBef>
                <a:spcPts val="1000"/>
              </a:spcBef>
              <a:spcAft>
                <a:spcPts val="0"/>
              </a:spcAft>
              <a:buSzPts val="1800"/>
              <a:buChar char="●"/>
            </a:pPr>
            <a:r>
              <a:rPr lang="en-US"/>
              <a:t>STD-002 (Safe Constrained Data Values), </a:t>
            </a:r>
            <a:endParaRPr/>
          </a:p>
          <a:p>
            <a:pPr indent="-342900" lvl="0" marL="457200" rtl="0" algn="l">
              <a:spcBef>
                <a:spcPts val="0"/>
              </a:spcBef>
              <a:spcAft>
                <a:spcPts val="0"/>
              </a:spcAft>
              <a:buSzPts val="1800"/>
              <a:buChar char="●"/>
            </a:pPr>
            <a:r>
              <a:rPr lang="en-US"/>
              <a:t>STD-003 (Strings), </a:t>
            </a:r>
            <a:endParaRPr/>
          </a:p>
          <a:p>
            <a:pPr indent="-342900" lvl="0" marL="457200" rtl="0" algn="l">
              <a:spcBef>
                <a:spcPts val="0"/>
              </a:spcBef>
              <a:spcAft>
                <a:spcPts val="0"/>
              </a:spcAft>
              <a:buSzPts val="1800"/>
              <a:buChar char="●"/>
            </a:pPr>
            <a:r>
              <a:rPr lang="en-US"/>
              <a:t>Principle #1 (Validate Input), </a:t>
            </a:r>
            <a:endParaRPr/>
          </a:p>
          <a:p>
            <a:pPr indent="-342900" lvl="0" marL="457200" rtl="0" algn="l">
              <a:spcBef>
                <a:spcPts val="0"/>
              </a:spcBef>
              <a:spcAft>
                <a:spcPts val="0"/>
              </a:spcAft>
              <a:buSzPts val="1800"/>
              <a:buChar char="●"/>
            </a:pPr>
            <a:r>
              <a:rPr lang="en-US"/>
              <a:t>Principle #10 (Secure Standard).</a:t>
            </a:r>
            <a:endParaRPr/>
          </a:p>
          <a:p>
            <a:pPr indent="0" lvl="0" marL="0" rtl="0" algn="l">
              <a:lnSpc>
                <a:spcPct val="90000"/>
              </a:lnSpc>
              <a:spcBef>
                <a:spcPts val="1000"/>
              </a:spcBef>
              <a:spcAft>
                <a:spcPts val="0"/>
              </a:spcAft>
              <a:buSzPts val="1800"/>
              <a:buNone/>
            </a:pPr>
            <a:r>
              <a:t/>
            </a:r>
            <a:endParaRPr/>
          </a:p>
        </p:txBody>
      </p:sp>
      <p:pic>
        <p:nvPicPr>
          <p:cNvPr descr="Green Pace logo" id="204" name="Google Shape;204;g3788ba3da8c_0_37"/>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2020-08-19T17:59:24Z</dcterms:created>
  <dc:creator>Kathy Shields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