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7" name="Уровень текста 1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Крупный план дикорастущих растений между камнями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Большая скала под тёмными облаками с грунтовой дорогой на переднем плане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Крупный план дикого растения между вулканическими камнями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водопад в окружении скал и растительности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елёный холмистый пейзаж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Камни, покрытые мхом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2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Большая скала под тёмными облаками с грунтовой дорогой на переднем плане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Автор: Крутилин Илья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b="0">
                <a:latin typeface="SF Pro Rounded Bold"/>
                <a:ea typeface="SF Pro Rounded Bold"/>
                <a:cs typeface="SF Pro Rounded Bold"/>
                <a:sym typeface="SF Pro Rounded Bold"/>
              </a:defRPr>
            </a:lvl1pPr>
          </a:lstStyle>
          <a:p>
            <a:pPr/>
            <a:r>
              <a:t>Автор: Крутилин Илья</a:t>
            </a:r>
          </a:p>
        </p:txBody>
      </p:sp>
      <p:sp>
        <p:nvSpPr>
          <p:cNvPr id="152" name="New Lif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0">
                <a:latin typeface="SF Pro Rounded Bold"/>
                <a:ea typeface="SF Pro Rounded Bold"/>
                <a:cs typeface="SF Pro Rounded Bold"/>
                <a:sym typeface="SF Pro Rounded Bold"/>
              </a:defRPr>
            </a:lvl1pPr>
          </a:lstStyle>
          <a:p>
            <a:pPr/>
            <a:r>
              <a:t>New Life</a:t>
            </a:r>
          </a:p>
        </p:txBody>
      </p:sp>
      <p:sp>
        <p:nvSpPr>
          <p:cNvPr id="153" name="Симулятор жизни"/>
          <p:cNvSpPr txBox="1"/>
          <p:nvPr>
            <p:ph type="subTitle" sz="quarter" idx="1"/>
          </p:nvPr>
        </p:nvSpPr>
        <p:spPr>
          <a:xfrm>
            <a:off x="1206500" y="7390507"/>
            <a:ext cx="21971000" cy="1905001"/>
          </a:xfrm>
          <a:prstGeom prst="rect">
            <a:avLst/>
          </a:prstGeom>
        </p:spPr>
        <p:txBody>
          <a:bodyPr/>
          <a:lstStyle>
            <a:lvl1pPr algn="ctr">
              <a:defRPr b="0">
                <a:latin typeface="SF Pro Rounded Bold"/>
                <a:ea typeface="SF Pro Rounded Bold"/>
                <a:cs typeface="SF Pro Rounded Bold"/>
                <a:sym typeface="SF Pro Rounded Bold"/>
              </a:defRPr>
            </a:lvl1pPr>
          </a:lstStyle>
          <a:p>
            <a:pPr/>
            <a:r>
              <a:t>Симулятор жизни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Исключения"/>
          <p:cNvSpPr txBox="1"/>
          <p:nvPr>
            <p:ph type="title"/>
          </p:nvPr>
        </p:nvSpPr>
        <p:spPr>
          <a:xfrm>
            <a:off x="1431308" y="630118"/>
            <a:ext cx="9779001" cy="1390280"/>
          </a:xfrm>
          <a:prstGeom prst="rect">
            <a:avLst/>
          </a:prstGeom>
        </p:spPr>
        <p:txBody>
          <a:bodyPr/>
          <a:lstStyle>
            <a:lvl1pPr algn="ctr" defTabSz="2413955">
              <a:defRPr b="0" spc="-168" sz="8415">
                <a:latin typeface="SF Pro Rounded Bold"/>
                <a:ea typeface="SF Pro Rounded Bold"/>
                <a:cs typeface="SF Pro Rounded Bold"/>
                <a:sym typeface="SF Pro Rounded Bold"/>
              </a:defRPr>
            </a:lvl1pPr>
          </a:lstStyle>
          <a:p>
            <a:pPr/>
            <a:r>
              <a:t>Исключения</a:t>
            </a:r>
          </a:p>
        </p:txBody>
      </p:sp>
      <p:sp>
        <p:nvSpPr>
          <p:cNvPr id="196" name="При неправильно введённом имени или количестве вкладываемых денег в программе выводится диалоговое окно, или поле с текстом, с просьбой заново ввести данные. Также мной были созданы  и использованы два собственных исключения - «NotEnoughMoneyError»…"/>
          <p:cNvSpPr txBox="1"/>
          <p:nvPr>
            <p:ph type="body" sz="quarter" idx="1"/>
          </p:nvPr>
        </p:nvSpPr>
        <p:spPr>
          <a:xfrm>
            <a:off x="1537590" y="2436032"/>
            <a:ext cx="9299765" cy="4759472"/>
          </a:xfrm>
          <a:prstGeom prst="rect">
            <a:avLst/>
          </a:prstGeom>
        </p:spPr>
        <p:txBody>
          <a:bodyPr/>
          <a:lstStyle/>
          <a:p>
            <a:pPr algn="ctr" defTabSz="511809">
              <a:defRPr b="0" sz="3409">
                <a:latin typeface="SF Pro Rounded Bold"/>
                <a:ea typeface="SF Pro Rounded Bold"/>
                <a:cs typeface="SF Pro Rounded Bold"/>
                <a:sym typeface="SF Pro Rounded Bold"/>
              </a:defRPr>
            </a:pPr>
            <a:r>
              <a:t>При неправильно введённом имени или количестве вкладываемых денег в программе выводится диалоговое окно, или поле с текстом, с просьбой заново ввести данные. Также мной были созданы  и использованы два собственных исключения - «NotEnoughMoneyError»</a:t>
            </a:r>
          </a:p>
          <a:p>
            <a:pPr algn="ctr" defTabSz="511809">
              <a:defRPr b="0" sz="3409">
                <a:latin typeface="SF Pro Rounded Bold"/>
                <a:ea typeface="SF Pro Rounded Bold"/>
                <a:cs typeface="SF Pro Rounded Bold"/>
                <a:sym typeface="SF Pro Rounded Bold"/>
              </a:defRPr>
            </a:pPr>
            <a:r>
              <a:t>И «DepositAmountMustBeGreaterThanZero»</a:t>
            </a:r>
          </a:p>
        </p:txBody>
      </p:sp>
      <p:pic>
        <p:nvPicPr>
          <p:cNvPr id="197" name="Снимок экрана 2021-11-16 в 19.03.05.png" descr="Снимок экрана 2021-11-16 в 19.03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7894" y="7611138"/>
            <a:ext cx="9147950" cy="52877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Снимок экрана 2021-11-16 в 19.05.52.png" descr="Снимок экрана 2021-11-16 в 19.05.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23858" y="831443"/>
            <a:ext cx="11067946" cy="120531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Работа с файлами"/>
          <p:cNvSpPr txBox="1"/>
          <p:nvPr>
            <p:ph type="title"/>
          </p:nvPr>
        </p:nvSpPr>
        <p:spPr>
          <a:xfrm>
            <a:off x="811740" y="2373475"/>
            <a:ext cx="9779001" cy="1423341"/>
          </a:xfrm>
          <a:prstGeom prst="rect">
            <a:avLst/>
          </a:prstGeom>
        </p:spPr>
        <p:txBody>
          <a:bodyPr/>
          <a:lstStyle>
            <a:lvl1pPr algn="ctr">
              <a:defRPr b="0">
                <a:latin typeface="SF Pro Rounded Bold"/>
                <a:ea typeface="SF Pro Rounded Bold"/>
                <a:cs typeface="SF Pro Rounded Bold"/>
                <a:sym typeface="SF Pro Rounded Bold"/>
              </a:defRPr>
            </a:lvl1pPr>
          </a:lstStyle>
          <a:p>
            <a:pPr/>
            <a:r>
              <a:t>Работа с файлами </a:t>
            </a:r>
          </a:p>
        </p:txBody>
      </p:sp>
      <p:sp>
        <p:nvSpPr>
          <p:cNvPr id="201" name="В проекте «New Life» используются файлы. Самый первый экран появляется с полем, в котором находятся правила игры и подсказки для пользователя, которые изначально были прописаны в текстовом файле «TheGameRules.txt» и переданы в файл «StartGame.py». В ходе"/>
          <p:cNvSpPr txBox="1"/>
          <p:nvPr>
            <p:ph type="body" sz="quarter" idx="1"/>
          </p:nvPr>
        </p:nvSpPr>
        <p:spPr>
          <a:xfrm>
            <a:off x="811740" y="4525005"/>
            <a:ext cx="9779001" cy="5382402"/>
          </a:xfrm>
          <a:prstGeom prst="rect">
            <a:avLst/>
          </a:prstGeom>
        </p:spPr>
        <p:txBody>
          <a:bodyPr/>
          <a:lstStyle>
            <a:lvl1pPr algn="ctr" defTabSz="520065">
              <a:defRPr b="0" sz="3465">
                <a:latin typeface="SF Pro Rounded Bold"/>
                <a:ea typeface="SF Pro Rounded Bold"/>
                <a:cs typeface="SF Pro Rounded Bold"/>
                <a:sym typeface="SF Pro Rounded Bold"/>
              </a:defRPr>
            </a:lvl1pPr>
          </a:lstStyle>
          <a:p>
            <a:pPr/>
            <a:r>
              <a:t>В проекте «New Life» используются файлы. Самый первый экран появляется с полем, в котором находятся правила игры и подсказки для пользователя, которые изначально были прописаны в текстовом файле «TheGameRules.txt» и переданы в файл «StartGame.py». В ходе написания симулятора были созданы несколько файлов, которые импортировались в основной файл «StartGame.py». </a:t>
            </a:r>
          </a:p>
        </p:txBody>
      </p:sp>
      <p:pic>
        <p:nvPicPr>
          <p:cNvPr id="202" name="Снимок экрана 2021-11-16 в 19.29.34.png" descr="Снимок экрана 2021-11-16 в 19.29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9913" y="1724598"/>
            <a:ext cx="11967626" cy="4971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Снимок экрана 2021-11-16 в 19.29.45.png" descr="Снимок экрана 2021-11-16 в 19.29.4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62026" y="7144003"/>
            <a:ext cx="11963401" cy="4969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Работа с базами данных"/>
          <p:cNvSpPr txBox="1"/>
          <p:nvPr>
            <p:ph type="title"/>
          </p:nvPr>
        </p:nvSpPr>
        <p:spPr>
          <a:xfrm>
            <a:off x="1552773" y="1353590"/>
            <a:ext cx="9779001" cy="2473592"/>
          </a:xfrm>
          <a:prstGeom prst="rect">
            <a:avLst/>
          </a:prstGeom>
        </p:spPr>
        <p:txBody>
          <a:bodyPr/>
          <a:lstStyle>
            <a:lvl1pPr algn="ctr">
              <a:defRPr b="0">
                <a:latin typeface="SF Pro Rounded Bold"/>
                <a:ea typeface="SF Pro Rounded Bold"/>
                <a:cs typeface="SF Pro Rounded Bold"/>
                <a:sym typeface="SF Pro Rounded Bold"/>
              </a:defRPr>
            </a:lvl1pPr>
          </a:lstStyle>
          <a:p>
            <a:pPr/>
            <a:r>
              <a:t>Работа с базами данных</a:t>
            </a:r>
          </a:p>
        </p:txBody>
      </p:sp>
      <p:sp>
        <p:nvSpPr>
          <p:cNvPr id="206" name="Помимо прочих технологий, в симуляторе используются базы данных. В начале игры пользователь видит рекорд по количеству заработанной игрой валюты среди всех предыдущих игроков. Ему предлагается побить данный рекорд, и, если игроку удастся это сделать, рек"/>
          <p:cNvSpPr txBox="1"/>
          <p:nvPr>
            <p:ph type="body" sz="half" idx="1"/>
          </p:nvPr>
        </p:nvSpPr>
        <p:spPr>
          <a:xfrm>
            <a:off x="1552773" y="4350160"/>
            <a:ext cx="9779001" cy="8001721"/>
          </a:xfrm>
          <a:prstGeom prst="rect">
            <a:avLst/>
          </a:prstGeom>
        </p:spPr>
        <p:txBody>
          <a:bodyPr/>
          <a:lstStyle>
            <a:lvl1pPr algn="ctr" defTabSz="709930">
              <a:defRPr b="0" sz="4730">
                <a:latin typeface="SF Pro Rounded Bold"/>
                <a:ea typeface="SF Pro Rounded Bold"/>
                <a:cs typeface="SF Pro Rounded Bold"/>
                <a:sym typeface="SF Pro Rounded Bold"/>
              </a:defRPr>
            </a:lvl1pPr>
          </a:lstStyle>
          <a:p>
            <a:pPr/>
            <a:r>
              <a:t>Помимо прочих технологий, в симуляторе используются базы данных. В начале игры пользователь видит рекорд по количеству заработанной игрой валюты среди всех предыдущих игроков. Ему предлагается побить данный рекорд, и, если игроку удастся это сделать, рекорд обновится, как и имя пользователя и его возраст.</a:t>
            </a:r>
          </a:p>
        </p:txBody>
      </p:sp>
      <p:pic>
        <p:nvPicPr>
          <p:cNvPr id="207" name="Снимок экрана 2021-11-22 в 22.31.35.png" descr="Снимок экрана 2021-11-22 в 22.31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17056" y="1379796"/>
            <a:ext cx="6243086" cy="10956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Коэффициенты"/>
          <p:cNvSpPr txBox="1"/>
          <p:nvPr>
            <p:ph type="title"/>
          </p:nvPr>
        </p:nvSpPr>
        <p:spPr>
          <a:xfrm>
            <a:off x="462529" y="2150965"/>
            <a:ext cx="9779001" cy="1494021"/>
          </a:xfrm>
          <a:prstGeom prst="rect">
            <a:avLst/>
          </a:prstGeom>
        </p:spPr>
        <p:txBody>
          <a:bodyPr/>
          <a:lstStyle>
            <a:lvl1pPr algn="ctr">
              <a:defRPr b="0">
                <a:latin typeface="SF Pro Rounded Bold"/>
                <a:ea typeface="SF Pro Rounded Bold"/>
                <a:cs typeface="SF Pro Rounded Bold"/>
                <a:sym typeface="SF Pro Rounded Bold"/>
              </a:defRPr>
            </a:lvl1pPr>
          </a:lstStyle>
          <a:p>
            <a:pPr/>
            <a:r>
              <a:t>Коэффициенты</a:t>
            </a:r>
          </a:p>
        </p:txBody>
      </p:sp>
      <p:sp>
        <p:nvSpPr>
          <p:cNvPr id="210" name="Механика бизнеса и вкладов основана на библиотеке «numpy.random» и прописана в функции «liveAYearButtonFunction». Каждый год доход с вкладов и бизнеса рассчитывается случайно в рамках заданных разработчиком(мной) чисел"/>
          <p:cNvSpPr txBox="1"/>
          <p:nvPr>
            <p:ph type="body" sz="quarter" idx="1"/>
          </p:nvPr>
        </p:nvSpPr>
        <p:spPr>
          <a:xfrm>
            <a:off x="462529" y="4418723"/>
            <a:ext cx="9779001" cy="6194211"/>
          </a:xfrm>
          <a:prstGeom prst="rect">
            <a:avLst/>
          </a:prstGeom>
        </p:spPr>
        <p:txBody>
          <a:bodyPr/>
          <a:lstStyle>
            <a:lvl1pPr algn="ctr" defTabSz="668655">
              <a:defRPr b="0" sz="4455">
                <a:latin typeface="SF Pro Rounded Bold"/>
                <a:ea typeface="SF Pro Rounded Bold"/>
                <a:cs typeface="SF Pro Rounded Bold"/>
                <a:sym typeface="SF Pro Rounded Bold"/>
              </a:defRPr>
            </a:lvl1pPr>
          </a:lstStyle>
          <a:p>
            <a:pPr/>
            <a:r>
              <a:t>Механика бизнеса и вкладов основана на библиотеке «numpy.random» и прописана в функции «liveAYearButtonFunction». Каждый год доход с вкладов и бизнеса рассчитывается случайно в рамках заданных разработчиком(мной) чисел</a:t>
            </a:r>
          </a:p>
        </p:txBody>
      </p:sp>
      <p:pic>
        <p:nvPicPr>
          <p:cNvPr id="211" name="Снимок экрана 2021-11-16 в 19.32.59.png" descr="Снимок экрана 2021-11-16 в 19.32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75648" y="2915384"/>
            <a:ext cx="13122160" cy="7885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Картинки"/>
          <p:cNvSpPr txBox="1"/>
          <p:nvPr>
            <p:ph type="title"/>
          </p:nvPr>
        </p:nvSpPr>
        <p:spPr>
          <a:xfrm>
            <a:off x="7302500" y="1634094"/>
            <a:ext cx="9779000" cy="1403569"/>
          </a:xfrm>
          <a:prstGeom prst="rect">
            <a:avLst/>
          </a:prstGeom>
        </p:spPr>
        <p:txBody>
          <a:bodyPr/>
          <a:lstStyle>
            <a:lvl1pPr algn="ctr">
              <a:defRPr b="0">
                <a:latin typeface="SF Pro Rounded Bold"/>
                <a:ea typeface="SF Pro Rounded Bold"/>
                <a:cs typeface="SF Pro Rounded Bold"/>
                <a:sym typeface="SF Pro Rounded Bold"/>
              </a:defRPr>
            </a:lvl1pPr>
          </a:lstStyle>
          <a:p>
            <a:pPr/>
            <a:r>
              <a:t>Картинки</a:t>
            </a:r>
          </a:p>
        </p:txBody>
      </p:sp>
      <p:sp>
        <p:nvSpPr>
          <p:cNvPr id="214" name="В симуляторе по ходу всей игры пользователь может наблюдать различные картинки(символы), взятые автором из SF Symbols и выполненные в определённом стиле. Эти картинки разработчик(я) поместил в текстовое поле и разместил в нужных местах, продумав отображе"/>
          <p:cNvSpPr txBox="1"/>
          <p:nvPr>
            <p:ph type="body" sz="quarter" idx="1"/>
          </p:nvPr>
        </p:nvSpPr>
        <p:spPr>
          <a:xfrm>
            <a:off x="7302500" y="3599897"/>
            <a:ext cx="9779000" cy="5382403"/>
          </a:xfrm>
          <a:prstGeom prst="rect">
            <a:avLst/>
          </a:prstGeom>
        </p:spPr>
        <p:txBody>
          <a:bodyPr/>
          <a:lstStyle>
            <a:lvl1pPr algn="ctr" defTabSz="586104">
              <a:defRPr b="0" sz="3905">
                <a:latin typeface="SF Pro Rounded Bold"/>
                <a:ea typeface="SF Pro Rounded Bold"/>
                <a:cs typeface="SF Pro Rounded Bold"/>
                <a:sym typeface="SF Pro Rounded Bold"/>
              </a:defRPr>
            </a:lvl1pPr>
          </a:lstStyle>
          <a:p>
            <a:pPr/>
            <a:r>
              <a:t>В симуляторе по ходу всей игры пользователь может наблюдать различные картинки(символы), взятые автором из SF Symbols и выполненные в определённом стиле. Эти картинки разработчик(я) поместил в текстовое поле и разместил в нужных местах, продумав отображение и скрытие данных символов.</a:t>
            </a:r>
          </a:p>
        </p:txBody>
      </p:sp>
      <p:pic>
        <p:nvPicPr>
          <p:cNvPr id="215" name="Снимок экрана 2021-11-16 в 19.49.04.png" descr="Снимок экрана 2021-11-16 в 19.49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1610" y="9544534"/>
            <a:ext cx="19260780" cy="3460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Разработка проекта"/>
          <p:cNvSpPr txBox="1"/>
          <p:nvPr>
            <p:ph type="title"/>
          </p:nvPr>
        </p:nvSpPr>
        <p:spPr>
          <a:xfrm>
            <a:off x="2251194" y="1139816"/>
            <a:ext cx="9779001" cy="1670101"/>
          </a:xfrm>
          <a:prstGeom prst="rect">
            <a:avLst/>
          </a:prstGeom>
        </p:spPr>
        <p:txBody>
          <a:bodyPr/>
          <a:lstStyle>
            <a:lvl1pPr algn="ctr" defTabSz="2316421">
              <a:defRPr b="0" spc="-161" sz="8075">
                <a:latin typeface="SF Pro Rounded Bold"/>
                <a:ea typeface="SF Pro Rounded Bold"/>
                <a:cs typeface="SF Pro Rounded Bold"/>
                <a:sym typeface="SF Pro Rounded Bold"/>
              </a:defRPr>
            </a:lvl1pPr>
          </a:lstStyle>
          <a:p>
            <a:pPr/>
            <a:r>
              <a:t>Разработка проекта</a:t>
            </a:r>
          </a:p>
        </p:txBody>
      </p:sp>
      <p:sp>
        <p:nvSpPr>
          <p:cNvPr id="218" name="По ходу разработки проекта я использовал классы, их наследование, функции, символы SF Symbols, диалоговые окна, файлы. Часть функционала я писал в Qt Designer, часть прописывал через код в PyCharm. Сам проект получился достаточно объёмным (в общей сложно"/>
          <p:cNvSpPr txBox="1"/>
          <p:nvPr>
            <p:ph type="body" sz="half" idx="1"/>
          </p:nvPr>
        </p:nvSpPr>
        <p:spPr>
          <a:xfrm>
            <a:off x="2232211" y="3326910"/>
            <a:ext cx="10126502" cy="8857957"/>
          </a:xfrm>
          <a:prstGeom prst="rect">
            <a:avLst/>
          </a:prstGeom>
        </p:spPr>
        <p:txBody>
          <a:bodyPr/>
          <a:lstStyle/>
          <a:p>
            <a:pPr algn="ctr" defTabSz="536575">
              <a:defRPr b="0" sz="3575">
                <a:latin typeface="SF Pro Rounded Bold"/>
                <a:ea typeface="SF Pro Rounded Bold"/>
                <a:cs typeface="SF Pro Rounded Bold"/>
                <a:sym typeface="SF Pro Rounded Bold"/>
              </a:defRPr>
            </a:pPr>
            <a:r>
              <a:t>По ходу разработки проекта я использовал классы, их наследование, функции, символы SF Symbols, диалоговые окна, файлы. Часть функционала я писал в Qt Designer, часть прописывал через код в PyCharm. Сам проект получился достаточно объёмным (в общей сложности более 1500 строк). Проект можно развить во многих направлениях (например, добавить развитие бизнеса, коммуникации с людьми, продвижение по карьерной лестнице, больше многообразие вакансий, путешествия, шкалу жизненной энергии)</a:t>
            </a:r>
          </a:p>
          <a:p>
            <a:pPr algn="ctr" defTabSz="536575">
              <a:defRPr b="0" sz="3575">
                <a:latin typeface="SF Pro Rounded Bold"/>
                <a:ea typeface="SF Pro Rounded Bold"/>
                <a:cs typeface="SF Pro Rounded Bold"/>
                <a:sym typeface="SF Pro Rounded Bold"/>
              </a:defRPr>
            </a:pPr>
            <a:r>
              <a:t>Сама игра заканчивается, когда у персонажа заканчивается здоровье. В этот момент выводится фраза «Вы умерли.»</a:t>
            </a:r>
          </a:p>
        </p:txBody>
      </p:sp>
      <p:pic>
        <p:nvPicPr>
          <p:cNvPr id="219" name="Снимок экрана 2021-11-16 в 20.09.29.png" descr="Снимок экрана 2021-11-16 в 20.09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55060" y="976262"/>
            <a:ext cx="6702961" cy="11763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Введение"/>
          <p:cNvSpPr txBox="1"/>
          <p:nvPr>
            <p:ph type="title"/>
          </p:nvPr>
        </p:nvSpPr>
        <p:spPr>
          <a:xfrm>
            <a:off x="3585686" y="2219780"/>
            <a:ext cx="9058734" cy="1455572"/>
          </a:xfrm>
          <a:prstGeom prst="rect">
            <a:avLst/>
          </a:prstGeom>
        </p:spPr>
        <p:txBody>
          <a:bodyPr/>
          <a:lstStyle>
            <a:lvl1pPr algn="ctr">
              <a:defRPr b="0">
                <a:latin typeface="SF Pro Rounded Bold"/>
                <a:ea typeface="SF Pro Rounded Bold"/>
                <a:cs typeface="SF Pro Rounded Bold"/>
                <a:sym typeface="SF Pro Rounded Bold"/>
              </a:defRPr>
            </a:lvl1pPr>
          </a:lstStyle>
          <a:p>
            <a:pPr/>
            <a:r>
              <a:t>Введение</a:t>
            </a:r>
          </a:p>
        </p:txBody>
      </p:sp>
      <p:sp>
        <p:nvSpPr>
          <p:cNvPr id="156" name="New Life - симулятор жизни, созданный для того, чтобы пользователь мог посмотреть на свою жизнь под другим углом, принимал более осознанные решения в жизни и мог задуматься о планировании своей реальной жизни"/>
          <p:cNvSpPr txBox="1"/>
          <p:nvPr>
            <p:ph type="body" sz="quarter" idx="1"/>
          </p:nvPr>
        </p:nvSpPr>
        <p:spPr>
          <a:xfrm>
            <a:off x="2978068" y="4201869"/>
            <a:ext cx="10273969" cy="6479874"/>
          </a:xfrm>
          <a:prstGeom prst="rect">
            <a:avLst/>
          </a:prstGeom>
        </p:spPr>
        <p:txBody>
          <a:bodyPr/>
          <a:lstStyle>
            <a:lvl1pPr algn="ctr" defTabSz="767715">
              <a:defRPr b="0" sz="5115">
                <a:latin typeface="SF Pro Rounded Bold"/>
                <a:ea typeface="SF Pro Rounded Bold"/>
                <a:cs typeface="SF Pro Rounded Bold"/>
                <a:sym typeface="SF Pro Rounded Bold"/>
              </a:defRPr>
            </a:lvl1pPr>
          </a:lstStyle>
          <a:p>
            <a:pPr/>
            <a:r>
              <a:t>New Life - симулятор жизни, созданный для того, чтобы пользователь мог посмотреть на свою жизнь под другим углом, принимал более осознанные решения в жизни и мог задуматься о планировании своей реальной жизни</a:t>
            </a:r>
          </a:p>
        </p:txBody>
      </p:sp>
      <p:pic>
        <p:nvPicPr>
          <p:cNvPr id="157" name="Снимок экрана 2021-11-22 в 22.31.35.png" descr="Снимок экрана 2021-11-22 в 22.31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64878" y="940515"/>
            <a:ext cx="6743701" cy="11834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Начало игры"/>
          <p:cNvSpPr txBox="1"/>
          <p:nvPr>
            <p:ph type="title"/>
          </p:nvPr>
        </p:nvSpPr>
        <p:spPr>
          <a:xfrm>
            <a:off x="1552773" y="2145678"/>
            <a:ext cx="9779001" cy="1393026"/>
          </a:xfrm>
          <a:prstGeom prst="rect">
            <a:avLst/>
          </a:prstGeom>
        </p:spPr>
        <p:txBody>
          <a:bodyPr/>
          <a:lstStyle>
            <a:lvl1pPr algn="ctr">
              <a:defRPr b="0">
                <a:latin typeface="SF Pro Rounded Bold"/>
                <a:ea typeface="SF Pro Rounded Bold"/>
                <a:cs typeface="SF Pro Rounded Bold"/>
                <a:sym typeface="SF Pro Rounded Bold"/>
              </a:defRPr>
            </a:lvl1pPr>
          </a:lstStyle>
          <a:p>
            <a:pPr/>
            <a:r>
              <a:t>Начало игры</a:t>
            </a:r>
          </a:p>
        </p:txBody>
      </p:sp>
      <p:sp>
        <p:nvSpPr>
          <p:cNvPr id="160" name="Игра начинается с описания симулятора и кнопки «Начать игру», после нажатия на которую появляется диалоговое окно с предложением ввести имя персонажа. Затем, если пользователь ввёл корректное имя, автоматически начинается игра и пользователь попадает на "/>
          <p:cNvSpPr txBox="1"/>
          <p:nvPr>
            <p:ph type="body" sz="half" idx="1"/>
          </p:nvPr>
        </p:nvSpPr>
        <p:spPr>
          <a:xfrm>
            <a:off x="1817397" y="4027462"/>
            <a:ext cx="10409540" cy="7124957"/>
          </a:xfrm>
          <a:prstGeom prst="rect">
            <a:avLst/>
          </a:prstGeom>
        </p:spPr>
        <p:txBody>
          <a:bodyPr/>
          <a:lstStyle>
            <a:lvl1pPr algn="ctr" defTabSz="495300">
              <a:defRPr b="0" sz="3300">
                <a:latin typeface="SF Pro Rounded Bold"/>
                <a:ea typeface="SF Pro Rounded Bold"/>
                <a:cs typeface="SF Pro Rounded Bold"/>
                <a:sym typeface="SF Pro Rounded Bold"/>
              </a:defRPr>
            </a:lvl1pPr>
          </a:lstStyle>
          <a:p>
            <a:pPr/>
            <a:r>
              <a:t>Игра начинается с описания симулятора и кнопки «Начать игру», после нажатия на которую появляется диалоговое окно с предложением ввести имя персонажа. Затем, если пользователь ввёл корректное имя, автоматически начинается игра и пользователь попадает на экран «Главной» вкладки. Здесь он может увидеть имя и возраст персонажа, количество его денег и энергии. Также на «Главной» вкладке отображены кнопки имущества, навыков и кнопка «Прожить год», при нажатии на которую пользователь проживает год, т.е. его возраст увеличивается, появляется новая энергия и к сбережениям игрока прибавляется игровая валюта.</a:t>
            </a:r>
          </a:p>
        </p:txBody>
      </p:sp>
      <p:pic>
        <p:nvPicPr>
          <p:cNvPr id="161" name="Снимок экрана 2021-11-16 в 17.53.04.png" descr="Снимок экрана 2021-11-16 в 17.53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54836" y="2431040"/>
            <a:ext cx="5054601" cy="88539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Снимок экрана 2021-11-22 в 22.35.33.png" descr="Снимок экрана 2021-11-22 в 22.35.3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63586" y="2422672"/>
            <a:ext cx="5054601" cy="8870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Основные вкладки"/>
          <p:cNvSpPr txBox="1"/>
          <p:nvPr>
            <p:ph type="title"/>
          </p:nvPr>
        </p:nvSpPr>
        <p:spPr>
          <a:xfrm>
            <a:off x="2092126" y="1024985"/>
            <a:ext cx="9779001" cy="2316339"/>
          </a:xfrm>
          <a:prstGeom prst="rect">
            <a:avLst/>
          </a:prstGeom>
        </p:spPr>
        <p:txBody>
          <a:bodyPr/>
          <a:lstStyle>
            <a:lvl1pPr algn="ctr">
              <a:defRPr b="0">
                <a:latin typeface="SF Pro Rounded Bold"/>
                <a:ea typeface="SF Pro Rounded Bold"/>
                <a:cs typeface="SF Pro Rounded Bold"/>
                <a:sym typeface="SF Pro Rounded Bold"/>
              </a:defRPr>
            </a:lvl1pPr>
          </a:lstStyle>
          <a:p>
            <a:pPr/>
            <a:r>
              <a:t>Основные вкладки</a:t>
            </a:r>
          </a:p>
        </p:txBody>
      </p:sp>
      <p:sp>
        <p:nvSpPr>
          <p:cNvPr id="165" name="Всего в «New Life» есть три основные вкладки: «Главная», «Источник дохода» и «Развитие». На вкладке «Источник дохода» находятся кнопки бизнеса, работы и вкладов. Именно эти кнопки помогают пользователю получать какой-либо доход в данной игре. Вкладка «Ра"/>
          <p:cNvSpPr txBox="1"/>
          <p:nvPr>
            <p:ph type="body" sz="half" idx="1"/>
          </p:nvPr>
        </p:nvSpPr>
        <p:spPr>
          <a:xfrm>
            <a:off x="1745853" y="3636638"/>
            <a:ext cx="10471547" cy="8472314"/>
          </a:xfrm>
          <a:prstGeom prst="rect">
            <a:avLst/>
          </a:prstGeom>
        </p:spPr>
        <p:txBody>
          <a:bodyPr/>
          <a:lstStyle>
            <a:lvl1pPr algn="ctr" defTabSz="561340">
              <a:defRPr b="0" sz="3740">
                <a:latin typeface="SF Pro Rounded Bold"/>
                <a:ea typeface="SF Pro Rounded Bold"/>
                <a:cs typeface="SF Pro Rounded Bold"/>
                <a:sym typeface="SF Pro Rounded Bold"/>
              </a:defRPr>
            </a:lvl1pPr>
          </a:lstStyle>
          <a:p>
            <a:pPr/>
            <a:r>
              <a:t>Всего в «New Life» есть три основные вкладки: «Главная», «Источник дохода» и «Развитие». На вкладке «Источник дохода» находятся кнопки бизнеса, работы и вкладов. Именно эти кнопки помогают пользователю получать какой-либо доход в данной игре. Вкладка «Развитие» помогает пользователю поддерживать здоровье персонажа и увеличивать его навыки посредством кнопок «Курсы» и «Спорт». На заголовке каждой вкладки мы можем видеть, куда зашёл пользователь. Благодаря этому использование программы становится значительно удобнее.</a:t>
            </a:r>
          </a:p>
        </p:txBody>
      </p:sp>
      <p:pic>
        <p:nvPicPr>
          <p:cNvPr id="166" name="Снимок экрана 2021-11-16 в 18.06.16.png" descr="Снимок экрана 2021-11-16 в 18.06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61900" y="2425700"/>
            <a:ext cx="5054600" cy="88539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Снимок экрана 2021-11-16 в 18.06.23.png" descr="Снимок экрана 2021-11-16 в 18.06.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61000" y="2431040"/>
            <a:ext cx="5054600" cy="88539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Навыки и имущество"/>
          <p:cNvSpPr txBox="1"/>
          <p:nvPr>
            <p:ph type="title"/>
          </p:nvPr>
        </p:nvSpPr>
        <p:spPr>
          <a:xfrm>
            <a:off x="1206500" y="1556807"/>
            <a:ext cx="9779000" cy="1511222"/>
          </a:xfrm>
          <a:prstGeom prst="rect">
            <a:avLst/>
          </a:prstGeom>
        </p:spPr>
        <p:txBody>
          <a:bodyPr/>
          <a:lstStyle>
            <a:lvl1pPr algn="ctr" defTabSz="2194505">
              <a:defRPr b="0" spc="-153" sz="7650">
                <a:latin typeface="SF Pro Rounded Bold"/>
                <a:ea typeface="SF Pro Rounded Bold"/>
                <a:cs typeface="SF Pro Rounded Bold"/>
                <a:sym typeface="SF Pro Rounded Bold"/>
              </a:defRPr>
            </a:lvl1pPr>
          </a:lstStyle>
          <a:p>
            <a:pPr/>
            <a:r>
              <a:t>Навыки и имущество</a:t>
            </a:r>
          </a:p>
        </p:txBody>
      </p:sp>
      <p:sp>
        <p:nvSpPr>
          <p:cNvPr id="170" name="В симуляторе помимо прочих механик предусмотрено совершенствование и просмотр навыков персонажа, покупка и продажа имущества, а также кнопка «Назад», которая переносит…"/>
          <p:cNvSpPr txBox="1"/>
          <p:nvPr>
            <p:ph type="body" sz="quarter" idx="1"/>
          </p:nvPr>
        </p:nvSpPr>
        <p:spPr>
          <a:xfrm>
            <a:off x="826923" y="4166799"/>
            <a:ext cx="9779001" cy="5382402"/>
          </a:xfrm>
          <a:prstGeom prst="rect">
            <a:avLst/>
          </a:prstGeom>
        </p:spPr>
        <p:txBody>
          <a:bodyPr/>
          <a:lstStyle/>
          <a:p>
            <a:pPr algn="ctr" defTabSz="643889">
              <a:defRPr b="0" sz="4290">
                <a:latin typeface="SF Pro Rounded Bold"/>
                <a:ea typeface="SF Pro Rounded Bold"/>
                <a:cs typeface="SF Pro Rounded Bold"/>
                <a:sym typeface="SF Pro Rounded Bold"/>
              </a:defRPr>
            </a:pPr>
            <a:r>
              <a:t>В симуляторе помимо прочих механик предусмотрено совершенствование и просмотр навыков персонажа, покупка и продажа имущества, а также кнопка «Назад», которая переносит</a:t>
            </a:r>
          </a:p>
          <a:p>
            <a:pPr algn="ctr" defTabSz="643889">
              <a:defRPr b="0" sz="4290">
                <a:latin typeface="SF Pro Rounded Bold"/>
                <a:ea typeface="SF Pro Rounded Bold"/>
                <a:cs typeface="SF Pro Rounded Bold"/>
                <a:sym typeface="SF Pro Rounded Bold"/>
              </a:defRPr>
            </a:pPr>
            <a:r>
              <a:t> пользователя на предыдущую вкладку</a:t>
            </a:r>
          </a:p>
        </p:txBody>
      </p:sp>
      <p:pic>
        <p:nvPicPr>
          <p:cNvPr id="171" name="Снимок экрана 2021-11-16 в 18.20.29.png" descr="Снимок экрана 2021-11-16 в 18.20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88507" y="3334922"/>
            <a:ext cx="4014980" cy="7046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Снимок экрана 2021-11-16 в 18.13.06.png" descr="Снимок экрана 2021-11-16 в 18.13.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31196" y="3333750"/>
            <a:ext cx="4023908" cy="7048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Снимок экрана 2021-11-16 в 18.13.02.png" descr="Снимок экрана 2021-11-16 в 18.13.0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236882" y="3343127"/>
            <a:ext cx="4013201" cy="70297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Вклады"/>
          <p:cNvSpPr txBox="1"/>
          <p:nvPr>
            <p:ph type="title"/>
          </p:nvPr>
        </p:nvSpPr>
        <p:spPr>
          <a:xfrm>
            <a:off x="786005" y="1494247"/>
            <a:ext cx="9779001" cy="1649697"/>
          </a:xfrm>
          <a:prstGeom prst="rect">
            <a:avLst/>
          </a:prstGeom>
        </p:spPr>
        <p:txBody>
          <a:bodyPr/>
          <a:lstStyle>
            <a:lvl1pPr algn="ctr">
              <a:defRPr b="0">
                <a:latin typeface="SF Pro Rounded Bold"/>
                <a:ea typeface="SF Pro Rounded Bold"/>
                <a:cs typeface="SF Pro Rounded Bold"/>
                <a:sym typeface="SF Pro Rounded Bold"/>
              </a:defRPr>
            </a:lvl1pPr>
          </a:lstStyle>
          <a:p>
            <a:pPr/>
            <a:r>
              <a:t>Вклады</a:t>
            </a:r>
          </a:p>
        </p:txBody>
      </p:sp>
      <p:sp>
        <p:nvSpPr>
          <p:cNvPr id="176" name="В игре также существуют вклады (можно вложить игровую валюту в золото, валюту или в стартап). Чтобы вложить деньги, нужно нажать кнопку «Вклады», затем «Вложить деньги». После этого появится диалоговое окно, в котором нужно ввести сумму вкладываемых сред"/>
          <p:cNvSpPr txBox="1"/>
          <p:nvPr>
            <p:ph type="body" sz="half" idx="1"/>
          </p:nvPr>
        </p:nvSpPr>
        <p:spPr>
          <a:xfrm>
            <a:off x="459235" y="3568472"/>
            <a:ext cx="9779001" cy="7092403"/>
          </a:xfrm>
          <a:prstGeom prst="rect">
            <a:avLst/>
          </a:prstGeom>
        </p:spPr>
        <p:txBody>
          <a:bodyPr/>
          <a:lstStyle>
            <a:lvl1pPr algn="ctr" defTabSz="569594">
              <a:defRPr b="0" sz="3795">
                <a:latin typeface="SF Pro Rounded Bold"/>
                <a:ea typeface="SF Pro Rounded Bold"/>
                <a:cs typeface="SF Pro Rounded Bold"/>
                <a:sym typeface="SF Pro Rounded Bold"/>
              </a:defRPr>
            </a:lvl1pPr>
          </a:lstStyle>
          <a:p>
            <a:pPr/>
            <a:r>
              <a:t>В игре также существуют вклады (можно вложить игровую валюту в золото, валюту или в стартап). Чтобы вложить деньги, нужно нажать кнопку «Вклады», затем «Вложить деньги». После этого появится диалоговое окно, в котором нужно ввести сумму вкладываемых средств.  Чтобы вывести деньги, нужно нажать кнопку вывода денег. Над вышеперечисленными кнопками находится текст с суммой вложенных денег. </a:t>
            </a:r>
          </a:p>
        </p:txBody>
      </p:sp>
      <p:pic>
        <p:nvPicPr>
          <p:cNvPr id="177" name="Снимок экрана 2021-11-16 в 18.29.19.png" descr="Снимок экрана 2021-11-16 в 18.29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0498" y="3492500"/>
            <a:ext cx="3835401" cy="673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Снимок экрана 2021-11-16 в 18.29.22.png" descr="Снимок экрана 2021-11-16 в 18.29.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30106" y="3492500"/>
            <a:ext cx="3835401" cy="673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Снимок экрана 2021-11-16 в 18.29.25.png" descr="Снимок экрана 2021-11-16 в 18.29.2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609714" y="3492500"/>
            <a:ext cx="3835401" cy="673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Кнопка «Бизнес»"/>
          <p:cNvSpPr txBox="1"/>
          <p:nvPr>
            <p:ph type="title"/>
          </p:nvPr>
        </p:nvSpPr>
        <p:spPr>
          <a:xfrm>
            <a:off x="1552773" y="1736906"/>
            <a:ext cx="9779001" cy="1452588"/>
          </a:xfrm>
          <a:prstGeom prst="rect">
            <a:avLst/>
          </a:prstGeom>
        </p:spPr>
        <p:txBody>
          <a:bodyPr/>
          <a:lstStyle>
            <a:lvl1pPr algn="ctr">
              <a:defRPr b="0">
                <a:latin typeface="SF Pro Rounded Bold"/>
                <a:ea typeface="SF Pro Rounded Bold"/>
                <a:cs typeface="SF Pro Rounded Bold"/>
                <a:sym typeface="SF Pro Rounded Bold"/>
              </a:defRPr>
            </a:lvl1pPr>
          </a:lstStyle>
          <a:p>
            <a:pPr/>
            <a:r>
              <a:t>Кнопка «Бизнес»</a:t>
            </a:r>
          </a:p>
        </p:txBody>
      </p:sp>
      <p:sp>
        <p:nvSpPr>
          <p:cNvPr id="182" name="В игре предусмотрена механика открытия и продажи бизнеса, для того, чтобы открыть или продать бизнес, нужно нажать на кнопку желаемого бизнеса и кликнуть «Открыть бизнес» или «Продать бизнес» соответственно."/>
          <p:cNvSpPr txBox="1"/>
          <p:nvPr>
            <p:ph type="body" sz="half" idx="1"/>
          </p:nvPr>
        </p:nvSpPr>
        <p:spPr>
          <a:xfrm>
            <a:off x="1552773" y="3399908"/>
            <a:ext cx="9779001" cy="8526847"/>
          </a:xfrm>
          <a:prstGeom prst="rect">
            <a:avLst/>
          </a:prstGeom>
        </p:spPr>
        <p:txBody>
          <a:bodyPr/>
          <a:lstStyle>
            <a:lvl1pPr>
              <a:defRPr b="0">
                <a:latin typeface="SF Pro Rounded Bold"/>
                <a:ea typeface="SF Pro Rounded Bold"/>
                <a:cs typeface="SF Pro Rounded Bold"/>
                <a:sym typeface="SF Pro Rounded Bold"/>
              </a:defRPr>
            </a:lvl1pPr>
          </a:lstStyle>
          <a:p>
            <a:pPr/>
            <a:r>
              <a:t>В игре предусмотрена механика открытия и продажи бизнеса, для того, чтобы открыть или продать бизнес, нужно нажать на кнопку желаемого бизнеса и кликнуть «Открыть бизнес» или «Продать бизнес» соответственно.</a:t>
            </a:r>
          </a:p>
        </p:txBody>
      </p:sp>
      <p:pic>
        <p:nvPicPr>
          <p:cNvPr id="183" name="Снимок экрана 2021-11-16 в 18.41.36.png" descr="Снимок экрана 2021-11-16 в 18.41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53920" y="2433816"/>
            <a:ext cx="5041901" cy="88483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Снимок экрана 2021-11-16 в 21.54.49.png" descr="Снимок экрана 2021-11-16 в 21.54.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21897" y="2433816"/>
            <a:ext cx="5041901" cy="8848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Работа"/>
          <p:cNvSpPr txBox="1"/>
          <p:nvPr>
            <p:ph type="title"/>
          </p:nvPr>
        </p:nvSpPr>
        <p:spPr>
          <a:xfrm>
            <a:off x="4214065" y="1865628"/>
            <a:ext cx="3976438" cy="1445330"/>
          </a:xfrm>
          <a:prstGeom prst="rect">
            <a:avLst/>
          </a:prstGeom>
        </p:spPr>
        <p:txBody>
          <a:bodyPr/>
          <a:lstStyle>
            <a:lvl1pPr>
              <a:defRPr b="0">
                <a:latin typeface="SF Pro Rounded Bold"/>
                <a:ea typeface="SF Pro Rounded Bold"/>
                <a:cs typeface="SF Pro Rounded Bold"/>
                <a:sym typeface="SF Pro Rounded Bold"/>
              </a:defRPr>
            </a:lvl1pPr>
          </a:lstStyle>
          <a:p>
            <a:pPr/>
            <a:r>
              <a:t>Работа</a:t>
            </a:r>
          </a:p>
        </p:txBody>
      </p:sp>
      <p:sp>
        <p:nvSpPr>
          <p:cNvPr id="187" name="Помимо бизнеса и вкладов, в симуляторе предусмотрена механика работы. Чтобы устроиться на желаемую работу, пользователю нужно лишь кликнуть на кнопку работы, и, если у пользователя достаточно навыка, ему остается нажать кнопку «Устроиться на работу» или "/>
          <p:cNvSpPr txBox="1"/>
          <p:nvPr>
            <p:ph type="body" sz="half" idx="1"/>
          </p:nvPr>
        </p:nvSpPr>
        <p:spPr>
          <a:xfrm>
            <a:off x="998899" y="3795410"/>
            <a:ext cx="10406770" cy="6754342"/>
          </a:xfrm>
          <a:prstGeom prst="rect">
            <a:avLst/>
          </a:prstGeom>
        </p:spPr>
        <p:txBody>
          <a:bodyPr/>
          <a:lstStyle>
            <a:lvl1pPr defTabSz="685165">
              <a:defRPr b="0" sz="4565">
                <a:latin typeface="SF Pro Rounded Bold"/>
                <a:ea typeface="SF Pro Rounded Bold"/>
                <a:cs typeface="SF Pro Rounded Bold"/>
                <a:sym typeface="SF Pro Rounded Bold"/>
              </a:defRPr>
            </a:lvl1pPr>
          </a:lstStyle>
          <a:p>
            <a:pPr/>
            <a:r>
              <a:t>Помимо бизнеса и вкладов, в симуляторе предусмотрена механика работы. Чтобы устроиться на желаемую работу, пользователю нужно лишь кликнуть на кнопку работы, и, если у пользователя достаточно навыка, ему остается нажать кнопку «Устроиться на работу» или «Уволиться с работы».</a:t>
            </a:r>
          </a:p>
        </p:txBody>
      </p:sp>
      <p:pic>
        <p:nvPicPr>
          <p:cNvPr id="188" name="Снимок экрана 2021-11-16 в 18.47.56.png" descr="Снимок экрана 2021-11-16 в 18.47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27258" y="2737253"/>
            <a:ext cx="5054601" cy="8870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Снимок экрана 2021-11-16 в 18.47.53.png" descr="Снимок экрана 2021-11-16 в 18.47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03446" y="2737253"/>
            <a:ext cx="5054601" cy="88706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Курсы и спорт"/>
          <p:cNvSpPr txBox="1"/>
          <p:nvPr>
            <p:ph type="title"/>
          </p:nvPr>
        </p:nvSpPr>
        <p:spPr>
          <a:xfrm>
            <a:off x="1552773" y="2698956"/>
            <a:ext cx="9779001" cy="1447071"/>
          </a:xfrm>
          <a:prstGeom prst="rect">
            <a:avLst/>
          </a:prstGeom>
        </p:spPr>
        <p:txBody>
          <a:bodyPr/>
          <a:lstStyle>
            <a:lvl1pPr algn="ctr">
              <a:defRPr b="0">
                <a:latin typeface="SF Pro Rounded Bold"/>
                <a:ea typeface="SF Pro Rounded Bold"/>
                <a:cs typeface="SF Pro Rounded Bold"/>
                <a:sym typeface="SF Pro Rounded Bold"/>
              </a:defRPr>
            </a:lvl1pPr>
          </a:lstStyle>
          <a:p>
            <a:pPr/>
            <a:r>
              <a:t>Курсы и спорт</a:t>
            </a:r>
          </a:p>
        </p:txBody>
      </p:sp>
      <p:sp>
        <p:nvSpPr>
          <p:cNvPr id="192" name="На вкладке «Развитие» находятся кнопки курсов и спорта. Спорт позволяет игроку восполнять здоровье, а курсы - увеличивать навык персонажа. Чтобы восполнять здоровье персонажа и увеличивать его навыки, порой нужно тратить игровую валюту и энергию"/>
          <p:cNvSpPr txBox="1"/>
          <p:nvPr>
            <p:ph type="body" sz="quarter" idx="1"/>
          </p:nvPr>
        </p:nvSpPr>
        <p:spPr>
          <a:xfrm>
            <a:off x="1327964" y="4388357"/>
            <a:ext cx="9779001" cy="5382403"/>
          </a:xfrm>
          <a:prstGeom prst="rect">
            <a:avLst/>
          </a:prstGeom>
        </p:spPr>
        <p:txBody>
          <a:bodyPr/>
          <a:lstStyle>
            <a:lvl1pPr algn="ctr" defTabSz="635634">
              <a:defRPr b="0" sz="4235">
                <a:latin typeface="SF Pro Rounded Bold"/>
                <a:ea typeface="SF Pro Rounded Bold"/>
                <a:cs typeface="SF Pro Rounded Bold"/>
                <a:sym typeface="SF Pro Rounded Bold"/>
              </a:defRPr>
            </a:lvl1pPr>
          </a:lstStyle>
          <a:p>
            <a:pPr/>
            <a:r>
              <a:t>На вкладке «Развитие» находятся кнопки курсов и спорта. Спорт позволяет игроку восполнять здоровье, а курсы - увеличивать навык персонажа. Чтобы восполнять здоровье персонажа и увеличивать его навыки, порой нужно тратить игровую валюту и энергию</a:t>
            </a:r>
          </a:p>
        </p:txBody>
      </p:sp>
      <p:pic>
        <p:nvPicPr>
          <p:cNvPr id="193" name="Снимок экрана 2021-11-16 в 18.51.15.png" descr="Снимок экрана 2021-11-16 в 18.51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44485" y="940514"/>
            <a:ext cx="6743701" cy="118349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