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080625" cy="567055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2" d="100"/>
          <a:sy n="182" d="100"/>
        </p:scale>
        <p:origin x="6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7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7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C5622D8-8973-4BF5-9804-F0E2A2BBE818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dt" idx="4"/>
          </p:nvPr>
        </p:nvSpPr>
        <p:spPr>
          <a:xfrm>
            <a:off x="4282200" y="0"/>
            <a:ext cx="3274920" cy="53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109B4A7-5DAF-43F2-AC92-56AC570C32A5}" type="datetime1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12/15/2023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sldNum" idx="5"/>
          </p:nvPr>
        </p:nvSpPr>
        <p:spPr>
          <a:xfrm>
            <a:off x="4282200" y="10155600"/>
            <a:ext cx="3274920" cy="53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899F32-606C-4BB2-9CF3-8473FF78B86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5EC55C1-7835-4023-AA9D-C6A3828C56F4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8B0181-3EEB-4709-BCBE-DBCE305961A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B7A68-44AF-1D41-8563-173837D1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7A8EDE-9313-B058-8839-E73A9CED8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9A778-FFD6-E7CE-9E4E-C32E3256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ED181-D4F2-2C2D-4498-9D7C09A0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BB00F-B3E9-865B-3046-2FC9AE0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7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2879C-6299-EEF2-402A-B381DCE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234436-D3E8-3382-AE9F-0EA5710A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BFB6CC-076F-149B-81A7-D126CCE7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0CC8D4-768F-9A1B-CE62-5E3225DE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28D5C5-87AE-2458-585B-60CA0C0E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997708-6C5E-35BF-DA5B-11BAEB37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481117-C0B1-5819-FEFA-47F0987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A6ED6-14AE-80F1-B33E-217C8720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3CDCFA-2D07-A516-48B2-81583527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A47F8-386B-267B-D4D4-6F74FD03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5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DB968-50E3-D96A-6952-E13F1C9A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A1005-D46F-00E9-C48D-339E3DB0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325F9-C0E2-9FF8-8F98-41992E1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950C09-1036-5151-0B4A-32B4B95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B4B7C6-7E42-AFC1-5AD6-499D4F88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DD16D-F98C-4259-F0F0-27EA9A65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F962BA-9B35-CCF2-DAC0-DD5C9628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0E537-6626-912B-3CF7-D4C634F1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B5F22-E98B-C80E-CBBB-4C5B090F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CD804-CA90-2ADF-0C3B-0EB9E37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6C314-F3E0-367B-7141-A0B72049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3C669-4719-8F07-C92F-0860D810A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5E5D38-73CF-4C6A-C635-938DB9C1F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502DC-55F5-0FB7-1E6E-3802C48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B1B522-83D4-1659-13A9-AD1CB8F0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D485A5-C0B4-EDC8-1DAA-C47ED62D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DFEDF-7243-AA2E-45B8-DA59C2E3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253D04-6E7D-BD42-963C-42F837A8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1108D0-D674-004E-8B28-BFBEE31B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94E047-A647-8A43-10DD-54031220D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4960CA-6232-95B3-217D-E524EBBF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2054AD-137C-7B83-B9AA-C814E1B9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7C68CA-01FC-0EF5-6F0E-FAD03161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E3E230-B12D-8F34-CC07-4CD02CB6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D7AD3-9AF4-2F7C-CFE8-5F45DC65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C31AB5-B54C-9A32-8D90-2D2EDE90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CFD528-531C-1FD8-0711-9B180030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4F8811-56F9-80D5-2EC7-C23A7CEB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611172-7552-B423-27BB-0687926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FD77CF-47E4-8E65-3001-2F1FFA4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276B8C-28C8-5BE7-2186-12317C2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91F67-8315-C188-940E-A002CF84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1A7669-F172-6835-7E2E-962B868C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426E91-E2BC-88AC-796C-E6AFF05B4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90A9DD-6A09-087C-209A-A04D8A68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0B4262-0119-E67B-F372-785DD5AA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7BF936-BF0A-C9A6-7ABB-005349F3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3261A-9711-6BCF-3C81-9C2D09E8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1FABE1-2609-1A29-3952-DDB0D23D5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D0863E-44EB-1983-ECAE-703BB2C9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EB23B5-906C-DBC7-CFEB-F6622F02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BBB600-2A3E-8E8E-CB8F-CDB731B0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011DC-ABFA-78E4-08E2-D16DB61A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BCF086-4F4A-0374-5881-BA176891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C1B5A-5EF4-B971-67A2-0294DF0C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36B54-F6B8-5C8B-F82D-4F3174733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55B4A-CAF8-8F9A-53CD-029BF2773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DC5A0D-65A2-B3D0-B259-35BAC42C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query-creation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idx="4294967295"/>
          </p:nvPr>
        </p:nvSpPr>
        <p:spPr>
          <a:xfrm>
            <a:off x="0" y="1965325"/>
            <a:ext cx="5702300" cy="9175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Springboot MVC</a:t>
            </a: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概述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idx="4294967295"/>
          </p:nvPr>
        </p:nvSpPr>
        <p:spPr>
          <a:xfrm>
            <a:off x="0" y="1427163"/>
            <a:ext cx="5360988" cy="12509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三、</a:t>
            </a:r>
            <a:r>
              <a:rPr lang="en-US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MVC</a:t>
            </a: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開發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MVC</a:t>
            </a:r>
            <a:r>
              <a:rPr lang="zh-TW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類型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0" name="Picture 2" descr="spring mvc and webflux venn"/>
          <p:cNvPicPr/>
          <p:nvPr/>
        </p:nvPicPr>
        <p:blipFill>
          <a:blip r:embed="rId2"/>
          <a:stretch/>
        </p:blipFill>
        <p:spPr>
          <a:xfrm>
            <a:off x="995040" y="1022040"/>
            <a:ext cx="7619760" cy="424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2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Microsoft JhengHei"/>
                <a:ea typeface="Microsoft JhengHei"/>
                <a:hlinkClick r:id="rId2"/>
              </a:rPr>
              <a:t>https://start.spring.io/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https://start.aliyun.com/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下載</a:t>
            </a: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Springboot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專案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3" name="圖片 365"/>
          <p:cNvPicPr/>
          <p:nvPr/>
        </p:nvPicPr>
        <p:blipFill>
          <a:blip r:embed="rId3"/>
          <a:stretch/>
        </p:blipFill>
        <p:spPr>
          <a:xfrm>
            <a:off x="5400000" y="252000"/>
            <a:ext cx="913320" cy="913320"/>
          </a:xfrm>
          <a:prstGeom prst="rect">
            <a:avLst/>
          </a:prstGeom>
          <a:ln w="0">
            <a:noFill/>
          </a:ln>
        </p:spPr>
      </p:pic>
      <p:pic>
        <p:nvPicPr>
          <p:cNvPr id="504" name="圖片 366"/>
          <p:cNvPicPr/>
          <p:nvPr/>
        </p:nvPicPr>
        <p:blipFill>
          <a:blip r:embed="rId4"/>
          <a:stretch/>
        </p:blipFill>
        <p:spPr>
          <a:xfrm>
            <a:off x="1800000" y="1898640"/>
            <a:ext cx="6479280" cy="332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2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File &gt; Import &gt; Maven &gt; Existing maven Project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(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工作區不可有相同群組的相同專案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ID)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935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引入專案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7" name="圖片 369"/>
          <p:cNvPicPr/>
          <p:nvPr/>
        </p:nvPicPr>
        <p:blipFill>
          <a:blip r:embed="rId2"/>
          <a:stretch/>
        </p:blipFill>
        <p:spPr>
          <a:xfrm>
            <a:off x="1800000" y="1920600"/>
            <a:ext cx="5219280" cy="361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包通常以相同功能的類放一起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較複雜專案也有以實現單一完整功能為一包分類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專案結構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0" name="圖片 2"/>
          <p:cNvPicPr/>
          <p:nvPr/>
        </p:nvPicPr>
        <p:blipFill>
          <a:blip r:embed="rId2"/>
          <a:stretch/>
        </p:blipFill>
        <p:spPr>
          <a:xfrm>
            <a:off x="1320840" y="1570320"/>
            <a:ext cx="3172320" cy="3728880"/>
          </a:xfrm>
          <a:prstGeom prst="rect">
            <a:avLst/>
          </a:prstGeom>
          <a:ln w="0">
            <a:noFill/>
          </a:ln>
        </p:spPr>
      </p:pic>
      <p:pic>
        <p:nvPicPr>
          <p:cNvPr id="511" name="圖片 4"/>
          <p:cNvPicPr/>
          <p:nvPr/>
        </p:nvPicPr>
        <p:blipFill>
          <a:blip r:embed="rId3"/>
          <a:stretch/>
        </p:blipFill>
        <p:spPr>
          <a:xfrm>
            <a:off x="5040360" y="1570320"/>
            <a:ext cx="2758680" cy="369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類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StudyApplication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啟動類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StudyApplicationTests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測試類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專案目錄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\src\main\resources\static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放靜態檔案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(mvc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預設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\src\main\resources\templates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放前端檔案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(thymeleaf)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\src\main\resources\application.properties(yml)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配置檔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或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\config\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子目錄、專案根目錄、專案外的目錄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放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DB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連線資訊 、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server port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前綴 …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專案結構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-2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Controller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@Controller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回傳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view(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視圖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@RestController(@Controller+ @ResponseBody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回傳數據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預設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實現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回傳型態不限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可透過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@PathVariable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@RequestHeader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@RequestParam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、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@CookieValue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、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@RequestBody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、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@ModelAttribute @MatrixVariable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接收參數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通常只有接收參數與呼叫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不做邏輯及例外處理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Controller </a:t>
            </a:r>
            <a:r>
              <a:rPr lang="zh-TW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控制器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RestController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7" name="圖片 2"/>
          <p:cNvPicPr/>
          <p:nvPr/>
        </p:nvPicPr>
        <p:blipFill>
          <a:blip r:embed="rId2"/>
          <a:stretch/>
        </p:blipFill>
        <p:spPr>
          <a:xfrm>
            <a:off x="309960" y="912600"/>
            <a:ext cx="5200200" cy="1428480"/>
          </a:xfrm>
          <a:prstGeom prst="rect">
            <a:avLst/>
          </a:prstGeom>
          <a:ln w="0">
            <a:noFill/>
          </a:ln>
        </p:spPr>
      </p:pic>
      <p:pic>
        <p:nvPicPr>
          <p:cNvPr id="518" name="圖片 4"/>
          <p:cNvPicPr/>
          <p:nvPr/>
        </p:nvPicPr>
        <p:blipFill>
          <a:blip r:embed="rId3"/>
          <a:stretch/>
        </p:blipFill>
        <p:spPr>
          <a:xfrm>
            <a:off x="5640480" y="1368720"/>
            <a:ext cx="4272120" cy="2932560"/>
          </a:xfrm>
          <a:prstGeom prst="rect">
            <a:avLst/>
          </a:prstGeom>
          <a:ln w="0">
            <a:noFill/>
          </a:ln>
        </p:spPr>
      </p:pic>
      <p:pic>
        <p:nvPicPr>
          <p:cNvPr id="519" name="圖片 6"/>
          <p:cNvPicPr/>
          <p:nvPr/>
        </p:nvPicPr>
        <p:blipFill>
          <a:blip r:embed="rId4"/>
          <a:stretch/>
        </p:blipFill>
        <p:spPr>
          <a:xfrm>
            <a:off x="309960" y="2516760"/>
            <a:ext cx="5238360" cy="1866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Javax(jakatra)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定義連接資料庫的方式，底層由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hibernate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實作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DAO (Java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映射資料庫 表 的對應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類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@Entity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@Id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@Table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、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@Column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如果類、參數符合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命名規範，資料庫也符合全大寫與底線，可以省略部分設定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JPA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DAO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圖片 3"/>
          <p:cNvPicPr/>
          <p:nvPr/>
        </p:nvPicPr>
        <p:blipFill>
          <a:blip r:embed="rId2"/>
          <a:stretch/>
        </p:blipFill>
        <p:spPr>
          <a:xfrm>
            <a:off x="252000" y="1206360"/>
            <a:ext cx="5600520" cy="32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idx="4294967295"/>
          </p:nvPr>
        </p:nvSpPr>
        <p:spPr>
          <a:xfrm>
            <a:off x="0" y="376238"/>
            <a:ext cx="5260975" cy="45862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一、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springboot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發展、特色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二、開發環境建置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三、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MVC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開發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四、 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Demo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五、佈署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(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補充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六 、 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Security 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開發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(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補充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Repository ( 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下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語句的接口類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繼承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JpaRepository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接口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查詢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SQL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可透過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JpaRepository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已經定義好的方法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常用基礎方法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JpaRepository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已經自帶 如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:findById findAll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FF0000"/>
                </a:solidFill>
                <a:latin typeface="Arial"/>
                <a:ea typeface="DejaVu Sans"/>
              </a:rPr>
              <a:t>方法名字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動態生成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語句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通常用於簡單制式查詢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Spring Data JPA - Reference Documentation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Specification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控制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語句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複雜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拼接查詢語句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@Query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寫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字串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方法上加上註解，破壞程式封裝較差兼容性 較不建議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JPA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7" name="圖片 2"/>
          <p:cNvPicPr/>
          <p:nvPr/>
        </p:nvPicPr>
        <p:blipFill>
          <a:blip r:embed="rId2"/>
          <a:stretch/>
        </p:blipFill>
        <p:spPr>
          <a:xfrm>
            <a:off x="461160" y="1065600"/>
            <a:ext cx="9240840" cy="1499760"/>
          </a:xfrm>
          <a:prstGeom prst="rect">
            <a:avLst/>
          </a:prstGeom>
          <a:ln w="0">
            <a:noFill/>
          </a:ln>
        </p:spPr>
      </p:pic>
      <p:pic>
        <p:nvPicPr>
          <p:cNvPr id="528" name="圖片 4"/>
          <p:cNvPicPr/>
          <p:nvPr/>
        </p:nvPicPr>
        <p:blipFill>
          <a:blip r:embed="rId3"/>
          <a:stretch/>
        </p:blipFill>
        <p:spPr>
          <a:xfrm>
            <a:off x="461160" y="3105000"/>
            <a:ext cx="9202320" cy="19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從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Repository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數據進行邏輯處理、異常例外處理、資料再封裝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 JPA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內容版面配置區 2"/>
          <p:cNvPicPr/>
          <p:nvPr/>
        </p:nvPicPr>
        <p:blipFill>
          <a:blip r:embed="rId2"/>
          <a:stretch/>
        </p:blipFill>
        <p:spPr>
          <a:xfrm>
            <a:off x="934560" y="738000"/>
            <a:ext cx="7205040" cy="4504680"/>
          </a:xfrm>
          <a:prstGeom prst="rect">
            <a:avLst/>
          </a:prstGeom>
          <a:ln w="0">
            <a:noFill/>
          </a:ln>
        </p:spPr>
      </p:pic>
      <p:sp>
        <p:nvSpPr>
          <p:cNvPr id="53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5163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基於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jakarta(javax) 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規範繼承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Filter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接口提供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servlet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過濾請求，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提供多種加載方式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@Component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@WebFilter+@Order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於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FilterRegistrationBean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設定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indent="0"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5163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Filter 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過濾器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5" name="圖片 583"/>
          <p:cNvPicPr/>
          <p:nvPr/>
        </p:nvPicPr>
        <p:blipFill>
          <a:blip r:embed="rId2"/>
          <a:stretch/>
        </p:blipFill>
        <p:spPr>
          <a:xfrm>
            <a:off x="899640" y="2685600"/>
            <a:ext cx="6840000" cy="2553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5163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請求進來時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Filter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後執行，請求出去時先執行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除了</a:t>
            </a:r>
            <a:r>
              <a:rPr lang="en-US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Filter</a:t>
            </a: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能做的，提供更多與更方便控制選擇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繼承接口並實現所需方法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設定時不要加 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@EnableWebMvc 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或 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extends WebMvcConfigurationSupport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935"/>
              </a:spcBef>
              <a:buClr>
                <a:srgbClr val="595959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會導致自動裝配失效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5163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Interceptor 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攔截器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圖片 586"/>
          <p:cNvPicPr/>
          <p:nvPr/>
        </p:nvPicPr>
        <p:blipFill>
          <a:blip r:embed="rId2"/>
          <a:stretch/>
        </p:blipFill>
        <p:spPr>
          <a:xfrm>
            <a:off x="1080000" y="3060000"/>
            <a:ext cx="6557760" cy="192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5163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內部方法類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攔截器 主要三方法 </a:t>
            </a:r>
            <a:r>
              <a:rPr lang="en-US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preHandle(</a:t>
            </a: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是否可進</a:t>
            </a:r>
            <a:r>
              <a:rPr lang="en-US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controller)  postHandle(</a:t>
            </a: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得到數據後</a:t>
            </a:r>
            <a:r>
              <a:rPr lang="en-US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)  afterCompletion(</a:t>
            </a: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數據傳出後</a:t>
            </a:r>
            <a:r>
              <a:rPr lang="en-US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過濾器主要方法 </a:t>
            </a:r>
            <a:r>
              <a:rPr lang="en-US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doFilter </a:t>
            </a: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並且方法內用</a:t>
            </a:r>
            <a:r>
              <a:rPr lang="en-US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chain.doFilter</a:t>
            </a:r>
            <a:r>
              <a:rPr lang="zh-TW" sz="12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區分進入方法前後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效能上 攔截器需要通過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dispatcherservlet 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執行較晚比較耗資源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同樣功能 攔截器參數較多通常實現較簡單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(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例外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: 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資料庫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session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開啟關閉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攔截器對 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mvc 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架構 如記錄誰使用特定類底下的特定方法、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modelAndView (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視圖</a:t>
            </a: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)</a:t>
            </a:r>
            <a:r>
              <a:rPr lang="zh-TW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，擁有較好的控制。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5163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主要差異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1" name="圖片 2"/>
          <p:cNvPicPr/>
          <p:nvPr/>
        </p:nvPicPr>
        <p:blipFill>
          <a:blip r:embed="rId2"/>
          <a:stretch/>
        </p:blipFill>
        <p:spPr>
          <a:xfrm>
            <a:off x="252000" y="3403080"/>
            <a:ext cx="9405000" cy="66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idx="4294967295"/>
          </p:nvPr>
        </p:nvSpPr>
        <p:spPr>
          <a:xfrm>
            <a:off x="0" y="1427163"/>
            <a:ext cx="5360988" cy="12509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四、</a:t>
            </a:r>
            <a:r>
              <a:rPr lang="en-US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Demo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idx="4294967295"/>
          </p:nvPr>
        </p:nvSpPr>
        <p:spPr>
          <a:xfrm>
            <a:off x="0" y="1427163"/>
            <a:ext cx="5360988" cy="12509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五、</a:t>
            </a:r>
            <a:r>
              <a:rPr lang="en-US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Security </a:t>
            </a: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開發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0">
              <a:lnSpc>
                <a:spcPct val="100000"/>
              </a:lnSpc>
              <a:spcBef>
                <a:spcPts val="828"/>
              </a:spcBef>
              <a:buNone/>
              <a:tabLst>
                <a:tab pos="0" algn="l"/>
              </a:tabLst>
            </a:pP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189000" indent="-189000">
              <a:lnSpc>
                <a:spcPct val="100000"/>
              </a:lnSpc>
              <a:spcBef>
                <a:spcPts val="828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開源企業級安全框架，提供多樣功能和設定，區分身分權限，保護後端資源避免受保護資源外洩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828"/>
              </a:spcBef>
              <a:buNone/>
              <a:tabLst>
                <a:tab pos="0" algn="l"/>
              </a:tabLst>
            </a:pP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189000" indent="-189000">
              <a:lnSpc>
                <a:spcPct val="100000"/>
              </a:lnSpc>
              <a:spcBef>
                <a:spcPts val="828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主要進行認證，授權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567000" lvl="1" indent="-18900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認證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: 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我是誰 我有哪些身分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567000" lvl="1" indent="-18900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授權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: 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當前身分能不能執行操作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37800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189000" indent="-189000">
              <a:lnSpc>
                <a:spcPct val="100000"/>
              </a:lnSpc>
              <a:spcBef>
                <a:spcPts val="828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核心機制為透過 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FilterChain 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處理請求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Spring Security </a:t>
            </a:r>
            <a:r>
              <a:rPr lang="zh-TW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用途</a:t>
            </a:r>
            <a:endParaRPr lang="en-US" sz="298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idx="4294967295"/>
          </p:nvPr>
        </p:nvSpPr>
        <p:spPr>
          <a:xfrm>
            <a:off x="0" y="1427163"/>
            <a:ext cx="6862763" cy="12509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一、</a:t>
            </a:r>
            <a:r>
              <a:rPr lang="en-US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springboot</a:t>
            </a: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歷史、特色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0">
              <a:lnSpc>
                <a:spcPct val="100000"/>
              </a:lnSpc>
              <a:spcBef>
                <a:spcPts val="828"/>
              </a:spcBef>
              <a:buNone/>
              <a:tabLst>
                <a:tab pos="0" algn="l"/>
              </a:tabLst>
            </a:pP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189000" indent="-189000">
              <a:lnSpc>
                <a:spcPct val="100000"/>
              </a:lnSpc>
              <a:spcBef>
                <a:spcPts val="828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設定 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UserDetails (DAO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層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)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資料庫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DAO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與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Security 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介接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189000" indent="-189000">
              <a:lnSpc>
                <a:spcPct val="100000"/>
              </a:lnSpc>
              <a:spcBef>
                <a:spcPts val="828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設定 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UserDetailsService (Service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層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)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撈取資料庫查看使用者資料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(UserDetails)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是否存在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189000" indent="-189000">
              <a:lnSpc>
                <a:spcPct val="100000"/>
              </a:lnSpc>
              <a:spcBef>
                <a:spcPts val="828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設定 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@EnableWebSecurity 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類裡加入所需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bean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567000" lvl="1" indent="-18900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SecurityFilterChain (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決定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Security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如何運作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)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  <a:p>
            <a:pPr marL="567000" lvl="1" indent="-189000">
              <a:lnSpc>
                <a:spcPct val="100000"/>
              </a:lnSpc>
              <a:spcBef>
                <a:spcPts val="414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AuthenticationProvider (</a:t>
            </a:r>
            <a:r>
              <a:rPr lang="zh-TW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設定解密方式、引用</a:t>
            </a:r>
            <a:r>
              <a:rPr lang="en-US" sz="232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UserDetailsService)</a:t>
            </a:r>
            <a:endParaRPr lang="en-US" sz="23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Security </a:t>
            </a:r>
            <a:r>
              <a:rPr lang="zh-TW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設定 </a:t>
            </a:r>
            <a:r>
              <a:rPr lang="en-US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(session</a:t>
            </a:r>
            <a:r>
              <a:rPr lang="zh-TW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為例</a:t>
            </a:r>
            <a:r>
              <a:rPr lang="en-US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)</a:t>
            </a:r>
            <a:endParaRPr lang="en-US" sz="298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8" name="圖片 1"/>
          <p:cNvPicPr/>
          <p:nvPr/>
        </p:nvPicPr>
        <p:blipFill>
          <a:blip r:embed="rId2"/>
          <a:stretch/>
        </p:blipFill>
        <p:spPr>
          <a:xfrm>
            <a:off x="5040360" y="893160"/>
            <a:ext cx="4901400" cy="115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內容版面配置區 4"/>
          <p:cNvPicPr/>
          <p:nvPr/>
        </p:nvPicPr>
        <p:blipFill>
          <a:blip r:embed="rId2"/>
          <a:stretch/>
        </p:blipFill>
        <p:spPr>
          <a:xfrm>
            <a:off x="627120" y="1571040"/>
            <a:ext cx="5793840" cy="3846960"/>
          </a:xfrm>
          <a:prstGeom prst="rect">
            <a:avLst/>
          </a:prstGeom>
          <a:ln w="0">
            <a:noFill/>
          </a:ln>
        </p:spPr>
      </p:pic>
      <p:sp>
        <p:nvSpPr>
          <p:cNvPr id="55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UserDetails</a:t>
            </a:r>
            <a:endParaRPr lang="en-US" sz="298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1" name="圖片 8"/>
          <p:cNvPicPr/>
          <p:nvPr/>
        </p:nvPicPr>
        <p:blipFill>
          <a:blip r:embed="rId3"/>
          <a:stretch/>
        </p:blipFill>
        <p:spPr>
          <a:xfrm>
            <a:off x="627120" y="835200"/>
            <a:ext cx="7571520" cy="63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內容版面配置區 2"/>
          <p:cNvPicPr/>
          <p:nvPr/>
        </p:nvPicPr>
        <p:blipFill>
          <a:blip r:embed="rId2"/>
          <a:stretch/>
        </p:blipFill>
        <p:spPr>
          <a:xfrm>
            <a:off x="252000" y="2502000"/>
            <a:ext cx="7882920" cy="2701440"/>
          </a:xfrm>
          <a:prstGeom prst="rect">
            <a:avLst/>
          </a:prstGeom>
          <a:ln w="0">
            <a:noFill/>
          </a:ln>
        </p:spPr>
      </p:pic>
      <p:sp>
        <p:nvSpPr>
          <p:cNvPr id="55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980" b="0" strike="noStrike" spc="-1">
                <a:solidFill>
                  <a:srgbClr val="595959"/>
                </a:solidFill>
                <a:latin typeface="Arial"/>
                <a:ea typeface="DejaVu Sans"/>
              </a:rPr>
              <a:t>UserDetailsService</a:t>
            </a:r>
            <a:endParaRPr lang="en-US" sz="298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4" name="圖片 4"/>
          <p:cNvPicPr/>
          <p:nvPr/>
        </p:nvPicPr>
        <p:blipFill>
          <a:blip r:embed="rId3"/>
          <a:stretch/>
        </p:blipFill>
        <p:spPr>
          <a:xfrm>
            <a:off x="252000" y="889920"/>
            <a:ext cx="908316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idx="4294967295"/>
          </p:nvPr>
        </p:nvSpPr>
        <p:spPr>
          <a:xfrm>
            <a:off x="0" y="1427163"/>
            <a:ext cx="5360988" cy="12509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六、佈署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直接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jar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包啟動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–jar study.jar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佈署到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 Server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修改為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war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移除內嵌伺服器與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log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引用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servlet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相關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api (javax or jakarta)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修改啟動類 繼承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SpringBootServletInitializer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部屬方式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373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GraalVM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為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Oracle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研發次世代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，分社區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(OpenJDK)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、商業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(OracleJDK)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版，通過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AOT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分析靜態程式碼，將位元組碼轉為原生機器程式碼</a:t>
            </a:r>
            <a:r>
              <a:rPr lang="zh-TW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Native Image(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原生執行檔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exe or sh)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需有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編譯能力的命令提示字元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安裝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VS2019)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反射、動態加載類對應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檔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-agentlib:native-image-agent=config-output-dir=..\src\main\resources\META-INF\native-image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-jar  study.jar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mvnw native:compile –Pnative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部屬方式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-2 GraalVM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內容版面配置區 2"/>
          <p:cNvPicPr/>
          <p:nvPr/>
        </p:nvPicPr>
        <p:blipFill>
          <a:blip r:embed="rId2"/>
          <a:stretch/>
        </p:blipFill>
        <p:spPr>
          <a:xfrm>
            <a:off x="402120" y="1026000"/>
            <a:ext cx="8827200" cy="348120"/>
          </a:xfrm>
          <a:prstGeom prst="rect">
            <a:avLst/>
          </a:prstGeom>
          <a:ln w="0">
            <a:noFill/>
          </a:ln>
        </p:spPr>
      </p:pic>
      <p:sp>
        <p:nvSpPr>
          <p:cNvPr id="56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 vs GraalVM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2" name="圖片 4"/>
          <p:cNvPicPr/>
          <p:nvPr/>
        </p:nvPicPr>
        <p:blipFill>
          <a:blip r:embed="rId3"/>
          <a:stretch/>
        </p:blipFill>
        <p:spPr>
          <a:xfrm>
            <a:off x="402120" y="1455120"/>
            <a:ext cx="8827200" cy="1612800"/>
          </a:xfrm>
          <a:prstGeom prst="rect">
            <a:avLst/>
          </a:prstGeom>
          <a:ln w="0">
            <a:noFill/>
          </a:ln>
        </p:spPr>
      </p:pic>
      <p:pic>
        <p:nvPicPr>
          <p:cNvPr id="563" name="圖片 6"/>
          <p:cNvPicPr/>
          <p:nvPr/>
        </p:nvPicPr>
        <p:blipFill>
          <a:blip r:embed="rId4"/>
          <a:stretch/>
        </p:blipFill>
        <p:spPr>
          <a:xfrm>
            <a:off x="402120" y="3202560"/>
            <a:ext cx="8827200" cy="470520"/>
          </a:xfrm>
          <a:prstGeom prst="rect">
            <a:avLst/>
          </a:prstGeom>
          <a:ln w="0">
            <a:noFill/>
          </a:ln>
        </p:spPr>
      </p:pic>
      <p:sp>
        <p:nvSpPr>
          <p:cNvPr id="564" name="文字方塊 8"/>
          <p:cNvSpPr/>
          <p:nvPr/>
        </p:nvSpPr>
        <p:spPr>
          <a:xfrm>
            <a:off x="402120" y="3673800"/>
            <a:ext cx="6117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一般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jar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5" name="圖片 10"/>
          <p:cNvPicPr/>
          <p:nvPr/>
        </p:nvPicPr>
        <p:blipFill>
          <a:blip r:embed="rId5"/>
          <a:stretch/>
        </p:blipFill>
        <p:spPr>
          <a:xfrm>
            <a:off x="402120" y="4037760"/>
            <a:ext cx="8879400" cy="68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2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 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概念最早是由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Rod Johnson 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於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2002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年發表在 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Expert One-on-One J2EE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一書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因早期企業開發過於複雜難以維護，提出包含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bean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容器、依賴注入等解決方案。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2004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年 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 framework 1.0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發布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2007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年團隊被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vmware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收購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2012 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年使用者提出對無容器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web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應用程式支持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2014 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年</a:t>
            </a:r>
            <a:r>
              <a:rPr lang="en-US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springboot 1.0</a:t>
            </a:r>
            <a:r>
              <a:rPr lang="zh-TW" sz="2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發布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Springboot 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發展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5" name="圖片 349"/>
          <p:cNvPicPr/>
          <p:nvPr/>
        </p:nvPicPr>
        <p:blipFill>
          <a:blip r:embed="rId2"/>
          <a:stretch/>
        </p:blipFill>
        <p:spPr>
          <a:xfrm>
            <a:off x="8450280" y="2510280"/>
            <a:ext cx="1269000" cy="126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2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降低依賴庫的引用管理、簡化配置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不再依賴 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web.xml (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也不建議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xml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配置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基於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Java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程式、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Java Annotation 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撰寫設定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約定優於配置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基於預設配置，減少所需手動配置，更改非約定就好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實現接口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(implements interface)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優先於繼承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(extends class)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內嵌式服務器，不再依賴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AP Server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上手難度低，學習曲線後期較高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生態系豐富，以</a:t>
            </a: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springboot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為基石定義一切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Springboot 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特色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8" name="圖片 352"/>
          <p:cNvPicPr/>
          <p:nvPr/>
        </p:nvPicPr>
        <p:blipFill>
          <a:blip r:embed="rId2"/>
          <a:stretch/>
        </p:blipFill>
        <p:spPr>
          <a:xfrm>
            <a:off x="6424560" y="180000"/>
            <a:ext cx="3294720" cy="109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Spring Framework 5 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架構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0" name="圖片 354"/>
          <p:cNvPicPr/>
          <p:nvPr/>
        </p:nvPicPr>
        <p:blipFill>
          <a:blip r:embed="rId2"/>
          <a:stretch/>
        </p:blipFill>
        <p:spPr>
          <a:xfrm>
            <a:off x="1260000" y="737280"/>
            <a:ext cx="6119280" cy="458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idx="4294967295"/>
          </p:nvPr>
        </p:nvSpPr>
        <p:spPr>
          <a:xfrm>
            <a:off x="0" y="1427163"/>
            <a:ext cx="5360988" cy="12509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TW" sz="38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二、開發環境建置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2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https://www.eclipse.org/downloads/packages/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package</a:t>
            </a: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為綠色軟體 ，獨立於作業系統可安裝多個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zh-TW" sz="2400" b="0" strike="noStrike" spc="-1">
                <a:solidFill>
                  <a:srgbClr val="595959"/>
                </a:solidFill>
                <a:latin typeface="Microsoft JhengHei"/>
                <a:ea typeface="Microsoft JhengHei"/>
              </a:rPr>
              <a:t>建置好後壓縮、有需要刪掉重新放回或者分享不用重新安裝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Eclipse</a:t>
            </a: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安裝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4" name="圖片 358"/>
          <p:cNvPicPr/>
          <p:nvPr/>
        </p:nvPicPr>
        <p:blipFill>
          <a:blip r:embed="rId2"/>
          <a:stretch/>
        </p:blipFill>
        <p:spPr>
          <a:xfrm>
            <a:off x="360000" y="2600280"/>
            <a:ext cx="8555760" cy="279900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idx="4294967295"/>
          </p:nvPr>
        </p:nvSpPr>
        <p:spPr>
          <a:xfrm>
            <a:off x="0" y="766763"/>
            <a:ext cx="9553575" cy="45021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1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Help&gt;Eclipse Marletplace </a:t>
            </a:r>
            <a:r>
              <a:rPr lang="zh-TW" sz="231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選</a:t>
            </a:r>
            <a:r>
              <a:rPr lang="en-US" sz="2310" b="0" strike="noStrike" spc="-1">
                <a:solidFill>
                  <a:srgbClr val="595959"/>
                </a:solidFill>
                <a:latin typeface="Microsoft JhengHei"/>
                <a:ea typeface="DejaVu Sans"/>
              </a:rPr>
              <a:t>Popular</a:t>
            </a:r>
            <a:endParaRPr lang="en-US" sz="2310" b="0" strike="noStrike" spc="-1">
              <a:solidFill>
                <a:srgbClr val="000000"/>
              </a:solidFill>
              <a:latin typeface="Arial"/>
            </a:endParaRPr>
          </a:p>
          <a:p>
            <a:pPr marL="889200" lvl="1" indent="-324000">
              <a:lnSpc>
                <a:spcPct val="90000"/>
              </a:lnSpc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910" b="0" strike="noStrike" spc="-1">
                <a:solidFill>
                  <a:srgbClr val="000000"/>
                </a:solidFill>
                <a:latin typeface="Arial"/>
                <a:ea typeface="DejaVu Sans"/>
              </a:rPr>
              <a:t>方便測試、啟動、除錯</a:t>
            </a:r>
            <a:endParaRPr lang="en-US" sz="191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68"/>
              </a:spcBef>
              <a:buNone/>
              <a:tabLst>
                <a:tab pos="0" algn="l"/>
              </a:tabLst>
            </a:pPr>
            <a:endParaRPr lang="en-US" sz="23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title" idx="4294967295"/>
          </p:nvPr>
        </p:nvSpPr>
        <p:spPr>
          <a:xfrm>
            <a:off x="0" y="252413"/>
            <a:ext cx="9553575" cy="4841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600" b="0" strike="noStrike" spc="-1">
                <a:solidFill>
                  <a:srgbClr val="595959"/>
                </a:solidFill>
                <a:latin typeface="Arial"/>
                <a:ea typeface="DejaVu Sans"/>
              </a:rPr>
              <a:t>套件安裝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7" name="圖片 361"/>
          <p:cNvPicPr/>
          <p:nvPr/>
        </p:nvPicPr>
        <p:blipFill>
          <a:blip r:embed="rId2"/>
          <a:stretch/>
        </p:blipFill>
        <p:spPr>
          <a:xfrm>
            <a:off x="529200" y="1634400"/>
            <a:ext cx="8441640" cy="378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1130</Words>
  <Application>Microsoft Office PowerPoint</Application>
  <PresentationFormat>自訂</PresentationFormat>
  <Paragraphs>155</Paragraphs>
  <Slides>36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4" baseType="lpstr">
      <vt:lpstr>Microsoft JhengHei</vt:lpstr>
      <vt:lpstr>Arial</vt:lpstr>
      <vt:lpstr>Calibri</vt:lpstr>
      <vt:lpstr>Calibri Light</vt:lpstr>
      <vt:lpstr>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Springboot 發展</vt:lpstr>
      <vt:lpstr>Springboot 特色</vt:lpstr>
      <vt:lpstr>Spring Framework 5 架構</vt:lpstr>
      <vt:lpstr>PowerPoint 簡報</vt:lpstr>
      <vt:lpstr>Eclipse安裝</vt:lpstr>
      <vt:lpstr>套件安裝</vt:lpstr>
      <vt:lpstr>PowerPoint 簡報</vt:lpstr>
      <vt:lpstr>MVC類型</vt:lpstr>
      <vt:lpstr>下載Springboot專案</vt:lpstr>
      <vt:lpstr>引入專案</vt:lpstr>
      <vt:lpstr>專案結構-1</vt:lpstr>
      <vt:lpstr>專案結構-2</vt:lpstr>
      <vt:lpstr>Controller 控制器</vt:lpstr>
      <vt:lpstr>RestController</vt:lpstr>
      <vt:lpstr>Spring JPA</vt:lpstr>
      <vt:lpstr>DAO</vt:lpstr>
      <vt:lpstr>Spring JPA</vt:lpstr>
      <vt:lpstr>Repository</vt:lpstr>
      <vt:lpstr>Spring JPA</vt:lpstr>
      <vt:lpstr>Service</vt:lpstr>
      <vt:lpstr>Filter 過濾器</vt:lpstr>
      <vt:lpstr>Interceptor 攔截器</vt:lpstr>
      <vt:lpstr>主要差異</vt:lpstr>
      <vt:lpstr>PowerPoint 簡報</vt:lpstr>
      <vt:lpstr>PowerPoint 簡報</vt:lpstr>
      <vt:lpstr>Spring Security 用途</vt:lpstr>
      <vt:lpstr>Security 設定 (session為例)</vt:lpstr>
      <vt:lpstr>UserDetails</vt:lpstr>
      <vt:lpstr>UserDetailsService</vt:lpstr>
      <vt:lpstr>PowerPoint 簡報</vt:lpstr>
      <vt:lpstr>部屬方式-1</vt:lpstr>
      <vt:lpstr>部屬方式-2 GraalVM</vt:lpstr>
      <vt:lpstr>Java vs GraalVM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/>
  <cp:lastModifiedBy>楊 竣翔 yang</cp:lastModifiedBy>
  <cp:revision>52</cp:revision>
  <dcterms:created xsi:type="dcterms:W3CDTF">2023-09-13T10:20:48Z</dcterms:created>
  <dcterms:modified xsi:type="dcterms:W3CDTF">2023-12-15T14:56:02Z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自訂</vt:lpwstr>
  </property>
  <property fmtid="{D5CDD505-2E9C-101B-9397-08002B2CF9AE}" pid="4" name="Slides">
    <vt:i4>36</vt:i4>
  </property>
</Properties>
</file>