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4" r:id="rId6"/>
    <p:sldId id="265" r:id="rId7"/>
    <p:sldId id="266" r:id="rId8"/>
    <p:sldId id="267" r:id="rId9"/>
    <p:sldId id="261" r:id="rId10"/>
    <p:sldId id="262" r:id="rId11"/>
    <p:sldId id="297" r:id="rId12"/>
    <p:sldId id="278" r:id="rId13"/>
    <p:sldId id="259" r:id="rId14"/>
    <p:sldId id="269" r:id="rId15"/>
    <p:sldId id="270" r:id="rId16"/>
    <p:sldId id="281" r:id="rId17"/>
    <p:sldId id="273" r:id="rId18"/>
    <p:sldId id="272" r:id="rId19"/>
    <p:sldId id="279" r:id="rId20"/>
    <p:sldId id="271" r:id="rId21"/>
    <p:sldId id="274" r:id="rId22"/>
    <p:sldId id="275" r:id="rId23"/>
    <p:sldId id="260" r:id="rId24"/>
    <p:sldId id="282" r:id="rId25"/>
    <p:sldId id="286" r:id="rId26"/>
    <p:sldId id="289" r:id="rId27"/>
    <p:sldId id="287" r:id="rId28"/>
    <p:sldId id="276" r:id="rId29"/>
    <p:sldId id="288" r:id="rId30"/>
    <p:sldId id="291" r:id="rId31"/>
    <p:sldId id="283" r:id="rId32"/>
    <p:sldId id="292" r:id="rId33"/>
    <p:sldId id="293" r:id="rId34"/>
    <p:sldId id="296" r:id="rId35"/>
    <p:sldId id="295" r:id="rId36"/>
    <p:sldId id="298" r:id="rId37"/>
    <p:sldId id="299" r:id="rId38"/>
    <p:sldId id="305" r:id="rId39"/>
    <p:sldId id="302" r:id="rId40"/>
    <p:sldId id="285" r:id="rId41"/>
    <p:sldId id="306" r:id="rId42"/>
    <p:sldId id="268" r:id="rId43"/>
    <p:sldId id="290" r:id="rId44"/>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3" autoAdjust="0"/>
    <p:restoredTop sz="94660"/>
  </p:normalViewPr>
  <p:slideViewPr>
    <p:cSldViewPr snapToGrid="0">
      <p:cViewPr varScale="1">
        <p:scale>
          <a:sx n="46" d="100"/>
          <a:sy n="46" d="100"/>
        </p:scale>
        <p:origin x="43" y="9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l-G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l-GR"/>
          </a:p>
        </p:txBody>
      </p:sp>
      <p:sp>
        <p:nvSpPr>
          <p:cNvPr id="4" name="Date Placeholder 3"/>
          <p:cNvSpPr>
            <a:spLocks noGrp="1"/>
          </p:cNvSpPr>
          <p:nvPr>
            <p:ph type="dt" sz="half" idx="10"/>
          </p:nvPr>
        </p:nvSpPr>
        <p:spPr/>
        <p:txBody>
          <a:bodyPr/>
          <a:lstStyle/>
          <a:p>
            <a:fld id="{40DCC4A9-D742-4456-B2B7-64A60BAFFCFB}" type="datetimeFigureOut">
              <a:rPr lang="el-GR" smtClean="0"/>
              <a:t>4/7/2023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B2E08C3D-51D1-491A-B46E-0DF8E45A3D53}" type="slidenum">
              <a:rPr lang="el-GR" smtClean="0"/>
              <a:t>‹#›</a:t>
            </a:fld>
            <a:endParaRPr lang="el-GR"/>
          </a:p>
        </p:txBody>
      </p:sp>
    </p:spTree>
    <p:extLst>
      <p:ext uri="{BB962C8B-B14F-4D97-AF65-F5344CB8AC3E}">
        <p14:creationId xmlns:p14="http://schemas.microsoft.com/office/powerpoint/2010/main" val="3233295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Date Placeholder 3"/>
          <p:cNvSpPr>
            <a:spLocks noGrp="1"/>
          </p:cNvSpPr>
          <p:nvPr>
            <p:ph type="dt" sz="half" idx="10"/>
          </p:nvPr>
        </p:nvSpPr>
        <p:spPr/>
        <p:txBody>
          <a:bodyPr/>
          <a:lstStyle/>
          <a:p>
            <a:fld id="{40DCC4A9-D742-4456-B2B7-64A60BAFFCFB}" type="datetimeFigureOut">
              <a:rPr lang="el-GR" smtClean="0"/>
              <a:t>4/7/2023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B2E08C3D-51D1-491A-B46E-0DF8E45A3D53}" type="slidenum">
              <a:rPr lang="el-GR" smtClean="0"/>
              <a:t>‹#›</a:t>
            </a:fld>
            <a:endParaRPr lang="el-GR"/>
          </a:p>
        </p:txBody>
      </p:sp>
    </p:spTree>
    <p:extLst>
      <p:ext uri="{BB962C8B-B14F-4D97-AF65-F5344CB8AC3E}">
        <p14:creationId xmlns:p14="http://schemas.microsoft.com/office/powerpoint/2010/main" val="3347270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l-G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Date Placeholder 3"/>
          <p:cNvSpPr>
            <a:spLocks noGrp="1"/>
          </p:cNvSpPr>
          <p:nvPr>
            <p:ph type="dt" sz="half" idx="10"/>
          </p:nvPr>
        </p:nvSpPr>
        <p:spPr/>
        <p:txBody>
          <a:bodyPr/>
          <a:lstStyle/>
          <a:p>
            <a:fld id="{40DCC4A9-D742-4456-B2B7-64A60BAFFCFB}" type="datetimeFigureOut">
              <a:rPr lang="el-GR" smtClean="0"/>
              <a:t>4/7/2023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B2E08C3D-51D1-491A-B46E-0DF8E45A3D53}" type="slidenum">
              <a:rPr lang="el-GR" smtClean="0"/>
              <a:t>‹#›</a:t>
            </a:fld>
            <a:endParaRPr lang="el-GR"/>
          </a:p>
        </p:txBody>
      </p:sp>
    </p:spTree>
    <p:extLst>
      <p:ext uri="{BB962C8B-B14F-4D97-AF65-F5344CB8AC3E}">
        <p14:creationId xmlns:p14="http://schemas.microsoft.com/office/powerpoint/2010/main" val="352197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Date Placeholder 3"/>
          <p:cNvSpPr>
            <a:spLocks noGrp="1"/>
          </p:cNvSpPr>
          <p:nvPr>
            <p:ph type="dt" sz="half" idx="10"/>
          </p:nvPr>
        </p:nvSpPr>
        <p:spPr/>
        <p:txBody>
          <a:bodyPr/>
          <a:lstStyle/>
          <a:p>
            <a:fld id="{40DCC4A9-D742-4456-B2B7-64A60BAFFCFB}" type="datetimeFigureOut">
              <a:rPr lang="el-GR" smtClean="0"/>
              <a:t>4/7/2023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B2E08C3D-51D1-491A-B46E-0DF8E45A3D53}" type="slidenum">
              <a:rPr lang="el-GR" smtClean="0"/>
              <a:t>‹#›</a:t>
            </a:fld>
            <a:endParaRPr lang="el-GR"/>
          </a:p>
        </p:txBody>
      </p:sp>
    </p:spTree>
    <p:extLst>
      <p:ext uri="{BB962C8B-B14F-4D97-AF65-F5344CB8AC3E}">
        <p14:creationId xmlns:p14="http://schemas.microsoft.com/office/powerpoint/2010/main" val="733867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l-G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DCC4A9-D742-4456-B2B7-64A60BAFFCFB}" type="datetimeFigureOut">
              <a:rPr lang="el-GR" smtClean="0"/>
              <a:t>4/7/2023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B2E08C3D-51D1-491A-B46E-0DF8E45A3D53}" type="slidenum">
              <a:rPr lang="el-GR" smtClean="0"/>
              <a:t>‹#›</a:t>
            </a:fld>
            <a:endParaRPr lang="el-GR"/>
          </a:p>
        </p:txBody>
      </p:sp>
    </p:spTree>
    <p:extLst>
      <p:ext uri="{BB962C8B-B14F-4D97-AF65-F5344CB8AC3E}">
        <p14:creationId xmlns:p14="http://schemas.microsoft.com/office/powerpoint/2010/main" val="238398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5" name="Date Placeholder 4"/>
          <p:cNvSpPr>
            <a:spLocks noGrp="1"/>
          </p:cNvSpPr>
          <p:nvPr>
            <p:ph type="dt" sz="half" idx="10"/>
          </p:nvPr>
        </p:nvSpPr>
        <p:spPr/>
        <p:txBody>
          <a:bodyPr/>
          <a:lstStyle/>
          <a:p>
            <a:fld id="{40DCC4A9-D742-4456-B2B7-64A60BAFFCFB}" type="datetimeFigureOut">
              <a:rPr lang="el-GR" smtClean="0"/>
              <a:t>4/7/2023</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B2E08C3D-51D1-491A-B46E-0DF8E45A3D53}" type="slidenum">
              <a:rPr lang="el-GR" smtClean="0"/>
              <a:t>‹#›</a:t>
            </a:fld>
            <a:endParaRPr lang="el-GR"/>
          </a:p>
        </p:txBody>
      </p:sp>
    </p:spTree>
    <p:extLst>
      <p:ext uri="{BB962C8B-B14F-4D97-AF65-F5344CB8AC3E}">
        <p14:creationId xmlns:p14="http://schemas.microsoft.com/office/powerpoint/2010/main" val="435807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l-G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7" name="Date Placeholder 6"/>
          <p:cNvSpPr>
            <a:spLocks noGrp="1"/>
          </p:cNvSpPr>
          <p:nvPr>
            <p:ph type="dt" sz="half" idx="10"/>
          </p:nvPr>
        </p:nvSpPr>
        <p:spPr/>
        <p:txBody>
          <a:bodyPr/>
          <a:lstStyle/>
          <a:p>
            <a:fld id="{40DCC4A9-D742-4456-B2B7-64A60BAFFCFB}" type="datetimeFigureOut">
              <a:rPr lang="el-GR" smtClean="0"/>
              <a:t>4/7/2023</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B2E08C3D-51D1-491A-B46E-0DF8E45A3D53}" type="slidenum">
              <a:rPr lang="el-GR" smtClean="0"/>
              <a:t>‹#›</a:t>
            </a:fld>
            <a:endParaRPr lang="el-GR"/>
          </a:p>
        </p:txBody>
      </p:sp>
    </p:spTree>
    <p:extLst>
      <p:ext uri="{BB962C8B-B14F-4D97-AF65-F5344CB8AC3E}">
        <p14:creationId xmlns:p14="http://schemas.microsoft.com/office/powerpoint/2010/main" val="2809276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Date Placeholder 2"/>
          <p:cNvSpPr>
            <a:spLocks noGrp="1"/>
          </p:cNvSpPr>
          <p:nvPr>
            <p:ph type="dt" sz="half" idx="10"/>
          </p:nvPr>
        </p:nvSpPr>
        <p:spPr/>
        <p:txBody>
          <a:bodyPr/>
          <a:lstStyle/>
          <a:p>
            <a:fld id="{40DCC4A9-D742-4456-B2B7-64A60BAFFCFB}" type="datetimeFigureOut">
              <a:rPr lang="el-GR" smtClean="0"/>
              <a:t>4/7/2023</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B2E08C3D-51D1-491A-B46E-0DF8E45A3D53}" type="slidenum">
              <a:rPr lang="el-GR" smtClean="0"/>
              <a:t>‹#›</a:t>
            </a:fld>
            <a:endParaRPr lang="el-GR"/>
          </a:p>
        </p:txBody>
      </p:sp>
    </p:spTree>
    <p:extLst>
      <p:ext uri="{BB962C8B-B14F-4D97-AF65-F5344CB8AC3E}">
        <p14:creationId xmlns:p14="http://schemas.microsoft.com/office/powerpoint/2010/main" val="1440750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CC4A9-D742-4456-B2B7-64A60BAFFCFB}" type="datetimeFigureOut">
              <a:rPr lang="el-GR" smtClean="0"/>
              <a:t>4/7/2023</a:t>
            </a:fld>
            <a:endParaRPr lang="el-GR"/>
          </a:p>
        </p:txBody>
      </p:sp>
      <p:sp>
        <p:nvSpPr>
          <p:cNvPr id="3" name="Footer Placeholder 2"/>
          <p:cNvSpPr>
            <a:spLocks noGrp="1"/>
          </p:cNvSpPr>
          <p:nvPr>
            <p:ph type="ftr" sz="quarter" idx="11"/>
          </p:nvPr>
        </p:nvSpPr>
        <p:spPr/>
        <p:txBody>
          <a:bodyPr/>
          <a:lstStyle/>
          <a:p>
            <a:endParaRPr lang="el-GR"/>
          </a:p>
        </p:txBody>
      </p:sp>
      <p:sp>
        <p:nvSpPr>
          <p:cNvPr id="4" name="Slide Number Placeholder 3"/>
          <p:cNvSpPr>
            <a:spLocks noGrp="1"/>
          </p:cNvSpPr>
          <p:nvPr>
            <p:ph type="sldNum" sz="quarter" idx="12"/>
          </p:nvPr>
        </p:nvSpPr>
        <p:spPr/>
        <p:txBody>
          <a:bodyPr/>
          <a:lstStyle/>
          <a:p>
            <a:fld id="{B2E08C3D-51D1-491A-B46E-0DF8E45A3D53}" type="slidenum">
              <a:rPr lang="el-GR" smtClean="0"/>
              <a:t>‹#›</a:t>
            </a:fld>
            <a:endParaRPr lang="el-GR"/>
          </a:p>
        </p:txBody>
      </p:sp>
    </p:spTree>
    <p:extLst>
      <p:ext uri="{BB962C8B-B14F-4D97-AF65-F5344CB8AC3E}">
        <p14:creationId xmlns:p14="http://schemas.microsoft.com/office/powerpoint/2010/main" val="3900954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l-G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DCC4A9-D742-4456-B2B7-64A60BAFFCFB}" type="datetimeFigureOut">
              <a:rPr lang="el-GR" smtClean="0"/>
              <a:t>4/7/2023</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B2E08C3D-51D1-491A-B46E-0DF8E45A3D53}" type="slidenum">
              <a:rPr lang="el-GR" smtClean="0"/>
              <a:t>‹#›</a:t>
            </a:fld>
            <a:endParaRPr lang="el-GR"/>
          </a:p>
        </p:txBody>
      </p:sp>
    </p:spTree>
    <p:extLst>
      <p:ext uri="{BB962C8B-B14F-4D97-AF65-F5344CB8AC3E}">
        <p14:creationId xmlns:p14="http://schemas.microsoft.com/office/powerpoint/2010/main" val="2180940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l-G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DCC4A9-D742-4456-B2B7-64A60BAFFCFB}" type="datetimeFigureOut">
              <a:rPr lang="el-GR" smtClean="0"/>
              <a:t>4/7/2023</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B2E08C3D-51D1-491A-B46E-0DF8E45A3D53}" type="slidenum">
              <a:rPr lang="el-GR" smtClean="0"/>
              <a:t>‹#›</a:t>
            </a:fld>
            <a:endParaRPr lang="el-GR"/>
          </a:p>
        </p:txBody>
      </p:sp>
    </p:spTree>
    <p:extLst>
      <p:ext uri="{BB962C8B-B14F-4D97-AF65-F5344CB8AC3E}">
        <p14:creationId xmlns:p14="http://schemas.microsoft.com/office/powerpoint/2010/main" val="1905533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l-G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CC4A9-D742-4456-B2B7-64A60BAFFCFB}" type="datetimeFigureOut">
              <a:rPr lang="el-GR" smtClean="0"/>
              <a:t>4/7/2023</a:t>
            </a:fld>
            <a:endParaRPr lang="el-G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E08C3D-51D1-491A-B46E-0DF8E45A3D53}" type="slidenum">
              <a:rPr lang="el-GR" smtClean="0"/>
              <a:t>‹#›</a:t>
            </a:fld>
            <a:endParaRPr lang="el-GR"/>
          </a:p>
        </p:txBody>
      </p:sp>
    </p:spTree>
    <p:extLst>
      <p:ext uri="{BB962C8B-B14F-4D97-AF65-F5344CB8AC3E}">
        <p14:creationId xmlns:p14="http://schemas.microsoft.com/office/powerpoint/2010/main" val="699295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30.png"/></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6.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37.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71.png"/><Relationship Id="rId11" Type="http://schemas.openxmlformats.org/officeDocument/2006/relationships/image" Target="../media/image76.png"/><Relationship Id="rId5" Type="http://schemas.openxmlformats.org/officeDocument/2006/relationships/image" Target="../media/image70.png"/><Relationship Id="rId10" Type="http://schemas.openxmlformats.org/officeDocument/2006/relationships/image" Target="../media/image75.png"/><Relationship Id="rId4" Type="http://schemas.openxmlformats.org/officeDocument/2006/relationships/image" Target="../media/image69.png"/><Relationship Id="rId9" Type="http://schemas.openxmlformats.org/officeDocument/2006/relationships/image" Target="../media/image74.png"/></Relationships>
</file>

<file path=ppt/slides/_rels/slide38.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39.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s://en.wikipedia.org/wiki/Depth-first_search" TargetMode="External"/><Relationship Id="rId3" Type="http://schemas.openxmlformats.org/officeDocument/2006/relationships/hyperlink" Target="https://www.math.uni-bielefeld.de/documenta/vol-ismp/32_schrijver-alexander-sp.pdf" TargetMode="External"/><Relationship Id="rId7" Type="http://schemas.openxmlformats.org/officeDocument/2006/relationships/hyperlink" Target="https://pymprog.sourceforge.net/index.html" TargetMode="External"/><Relationship Id="rId2" Type="http://schemas.openxmlformats.org/officeDocument/2006/relationships/hyperlink" Target="https://en.wikipedia.org/wiki/Shortest_path_problem#Linear_programming_formulation" TargetMode="External"/><Relationship Id="rId1" Type="http://schemas.openxmlformats.org/officeDocument/2006/relationships/slideLayout" Target="../slideLayouts/slideLayout2.xml"/><Relationship Id="rId6" Type="http://schemas.openxmlformats.org/officeDocument/2006/relationships/hyperlink" Target="https://www.programiz.com/dsa/graph-adjacency-list" TargetMode="External"/><Relationship Id="rId5" Type="http://schemas.openxmlformats.org/officeDocument/2006/relationships/hyperlink" Target="https://en.wikipedia.org/wiki/Adjacency_matrix" TargetMode="External"/><Relationship Id="rId4" Type="http://schemas.openxmlformats.org/officeDocument/2006/relationships/hyperlink" Target="https://optimization-online.org/wp-content/uploads/2014/09/4560.pdf" TargetMode="External"/><Relationship Id="rId9" Type="http://schemas.openxmlformats.org/officeDocument/2006/relationships/hyperlink" Target="https://en.wikipedia.org/wiki/A*_search_algorithm"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05268"/>
            <a:ext cx="9144000" cy="1091448"/>
          </a:xfrm>
        </p:spPr>
        <p:txBody>
          <a:bodyPr/>
          <a:lstStyle/>
          <a:p>
            <a:r>
              <a:rPr lang="en-US" b="1" dirty="0" smtClean="0"/>
              <a:t>Shortest Path Problem</a:t>
            </a:r>
            <a:endParaRPr lang="el-GR" b="1" dirty="0"/>
          </a:p>
        </p:txBody>
      </p:sp>
      <p:sp>
        <p:nvSpPr>
          <p:cNvPr id="3" name="Subtitle 2"/>
          <p:cNvSpPr>
            <a:spLocks noGrp="1"/>
          </p:cNvSpPr>
          <p:nvPr>
            <p:ph type="subTitle" idx="1"/>
          </p:nvPr>
        </p:nvSpPr>
        <p:spPr>
          <a:xfrm>
            <a:off x="393032" y="2149641"/>
            <a:ext cx="11405935" cy="3818021"/>
          </a:xfrm>
        </p:spPr>
        <p:txBody>
          <a:bodyPr/>
          <a:lstStyle/>
          <a:p>
            <a:pPr algn="just"/>
            <a:r>
              <a:rPr lang="el-GR" sz="2800" b="1" dirty="0" smtClean="0"/>
              <a:t>Τίτλος εργασίας:</a:t>
            </a:r>
            <a:r>
              <a:rPr lang="el-GR" dirty="0" smtClean="0"/>
              <a:t> </a:t>
            </a:r>
            <a:r>
              <a:rPr lang="el-GR" dirty="0"/>
              <a:t>Μοντελοποίηση με γραμμικό / ακέραιο προγραμματισμό του προβλήματος εύρεσης της συντομότερης διαδρομής (</a:t>
            </a:r>
            <a:r>
              <a:rPr lang="en-US" dirty="0"/>
              <a:t>shortest path problem</a:t>
            </a:r>
            <a:r>
              <a:rPr lang="el-GR" dirty="0"/>
              <a:t>) μεταξύ δύο σημείων στο οδικό δίκτυο μιας πόλης με σκοπό την έγκαιρη μετάβαση ασθενή στο νοσοκομείο.</a:t>
            </a:r>
          </a:p>
          <a:p>
            <a:pPr algn="just"/>
            <a:r>
              <a:rPr lang="el-GR" sz="2800" b="1" dirty="0" smtClean="0"/>
              <a:t>Ονοματεπώνυμο:</a:t>
            </a:r>
            <a:r>
              <a:rPr lang="el-GR" sz="2800" dirty="0" smtClean="0"/>
              <a:t> </a:t>
            </a:r>
            <a:r>
              <a:rPr lang="el-GR" dirty="0" smtClean="0"/>
              <a:t>Πρίντζιος Λάμπρος</a:t>
            </a:r>
          </a:p>
          <a:p>
            <a:pPr algn="just"/>
            <a:r>
              <a:rPr lang="el-GR" sz="2800" b="1" dirty="0" smtClean="0"/>
              <a:t>Αριθμός μητρώου:</a:t>
            </a:r>
            <a:r>
              <a:rPr lang="el-GR" b="1" dirty="0" smtClean="0"/>
              <a:t> </a:t>
            </a:r>
            <a:r>
              <a:rPr lang="el-GR" dirty="0" smtClean="0"/>
              <a:t>1072817</a:t>
            </a:r>
          </a:p>
          <a:p>
            <a:pPr algn="just"/>
            <a:r>
              <a:rPr lang="el-GR" sz="2800" b="1" dirty="0" smtClean="0"/>
              <a:t>Έτος:</a:t>
            </a:r>
            <a:r>
              <a:rPr lang="el-GR" dirty="0" smtClean="0"/>
              <a:t> 4</a:t>
            </a:r>
            <a:r>
              <a:rPr lang="el-GR" baseline="30000" dirty="0" smtClean="0"/>
              <a:t>ο</a:t>
            </a:r>
            <a:endParaRPr lang="el-GR" dirty="0"/>
          </a:p>
        </p:txBody>
      </p:sp>
      <p:pic>
        <p:nvPicPr>
          <p:cNvPr id="4" name="Picture 3"/>
          <p:cNvPicPr>
            <a:picLocks noChangeAspect="1"/>
          </p:cNvPicPr>
          <p:nvPr/>
        </p:nvPicPr>
        <p:blipFill>
          <a:blip r:embed="rId2"/>
          <a:stretch>
            <a:fillRect/>
          </a:stretch>
        </p:blipFill>
        <p:spPr>
          <a:xfrm>
            <a:off x="6281670" y="5007959"/>
            <a:ext cx="1049572" cy="1140839"/>
          </a:xfrm>
          <a:prstGeom prst="rect">
            <a:avLst/>
          </a:prstGeom>
        </p:spPr>
      </p:pic>
      <p:pic>
        <p:nvPicPr>
          <p:cNvPr id="5" name="Picture 4"/>
          <p:cNvPicPr>
            <a:picLocks noChangeAspect="1"/>
          </p:cNvPicPr>
          <p:nvPr/>
        </p:nvPicPr>
        <p:blipFill>
          <a:blip r:embed="rId3"/>
          <a:stretch>
            <a:fillRect/>
          </a:stretch>
        </p:blipFill>
        <p:spPr>
          <a:xfrm>
            <a:off x="10011223" y="5007959"/>
            <a:ext cx="1254924" cy="1140839"/>
          </a:xfrm>
          <a:prstGeom prst="rect">
            <a:avLst/>
          </a:prstGeom>
        </p:spPr>
      </p:pic>
      <p:pic>
        <p:nvPicPr>
          <p:cNvPr id="7" name="Picture 6"/>
          <p:cNvPicPr>
            <a:picLocks noChangeAspect="1"/>
          </p:cNvPicPr>
          <p:nvPr/>
        </p:nvPicPr>
        <p:blipFill>
          <a:blip r:embed="rId4"/>
          <a:stretch>
            <a:fillRect/>
          </a:stretch>
        </p:blipFill>
        <p:spPr>
          <a:xfrm>
            <a:off x="8110999" y="3867120"/>
            <a:ext cx="1120467" cy="1140839"/>
          </a:xfrm>
          <a:prstGeom prst="rect">
            <a:avLst/>
          </a:prstGeom>
        </p:spPr>
      </p:pic>
      <p:cxnSp>
        <p:nvCxnSpPr>
          <p:cNvPr id="9" name="Straight Arrow Connector 8"/>
          <p:cNvCxnSpPr>
            <a:stCxn id="4" idx="3"/>
            <a:endCxn id="7" idx="1"/>
          </p:cNvCxnSpPr>
          <p:nvPr/>
        </p:nvCxnSpPr>
        <p:spPr>
          <a:xfrm flipV="1">
            <a:off x="7331242" y="4437540"/>
            <a:ext cx="779757" cy="114083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3"/>
            <a:endCxn id="5" idx="1"/>
          </p:cNvCxnSpPr>
          <p:nvPr/>
        </p:nvCxnSpPr>
        <p:spPr>
          <a:xfrm>
            <a:off x="9231466" y="4437540"/>
            <a:ext cx="779757" cy="114083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56837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243"/>
            <a:ext cx="10515600" cy="1325563"/>
          </a:xfrm>
        </p:spPr>
        <p:txBody>
          <a:bodyPr>
            <a:normAutofit/>
          </a:bodyPr>
          <a:lstStyle/>
          <a:p>
            <a:pPr algn="ctr"/>
            <a:r>
              <a:rPr lang="el-GR" dirty="0" smtClean="0"/>
              <a:t>Χαρακτηριστικά στοιχεία γραφικής διεπαφής:</a:t>
            </a:r>
            <a:r>
              <a:rPr lang="en-US" dirty="0" smtClean="0"/>
              <a:t/>
            </a:r>
            <a:br>
              <a:rPr lang="en-US" dirty="0" smtClean="0"/>
            </a:br>
            <a:r>
              <a:rPr lang="el-GR" dirty="0" smtClean="0"/>
              <a:t>2. απόσταση </a:t>
            </a:r>
            <a:r>
              <a:rPr lang="en-US" dirty="0" smtClean="0"/>
              <a:t>Manhattan</a:t>
            </a:r>
            <a:endParaRPr lang="el-GR" dirty="0"/>
          </a:p>
        </p:txBody>
      </p:sp>
      <p:pic>
        <p:nvPicPr>
          <p:cNvPr id="4" name="Content Placeholder 3"/>
          <p:cNvPicPr>
            <a:picLocks noGrp="1" noChangeAspect="1"/>
          </p:cNvPicPr>
          <p:nvPr>
            <p:ph idx="1"/>
          </p:nvPr>
        </p:nvPicPr>
        <p:blipFill>
          <a:blip r:embed="rId2"/>
          <a:stretch>
            <a:fillRect/>
          </a:stretch>
        </p:blipFill>
        <p:spPr>
          <a:xfrm>
            <a:off x="233430" y="1363579"/>
            <a:ext cx="5568420" cy="5494421"/>
          </a:xfrm>
          <a:prstGeom prst="rect">
            <a:avLst/>
          </a:prstGeom>
        </p:spPr>
      </p:pic>
      <mc:AlternateContent xmlns:mc="http://schemas.openxmlformats.org/markup-compatibility/2006" xmlns:a14="http://schemas.microsoft.com/office/drawing/2010/main">
        <mc:Choice Requires="a14">
          <p:sp>
            <p:nvSpPr>
              <p:cNvPr id="3" name="Rectangle 2"/>
              <p:cNvSpPr/>
              <p:nvPr/>
            </p:nvSpPr>
            <p:spPr>
              <a:xfrm>
                <a:off x="6846943" y="2031853"/>
                <a:ext cx="4305346" cy="11306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l-GR" sz="2400" i="1">
                              <a:latin typeface="Cambria Math" panose="02040503050406030204" pitchFamily="18" charset="0"/>
                            </a:rPr>
                          </m:ctrlPr>
                        </m:sSubPr>
                        <m:e>
                          <m:r>
                            <a:rPr lang="el-GR" sz="2400" i="1">
                              <a:latin typeface="Cambria Math" panose="02040503050406030204" pitchFamily="18" charset="0"/>
                            </a:rPr>
                            <m:t>𝑑</m:t>
                          </m:r>
                        </m:e>
                        <m:sub>
                          <m:r>
                            <a:rPr lang="el-GR" sz="2400" i="1">
                              <a:latin typeface="Cambria Math" panose="02040503050406030204" pitchFamily="18" charset="0"/>
                            </a:rPr>
                            <m:t>𝑀𝑎𝑛h𝑎𝑡𝑡𝑎𝑛</m:t>
                          </m:r>
                        </m:sub>
                      </m:sSub>
                      <m:d>
                        <m:dPr>
                          <m:ctrlPr>
                            <a:rPr lang="el-GR" sz="2400" i="1">
                              <a:latin typeface="Cambria Math" panose="02040503050406030204" pitchFamily="18" charset="0"/>
                            </a:rPr>
                          </m:ctrlPr>
                        </m:dPr>
                        <m:e>
                          <m:r>
                            <a:rPr lang="el-GR" sz="2400" i="1">
                              <a:latin typeface="Cambria Math" panose="02040503050406030204" pitchFamily="18" charset="0"/>
                            </a:rPr>
                            <m:t>𝑝</m:t>
                          </m:r>
                          <m:r>
                            <a:rPr lang="el-GR" sz="2400" i="1">
                              <a:latin typeface="Cambria Math" panose="02040503050406030204" pitchFamily="18" charset="0"/>
                            </a:rPr>
                            <m:t>, </m:t>
                          </m:r>
                          <m:r>
                            <a:rPr lang="el-GR" sz="2400" i="1">
                              <a:latin typeface="Cambria Math" panose="02040503050406030204" pitchFamily="18" charset="0"/>
                            </a:rPr>
                            <m:t>𝑞</m:t>
                          </m:r>
                        </m:e>
                      </m:d>
                      <m:r>
                        <a:rPr lang="el-GR" sz="2400" i="0">
                          <a:latin typeface="Cambria Math" panose="02040503050406030204" pitchFamily="18" charset="0"/>
                        </a:rPr>
                        <m:t>=</m:t>
                      </m:r>
                      <m:nary>
                        <m:naryPr>
                          <m:chr m:val="∑"/>
                          <m:limLoc m:val="undOvr"/>
                          <m:ctrlPr>
                            <a:rPr lang="el-GR" sz="2400" i="1">
                              <a:latin typeface="Cambria Math" panose="02040503050406030204" pitchFamily="18" charset="0"/>
                            </a:rPr>
                          </m:ctrlPr>
                        </m:naryPr>
                        <m:sub>
                          <m:r>
                            <a:rPr lang="el-GR" sz="2400" i="1">
                              <a:latin typeface="Cambria Math" panose="02040503050406030204" pitchFamily="18" charset="0"/>
                            </a:rPr>
                            <m:t>𝑖</m:t>
                          </m:r>
                          <m:r>
                            <a:rPr lang="el-GR" sz="2400" i="0">
                              <a:latin typeface="Cambria Math" panose="02040503050406030204" pitchFamily="18" charset="0"/>
                            </a:rPr>
                            <m:t>=1</m:t>
                          </m:r>
                        </m:sub>
                        <m:sup>
                          <m:r>
                            <a:rPr lang="el-GR" sz="2400" i="0">
                              <a:latin typeface="Cambria Math" panose="02040503050406030204" pitchFamily="18" charset="0"/>
                            </a:rPr>
                            <m:t>2</m:t>
                          </m:r>
                        </m:sup>
                        <m:e>
                          <m:d>
                            <m:dPr>
                              <m:begChr m:val="|"/>
                              <m:endChr m:val="|"/>
                              <m:ctrlPr>
                                <a:rPr lang="el-GR" sz="2400" i="1">
                                  <a:latin typeface="Cambria Math" panose="02040503050406030204" pitchFamily="18" charset="0"/>
                                </a:rPr>
                              </m:ctrlPr>
                            </m:dPr>
                            <m:e>
                              <m:sSub>
                                <m:sSubPr>
                                  <m:ctrlPr>
                                    <a:rPr lang="el-GR" sz="2400" i="1">
                                      <a:latin typeface="Cambria Math" panose="02040503050406030204" pitchFamily="18" charset="0"/>
                                    </a:rPr>
                                  </m:ctrlPr>
                                </m:sSubPr>
                                <m:e>
                                  <m:r>
                                    <a:rPr lang="el-GR" sz="2400" i="1">
                                      <a:latin typeface="Cambria Math" panose="02040503050406030204" pitchFamily="18" charset="0"/>
                                    </a:rPr>
                                    <m:t>𝑝</m:t>
                                  </m:r>
                                </m:e>
                                <m:sub>
                                  <m:r>
                                    <a:rPr lang="el-GR" sz="2400" i="1">
                                      <a:latin typeface="Cambria Math" panose="02040503050406030204" pitchFamily="18" charset="0"/>
                                    </a:rPr>
                                    <m:t>𝑖</m:t>
                                  </m:r>
                                </m:sub>
                              </m:sSub>
                              <m:r>
                                <a:rPr lang="el-GR" sz="2400" i="0">
                                  <a:latin typeface="Cambria Math" panose="02040503050406030204" pitchFamily="18" charset="0"/>
                                </a:rPr>
                                <m:t>−</m:t>
                              </m:r>
                              <m:sSub>
                                <m:sSubPr>
                                  <m:ctrlPr>
                                    <a:rPr lang="el-GR" sz="2400" i="1">
                                      <a:latin typeface="Cambria Math" panose="02040503050406030204" pitchFamily="18" charset="0"/>
                                    </a:rPr>
                                  </m:ctrlPr>
                                </m:sSubPr>
                                <m:e>
                                  <m:r>
                                    <a:rPr lang="el-GR" sz="2400" i="1">
                                      <a:latin typeface="Cambria Math" panose="02040503050406030204" pitchFamily="18" charset="0"/>
                                    </a:rPr>
                                    <m:t>𝑞</m:t>
                                  </m:r>
                                </m:e>
                                <m:sub>
                                  <m:r>
                                    <a:rPr lang="el-GR" sz="2400" i="1">
                                      <a:latin typeface="Cambria Math" panose="02040503050406030204" pitchFamily="18" charset="0"/>
                                    </a:rPr>
                                    <m:t>𝑖</m:t>
                                  </m:r>
                                </m:sub>
                              </m:sSub>
                            </m:e>
                          </m:d>
                        </m:e>
                      </m:nary>
                    </m:oMath>
                  </m:oMathPara>
                </a14:m>
                <a:endParaRPr lang="el-GR" sz="2400" dirty="0"/>
              </a:p>
            </p:txBody>
          </p:sp>
        </mc:Choice>
        <mc:Fallback xmlns="">
          <p:sp>
            <p:nvSpPr>
              <p:cNvPr id="3" name="Rectangle 2"/>
              <p:cNvSpPr>
                <a:spLocks noRot="1" noChangeAspect="1" noMove="1" noResize="1" noEditPoints="1" noAdjustHandles="1" noChangeArrowheads="1" noChangeShapeType="1" noTextEdit="1"/>
              </p:cNvSpPr>
              <p:nvPr/>
            </p:nvSpPr>
            <p:spPr>
              <a:xfrm>
                <a:off x="6846943" y="2031853"/>
                <a:ext cx="4305346" cy="1130631"/>
              </a:xfrm>
              <a:prstGeom prst="rect">
                <a:avLst/>
              </a:prstGeom>
              <a:blipFill rotWithShape="0">
                <a:blip r:embed="rId3"/>
                <a:stretch>
                  <a:fillRect/>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973407" y="6207443"/>
                <a:ext cx="3686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l-GR" i="1">
                          <a:latin typeface="Cambria Math" panose="02040503050406030204" pitchFamily="18" charset="0"/>
                        </a:rPr>
                        <m:t>𝑝</m:t>
                      </m:r>
                    </m:oMath>
                  </m:oMathPara>
                </a14:m>
                <a:endParaRPr lang="el-GR" dirty="0"/>
              </a:p>
            </p:txBody>
          </p:sp>
        </mc:Choice>
        <mc:Fallback xmlns="">
          <p:sp>
            <p:nvSpPr>
              <p:cNvPr id="5" name="Rectangle 4"/>
              <p:cNvSpPr>
                <a:spLocks noRot="1" noChangeAspect="1" noMove="1" noResize="1" noEditPoints="1" noAdjustHandles="1" noChangeArrowheads="1" noChangeShapeType="1" noTextEdit="1"/>
              </p:cNvSpPr>
              <p:nvPr/>
            </p:nvSpPr>
            <p:spPr>
              <a:xfrm>
                <a:off x="973407" y="6207443"/>
                <a:ext cx="368627" cy="369332"/>
              </a:xfrm>
              <a:prstGeom prst="rect">
                <a:avLst/>
              </a:prstGeom>
              <a:blipFill rotWithShape="0">
                <a:blip r:embed="rId4"/>
                <a:stretch>
                  <a:fillRect b="-6557"/>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5189791" y="2031853"/>
                <a:ext cx="3686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𝑞</m:t>
                      </m:r>
                    </m:oMath>
                  </m:oMathPara>
                </a14:m>
                <a:endParaRPr lang="el-GR" dirty="0"/>
              </a:p>
            </p:txBody>
          </p:sp>
        </mc:Choice>
        <mc:Fallback xmlns="">
          <p:sp>
            <p:nvSpPr>
              <p:cNvPr id="6" name="Rectangle 5"/>
              <p:cNvSpPr>
                <a:spLocks noRot="1" noChangeAspect="1" noMove="1" noResize="1" noEditPoints="1" noAdjustHandles="1" noChangeArrowheads="1" noChangeShapeType="1" noTextEdit="1"/>
              </p:cNvSpPr>
              <p:nvPr/>
            </p:nvSpPr>
            <p:spPr>
              <a:xfrm>
                <a:off x="5189791" y="2031853"/>
                <a:ext cx="368627" cy="369332"/>
              </a:xfrm>
              <a:prstGeom prst="rect">
                <a:avLst/>
              </a:prstGeom>
              <a:blipFill rotWithShape="0">
                <a:blip r:embed="rId5"/>
                <a:stretch>
                  <a:fillRect b="-6557"/>
                </a:stretch>
              </a:blipFill>
            </p:spPr>
            <p:txBody>
              <a:bodyPr/>
              <a:lstStyle/>
              <a:p>
                <a:r>
                  <a:rPr lang="el-GR">
                    <a:noFill/>
                  </a:rPr>
                  <a:t> </a:t>
                </a:r>
              </a:p>
            </p:txBody>
          </p:sp>
        </mc:Fallback>
      </mc:AlternateContent>
      <p:sp>
        <p:nvSpPr>
          <p:cNvPr id="7" name="Rectangle 6"/>
          <p:cNvSpPr/>
          <p:nvPr/>
        </p:nvSpPr>
        <p:spPr>
          <a:xfrm>
            <a:off x="6216311" y="3613051"/>
            <a:ext cx="5566611" cy="2308324"/>
          </a:xfrm>
          <a:prstGeom prst="rect">
            <a:avLst/>
          </a:prstGeom>
        </p:spPr>
        <p:txBody>
          <a:bodyPr wrap="square">
            <a:spAutoFit/>
          </a:bodyPr>
          <a:lstStyle/>
          <a:p>
            <a:pPr algn="just"/>
            <a:r>
              <a:rPr lang="el-GR" sz="2400" dirty="0">
                <a:latin typeface="Calibri" panose="020F0502020204030204" pitchFamily="34" charset="0"/>
                <a:ea typeface="Calibri" panose="020F0502020204030204" pitchFamily="34" charset="0"/>
                <a:cs typeface="Times New Roman" panose="02020603050405020304" pitchFamily="18" charset="0"/>
              </a:rPr>
              <a:t>Είναι ενδιαφέρον το γεγονός ότι, λόγω της φύσης της απόστασης Manhattan, </a:t>
            </a:r>
            <a:r>
              <a:rPr lang="el-GR" sz="2400" dirty="0" smtClean="0">
                <a:latin typeface="Calibri" panose="020F0502020204030204" pitchFamily="34" charset="0"/>
                <a:ea typeface="Calibri" panose="020F0502020204030204" pitchFamily="34" charset="0"/>
                <a:cs typeface="Times New Roman" panose="02020603050405020304" pitchFamily="18" charset="0"/>
              </a:rPr>
              <a:t>στην αριστερή εικόνα τα </a:t>
            </a:r>
            <a:r>
              <a:rPr lang="el-GR" sz="2400" dirty="0">
                <a:latin typeface="Calibri" panose="020F0502020204030204" pitchFamily="34" charset="0"/>
                <a:ea typeface="Calibri" panose="020F0502020204030204" pitchFamily="34" charset="0"/>
                <a:cs typeface="Times New Roman" panose="02020603050405020304" pitchFamily="18" charset="0"/>
              </a:rPr>
              <a:t>χωρικά κόστη των σημειωμένων διαδρομών από την κάτω αριστερά μαύρη κορυφή μέχρι την πάνω δεξιά μωβ είναι ακριβώς τα ίδια.</a:t>
            </a:r>
            <a:endParaRPr lang="el-GR" sz="2400" dirty="0"/>
          </a:p>
        </p:txBody>
      </p:sp>
    </p:spTree>
    <p:extLst>
      <p:ext uri="{BB962C8B-B14F-4D97-AF65-F5344CB8AC3E}">
        <p14:creationId xmlns:p14="http://schemas.microsoft.com/office/powerpoint/2010/main" val="481762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0957"/>
            <a:ext cx="10515600" cy="1325563"/>
          </a:xfrm>
        </p:spPr>
        <p:txBody>
          <a:bodyPr/>
          <a:lstStyle/>
          <a:p>
            <a:pPr algn="ctr"/>
            <a:r>
              <a:rPr lang="el-GR" dirty="0" smtClean="0"/>
              <a:t>Υπολογισμός και σύνδεση σχετικών και απόλυτων χωρικών και χρονικών βαρών</a:t>
            </a:r>
            <a:endParaRPr lang="el-G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21894" y="1841667"/>
                <a:ext cx="10748211" cy="4831850"/>
              </a:xfrm>
            </p:spPr>
            <p:txBody>
              <a:bodyPr>
                <a:normAutofit fontScale="92500"/>
              </a:bodyPr>
              <a:lstStyle/>
              <a:p>
                <a:r>
                  <a:rPr lang="el-GR" dirty="0" smtClean="0"/>
                  <a:t>Για στοιχειώδη μονάδα του πλέγματος: </a:t>
                </a:r>
                <a:endParaRPr lang="el-GR" i="1" dirty="0" smtClean="0"/>
              </a:p>
              <a:p>
                <a:pPr marL="0" indent="0">
                  <a:buNone/>
                </a:pPr>
                <a14:m>
                  <m:oMath xmlns:m="http://schemas.openxmlformats.org/officeDocument/2006/math">
                    <m:sSub>
                      <m:sSubPr>
                        <m:ctrlPr>
                          <a:rPr lang="el-GR" sz="2400" i="1">
                            <a:latin typeface="Cambria Math" panose="02040503050406030204" pitchFamily="18" charset="0"/>
                          </a:rPr>
                        </m:ctrlPr>
                      </m:sSubPr>
                      <m:e>
                        <m:r>
                          <a:rPr lang="en-US" sz="2400" i="1">
                            <a:latin typeface="Cambria Math" panose="02040503050406030204" pitchFamily="18" charset="0"/>
                          </a:rPr>
                          <m:t>𝑑</m:t>
                        </m:r>
                        <m:r>
                          <a:rPr lang="el-GR" sz="2400" i="1">
                            <a:latin typeface="Cambria Math" panose="02040503050406030204" pitchFamily="18" charset="0"/>
                          </a:rPr>
                          <m:t>′</m:t>
                        </m:r>
                      </m:e>
                      <m:sub>
                        <m:r>
                          <a:rPr lang="en-US" sz="2400" i="1">
                            <a:latin typeface="Cambria Math" panose="02040503050406030204" pitchFamily="18" charset="0"/>
                          </a:rPr>
                          <m:t>𝑟𝑒𝑙</m:t>
                        </m:r>
                      </m:sub>
                    </m:sSub>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n-US" sz="2400" i="1">
                            <a:latin typeface="Cambria Math" panose="02040503050406030204" pitchFamily="18" charset="0"/>
                          </a:rPr>
                          <m:t>𝑡</m:t>
                        </m:r>
                        <m:r>
                          <a:rPr lang="el-GR" sz="2400" i="1">
                            <a:latin typeface="Cambria Math" panose="02040503050406030204" pitchFamily="18" charset="0"/>
                          </a:rPr>
                          <m:t>′</m:t>
                        </m:r>
                      </m:e>
                      <m:sub>
                        <m:r>
                          <a:rPr lang="en-US" sz="2400" i="1">
                            <a:latin typeface="Cambria Math" panose="02040503050406030204" pitchFamily="18" charset="0"/>
                          </a:rPr>
                          <m:t>𝑟𝑒𝑙</m:t>
                        </m:r>
                      </m:sub>
                    </m:sSub>
                    <m:r>
                      <a:rPr lang="el-GR" sz="2400" i="1">
                        <a:latin typeface="Cambria Math" panose="02040503050406030204" pitchFamily="18" charset="0"/>
                      </a:rPr>
                      <m:t>=1</m:t>
                    </m:r>
                  </m:oMath>
                </a14:m>
                <a:r>
                  <a:rPr lang="el-GR" sz="2400" dirty="0" smtClean="0"/>
                  <a:t> και </a:t>
                </a:r>
                <a14:m>
                  <m:oMath xmlns:m="http://schemas.openxmlformats.org/officeDocument/2006/math">
                    <m:sSub>
                      <m:sSubPr>
                        <m:ctrlPr>
                          <a:rPr lang="el-GR" sz="2400" i="1">
                            <a:latin typeface="Cambria Math" panose="02040503050406030204" pitchFamily="18" charset="0"/>
                          </a:rPr>
                        </m:ctrlPr>
                      </m:sSubPr>
                      <m:e>
                        <m:r>
                          <a:rPr lang="en-US" sz="2400" i="1">
                            <a:latin typeface="Cambria Math" panose="02040503050406030204" pitchFamily="18" charset="0"/>
                          </a:rPr>
                          <m:t>𝑑</m:t>
                        </m:r>
                        <m:r>
                          <a:rPr lang="el-GR" sz="2400" i="1">
                            <a:latin typeface="Cambria Math" panose="02040503050406030204" pitchFamily="18" charset="0"/>
                          </a:rPr>
                          <m:t>′</m:t>
                        </m:r>
                      </m:e>
                      <m:sub>
                        <m:r>
                          <a:rPr lang="en-US" sz="2400" i="1">
                            <a:latin typeface="Cambria Math" panose="02040503050406030204" pitchFamily="18" charset="0"/>
                          </a:rPr>
                          <m:t>𝑎𝑏𝑠</m:t>
                        </m:r>
                      </m:sub>
                    </m:sSub>
                    <m:r>
                      <a:rPr lang="el-GR" sz="2400" i="1">
                        <a:latin typeface="Cambria Math" panose="02040503050406030204" pitchFamily="18" charset="0"/>
                      </a:rPr>
                      <m:t>=</m:t>
                    </m:r>
                    <m:r>
                      <a:rPr lang="en-US" sz="2400" i="1">
                        <a:latin typeface="Cambria Math" panose="02040503050406030204" pitchFamily="18" charset="0"/>
                      </a:rPr>
                      <m:t>𝑢𝑛𝑖𝑡</m:t>
                    </m:r>
                    <m:r>
                      <a:rPr lang="el-GR" sz="2400" i="1">
                        <a:latin typeface="Cambria Math" panose="02040503050406030204" pitchFamily="18" charset="0"/>
                      </a:rPr>
                      <m:t>_</m:t>
                    </m:r>
                    <m:r>
                      <a:rPr lang="en-US" sz="2400" i="1">
                        <a:latin typeface="Cambria Math" panose="02040503050406030204" pitchFamily="18" charset="0"/>
                      </a:rPr>
                      <m:t>𝑠𝑖𝑧𝑒</m:t>
                    </m:r>
                    <m:r>
                      <a:rPr lang="en-US" sz="2400" i="1">
                        <a:latin typeface="Cambria Math" panose="02040503050406030204" pitchFamily="18" charset="0"/>
                      </a:rPr>
                      <m:t> </m:t>
                    </m:r>
                    <m:d>
                      <m:dPr>
                        <m:begChr m:val="["/>
                        <m:endChr m:val="]"/>
                        <m:ctrlPr>
                          <a:rPr lang="el-GR" sz="2400" i="1">
                            <a:latin typeface="Cambria Math" panose="02040503050406030204" pitchFamily="18" charset="0"/>
                          </a:rPr>
                        </m:ctrlPr>
                      </m:dPr>
                      <m:e>
                        <m:r>
                          <a:rPr lang="en-US" sz="2400" i="1">
                            <a:latin typeface="Cambria Math" panose="02040503050406030204" pitchFamily="18" charset="0"/>
                          </a:rPr>
                          <m:t>𝑚</m:t>
                        </m:r>
                      </m:e>
                    </m:d>
                  </m:oMath>
                </a14:m>
                <a:r>
                  <a:rPr lang="el-GR" sz="2400" dirty="0"/>
                  <a:t>, </a:t>
                </a:r>
                <a14:m>
                  <m:oMath xmlns:m="http://schemas.openxmlformats.org/officeDocument/2006/math">
                    <m:sSub>
                      <m:sSubPr>
                        <m:ctrlPr>
                          <a:rPr lang="el-GR" sz="2400" i="1">
                            <a:latin typeface="Cambria Math" panose="02040503050406030204" pitchFamily="18" charset="0"/>
                          </a:rPr>
                        </m:ctrlPr>
                      </m:sSubPr>
                      <m:e>
                        <m:r>
                          <a:rPr lang="en-US" sz="2400" i="1">
                            <a:latin typeface="Cambria Math" panose="02040503050406030204" pitchFamily="18" charset="0"/>
                          </a:rPr>
                          <m:t>𝑡</m:t>
                        </m:r>
                        <m:r>
                          <a:rPr lang="el-GR" sz="2400" i="1">
                            <a:latin typeface="Cambria Math" panose="02040503050406030204" pitchFamily="18" charset="0"/>
                          </a:rPr>
                          <m:t>′</m:t>
                        </m:r>
                      </m:e>
                      <m:sub>
                        <m:r>
                          <a:rPr lang="en-US" sz="2400" i="1">
                            <a:latin typeface="Cambria Math" panose="02040503050406030204" pitchFamily="18" charset="0"/>
                          </a:rPr>
                          <m:t>𝑎𝑏𝑠</m:t>
                        </m:r>
                      </m:sub>
                    </m:sSub>
                    <m:r>
                      <a:rPr lang="el-GR" sz="2400" i="1">
                        <a:latin typeface="Cambria Math" panose="02040503050406030204" pitchFamily="18" charset="0"/>
                      </a:rPr>
                      <m:t>=</m:t>
                    </m:r>
                    <m:r>
                      <a:rPr lang="el-GR" sz="2400" i="1">
                        <a:latin typeface="Cambria Math" panose="02040503050406030204" pitchFamily="18" charset="0"/>
                      </a:rPr>
                      <m:t>𝑛</m:t>
                    </m:r>
                    <m:r>
                      <a:rPr lang="el-GR" sz="2400" i="1">
                        <a:latin typeface="Cambria Math" panose="02040503050406030204" pitchFamily="18" charset="0"/>
                      </a:rPr>
                      <m:t>_</m:t>
                    </m:r>
                    <m:r>
                      <a:rPr lang="el-GR" sz="2400" i="1">
                        <a:latin typeface="Cambria Math" panose="02040503050406030204" pitchFamily="18" charset="0"/>
                      </a:rPr>
                      <m:t>𝑡</m:t>
                    </m:r>
                    <m:r>
                      <a:rPr lang="el-GR" sz="2400" i="1">
                        <a:latin typeface="Cambria Math" panose="02040503050406030204" pitchFamily="18" charset="0"/>
                      </a:rPr>
                      <m:t>_</m:t>
                    </m:r>
                    <m:r>
                      <a:rPr lang="el-GR" sz="2400" i="1">
                        <a:latin typeface="Cambria Math" panose="02040503050406030204" pitchFamily="18" charset="0"/>
                      </a:rPr>
                      <m:t>𝑐</m:t>
                    </m:r>
                    <m:r>
                      <a:rPr lang="el-GR" sz="2400" i="1">
                        <a:latin typeface="Cambria Math" panose="02040503050406030204" pitchFamily="18" charset="0"/>
                      </a:rPr>
                      <m:t> </m:t>
                    </m:r>
                    <m:d>
                      <m:dPr>
                        <m:begChr m:val="["/>
                        <m:endChr m:val="]"/>
                        <m:ctrlPr>
                          <a:rPr lang="el-GR" sz="2400" i="1">
                            <a:latin typeface="Cambria Math" panose="02040503050406030204" pitchFamily="18" charset="0"/>
                          </a:rPr>
                        </m:ctrlPr>
                      </m:dPr>
                      <m:e>
                        <m:r>
                          <a:rPr lang="en-US" sz="2400" i="1">
                            <a:latin typeface="Cambria Math" panose="02040503050406030204" pitchFamily="18" charset="0"/>
                          </a:rPr>
                          <m:t>𝑠𝑒𝑐</m:t>
                        </m:r>
                      </m:e>
                    </m:d>
                    <m:r>
                      <a:rPr lang="el-GR" sz="2400" i="1">
                        <a:latin typeface="Cambria Math" panose="02040503050406030204" pitchFamily="18" charset="0"/>
                      </a:rPr>
                      <m:t>=3.6</m:t>
                    </m:r>
                    <m:f>
                      <m:fPr>
                        <m:ctrlPr>
                          <a:rPr lang="el-GR" sz="2400" i="1">
                            <a:latin typeface="Cambria Math" panose="02040503050406030204" pitchFamily="18" charset="0"/>
                          </a:rPr>
                        </m:ctrlPr>
                      </m:fPr>
                      <m:num>
                        <m:r>
                          <a:rPr lang="en-US" sz="2400" i="1">
                            <a:latin typeface="Cambria Math" panose="02040503050406030204" pitchFamily="18" charset="0"/>
                          </a:rPr>
                          <m:t>𝑢𝑛𝑖𝑡</m:t>
                        </m:r>
                        <m:r>
                          <a:rPr lang="el-GR" sz="2400" i="1">
                            <a:latin typeface="Cambria Math" panose="02040503050406030204" pitchFamily="18" charset="0"/>
                          </a:rPr>
                          <m:t>_</m:t>
                        </m:r>
                        <m:r>
                          <a:rPr lang="en-US" sz="2400" i="1">
                            <a:latin typeface="Cambria Math" panose="02040503050406030204" pitchFamily="18" charset="0"/>
                          </a:rPr>
                          <m:t>𝑠𝑖𝑧𝑒</m:t>
                        </m:r>
                        <m:r>
                          <a:rPr lang="en-US" sz="2400" i="1">
                            <a:latin typeface="Cambria Math" panose="02040503050406030204" pitchFamily="18" charset="0"/>
                          </a:rPr>
                          <m:t> </m:t>
                        </m:r>
                        <m:d>
                          <m:dPr>
                            <m:begChr m:val="["/>
                            <m:endChr m:val="]"/>
                            <m:ctrlPr>
                              <a:rPr lang="el-GR" sz="2400" i="1">
                                <a:latin typeface="Cambria Math" panose="02040503050406030204" pitchFamily="18" charset="0"/>
                              </a:rPr>
                            </m:ctrlPr>
                          </m:dPr>
                          <m:e>
                            <m:r>
                              <a:rPr lang="en-US" sz="2400" i="1">
                                <a:latin typeface="Cambria Math" panose="02040503050406030204" pitchFamily="18" charset="0"/>
                              </a:rPr>
                              <m:t>𝑚</m:t>
                            </m:r>
                          </m:e>
                        </m:d>
                      </m:num>
                      <m:den>
                        <m:r>
                          <a:rPr lang="en-US" sz="2400" i="1">
                            <a:latin typeface="Cambria Math" panose="02040503050406030204" pitchFamily="18" charset="0"/>
                          </a:rPr>
                          <m:t>𝑛𝑜𝑟𝑚𝑎𝑙</m:t>
                        </m:r>
                        <m:r>
                          <a:rPr lang="el-GR" sz="2400" i="1">
                            <a:latin typeface="Cambria Math" panose="02040503050406030204" pitchFamily="18" charset="0"/>
                          </a:rPr>
                          <m:t>_</m:t>
                        </m:r>
                        <m:r>
                          <a:rPr lang="en-US" sz="2400" i="1">
                            <a:latin typeface="Cambria Math" panose="02040503050406030204" pitchFamily="18" charset="0"/>
                          </a:rPr>
                          <m:t>𝑣𝑒𝑙</m:t>
                        </m:r>
                        <m:r>
                          <a:rPr lang="en-US" sz="2400" i="1">
                            <a:latin typeface="Cambria Math" panose="02040503050406030204" pitchFamily="18" charset="0"/>
                          </a:rPr>
                          <m:t> </m:t>
                        </m:r>
                        <m:d>
                          <m:dPr>
                            <m:begChr m:val="["/>
                            <m:endChr m:val="]"/>
                            <m:ctrlPr>
                              <a:rPr lang="el-GR" sz="2400" i="1">
                                <a:latin typeface="Cambria Math" panose="02040503050406030204" pitchFamily="18" charset="0"/>
                              </a:rPr>
                            </m:ctrlPr>
                          </m:dPr>
                          <m:e>
                            <m:f>
                              <m:fPr>
                                <m:ctrlPr>
                                  <a:rPr lang="el-GR" sz="2400" i="1">
                                    <a:latin typeface="Cambria Math" panose="02040503050406030204" pitchFamily="18" charset="0"/>
                                  </a:rPr>
                                </m:ctrlPr>
                              </m:fPr>
                              <m:num>
                                <m:r>
                                  <a:rPr lang="en-US" sz="2400" i="1">
                                    <a:latin typeface="Cambria Math" panose="02040503050406030204" pitchFamily="18" charset="0"/>
                                  </a:rPr>
                                  <m:t>𝑘𝑚</m:t>
                                </m:r>
                              </m:num>
                              <m:den>
                                <m:r>
                                  <a:rPr lang="el-GR" sz="2400" i="1">
                                    <a:latin typeface="Cambria Math" panose="02040503050406030204" pitchFamily="18" charset="0"/>
                                  </a:rPr>
                                  <m:t>h</m:t>
                                </m:r>
                              </m:den>
                            </m:f>
                          </m:e>
                        </m:d>
                      </m:den>
                    </m:f>
                  </m:oMath>
                </a14:m>
                <a:endParaRPr lang="en-US" dirty="0" smtClean="0"/>
              </a:p>
              <a:p>
                <a:pPr marL="0" indent="0">
                  <a:buNone/>
                </a:pPr>
                <a:endParaRPr lang="el-GR" sz="2400" dirty="0" smtClean="0"/>
              </a:p>
              <a:p>
                <a:r>
                  <a:rPr lang="el-GR" dirty="0" smtClean="0"/>
                  <a:t>Για ακμή χωρίς χρονικές καθυστερήσεις:</a:t>
                </a:r>
              </a:p>
              <a:p>
                <a:pPr marL="0" indent="0">
                  <a:buNone/>
                </a:pPr>
                <a14:m>
                  <m:oMath xmlns:m="http://schemas.openxmlformats.org/officeDocument/2006/math">
                    <m:sSub>
                      <m:sSubPr>
                        <m:ctrlPr>
                          <a:rPr lang="el-GR"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𝑟𝑒𝑙</m:t>
                        </m:r>
                      </m:sub>
                    </m:sSub>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𝑟𝑒𝑙</m:t>
                        </m:r>
                      </m:sub>
                    </m:sSub>
                    <m:r>
                      <a:rPr lang="el-GR" sz="2400" i="1">
                        <a:latin typeface="Cambria Math" panose="02040503050406030204" pitchFamily="18" charset="0"/>
                      </a:rPr>
                      <m:t>=</m:t>
                    </m:r>
                    <m:sSub>
                      <m:sSubPr>
                        <m:ctrlPr>
                          <a:rPr lang="el-GR" sz="2400" i="1" smtClean="0">
                            <a:latin typeface="Cambria Math" panose="02040503050406030204" pitchFamily="18" charset="0"/>
                          </a:rPr>
                        </m:ctrlPr>
                      </m:sSubPr>
                      <m:e>
                        <m:r>
                          <a:rPr lang="en-US" sz="2400" i="1">
                            <a:latin typeface="Cambria Math" panose="02040503050406030204" pitchFamily="18" charset="0"/>
                          </a:rPr>
                          <m:t>𝑑</m:t>
                        </m:r>
                      </m:e>
                      <m:sub>
                        <m:r>
                          <a:rPr lang="el-GR" sz="2400" i="1">
                            <a:latin typeface="Cambria Math" panose="02040503050406030204" pitchFamily="18" charset="0"/>
                          </a:rPr>
                          <m:t>𝑀𝑎𝑛h</m:t>
                        </m:r>
                      </m:sub>
                    </m:sSub>
                    <m:r>
                      <a:rPr lang="el-GR" sz="2400" i="1">
                        <a:latin typeface="Cambria Math" panose="02040503050406030204" pitchFamily="18" charset="0"/>
                      </a:rPr>
                      <m:t>⋅</m:t>
                    </m:r>
                    <m:sSub>
                      <m:sSubPr>
                        <m:ctrlPr>
                          <a:rPr lang="el-GR" sz="2400" i="1">
                            <a:latin typeface="Cambria Math" panose="02040503050406030204" pitchFamily="18" charset="0"/>
                          </a:rPr>
                        </m:ctrlPr>
                      </m:sSubPr>
                      <m:e>
                        <m:sSup>
                          <m:sSupPr>
                            <m:ctrlPr>
                              <a:rPr lang="el-GR" sz="2400" i="1">
                                <a:latin typeface="Cambria Math" panose="02040503050406030204" pitchFamily="18" charset="0"/>
                              </a:rPr>
                            </m:ctrlPr>
                          </m:sSupPr>
                          <m:e>
                            <m:r>
                              <a:rPr lang="en-US" sz="2400" i="1">
                                <a:latin typeface="Cambria Math" panose="02040503050406030204" pitchFamily="18" charset="0"/>
                              </a:rPr>
                              <m:t>𝑑</m:t>
                            </m:r>
                          </m:e>
                          <m:sup>
                            <m:r>
                              <a:rPr lang="el-GR" sz="2400" i="1">
                                <a:latin typeface="Cambria Math" panose="02040503050406030204" pitchFamily="18" charset="0"/>
                              </a:rPr>
                              <m:t>′</m:t>
                            </m:r>
                          </m:sup>
                        </m:sSup>
                      </m:e>
                      <m:sub>
                        <m:r>
                          <a:rPr lang="en-US" sz="2400" i="1">
                            <a:latin typeface="Cambria Math" panose="02040503050406030204" pitchFamily="18" charset="0"/>
                          </a:rPr>
                          <m:t>𝑟𝑒𝑙</m:t>
                        </m:r>
                      </m:sub>
                    </m:sSub>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n-US" sz="2400" i="1">
                            <a:latin typeface="Cambria Math" panose="02040503050406030204" pitchFamily="18" charset="0"/>
                          </a:rPr>
                          <m:t>𝑑</m:t>
                        </m:r>
                      </m:e>
                      <m:sub>
                        <m:r>
                          <a:rPr lang="el-GR" sz="2400" i="1">
                            <a:latin typeface="Cambria Math" panose="02040503050406030204" pitchFamily="18" charset="0"/>
                          </a:rPr>
                          <m:t>𝑀𝑎𝑛h</m:t>
                        </m:r>
                      </m:sub>
                    </m:sSub>
                  </m:oMath>
                </a14:m>
                <a:r>
                  <a:rPr lang="el-GR" sz="2400" dirty="0" smtClean="0"/>
                  <a:t> και</a:t>
                </a:r>
              </a:p>
              <a:p>
                <a:pPr marL="0" indent="0">
                  <a:buNone/>
                </a:pPr>
                <a14:m>
                  <m:oMath xmlns:m="http://schemas.openxmlformats.org/officeDocument/2006/math">
                    <m:sSub>
                      <m:sSubPr>
                        <m:ctrlPr>
                          <a:rPr lang="el-GR"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𝑎𝑏𝑠</m:t>
                        </m:r>
                      </m:sub>
                    </m:sSub>
                    <m:r>
                      <a:rPr lang="el-GR" sz="2400" i="1">
                        <a:latin typeface="Cambria Math" panose="02040503050406030204" pitchFamily="18" charset="0"/>
                      </a:rPr>
                      <m:t>=</m:t>
                    </m:r>
                    <m:r>
                      <a:rPr lang="en-US" sz="2400" i="1">
                        <a:latin typeface="Cambria Math" panose="02040503050406030204" pitchFamily="18" charset="0"/>
                      </a:rPr>
                      <m:t>𝑢𝑛𝑖𝑡</m:t>
                    </m:r>
                    <m:r>
                      <a:rPr lang="el-GR" sz="2400" i="1">
                        <a:latin typeface="Cambria Math" panose="02040503050406030204" pitchFamily="18" charset="0"/>
                      </a:rPr>
                      <m:t>_</m:t>
                    </m:r>
                    <m:r>
                      <a:rPr lang="en-US" sz="2400" i="1">
                        <a:latin typeface="Cambria Math" panose="02040503050406030204" pitchFamily="18" charset="0"/>
                      </a:rPr>
                      <m:t>𝑠𝑖𝑧𝑒</m:t>
                    </m:r>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𝑟𝑒𝑙</m:t>
                        </m:r>
                      </m:sub>
                    </m:sSub>
                    <m:r>
                      <a:rPr lang="el-GR" sz="2400" i="1">
                        <a:latin typeface="Cambria Math" panose="02040503050406030204" pitchFamily="18" charset="0"/>
                      </a:rPr>
                      <m:t>=</m:t>
                    </m:r>
                    <m:r>
                      <a:rPr lang="en-US" sz="2400" i="1">
                        <a:latin typeface="Cambria Math" panose="02040503050406030204" pitchFamily="18" charset="0"/>
                      </a:rPr>
                      <m:t>𝑢𝑛𝑖𝑡</m:t>
                    </m:r>
                    <m:r>
                      <a:rPr lang="el-GR" sz="2400" i="1">
                        <a:latin typeface="Cambria Math" panose="02040503050406030204" pitchFamily="18" charset="0"/>
                      </a:rPr>
                      <m:t>_</m:t>
                    </m:r>
                    <m:r>
                      <a:rPr lang="en-US" sz="2400" i="1">
                        <a:latin typeface="Cambria Math" panose="02040503050406030204" pitchFamily="18" charset="0"/>
                      </a:rPr>
                      <m:t>𝑠𝑖𝑧𝑒</m:t>
                    </m:r>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n-US" sz="2400" i="1">
                            <a:latin typeface="Cambria Math" panose="02040503050406030204" pitchFamily="18" charset="0"/>
                          </a:rPr>
                          <m:t>𝑑</m:t>
                        </m:r>
                      </m:e>
                      <m:sub>
                        <m:r>
                          <a:rPr lang="el-GR" sz="2400" i="1">
                            <a:latin typeface="Cambria Math" panose="02040503050406030204" pitchFamily="18" charset="0"/>
                          </a:rPr>
                          <m:t>𝑀𝑎𝑛h</m:t>
                        </m:r>
                      </m:sub>
                    </m:sSub>
                  </m:oMath>
                </a14:m>
                <a:r>
                  <a:rPr lang="el-GR" sz="2400" dirty="0" smtClean="0"/>
                  <a:t>, </a:t>
                </a:r>
                <a14:m>
                  <m:oMath xmlns:m="http://schemas.openxmlformats.org/officeDocument/2006/math">
                    <m:sSub>
                      <m:sSubPr>
                        <m:ctrlPr>
                          <a:rPr lang="el-GR"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𝑎𝑏𝑠</m:t>
                        </m:r>
                      </m:sub>
                    </m:sSub>
                    <m:r>
                      <a:rPr lang="el-GR" sz="2400" i="1">
                        <a:latin typeface="Cambria Math" panose="02040503050406030204" pitchFamily="18" charset="0"/>
                      </a:rPr>
                      <m:t>=</m:t>
                    </m:r>
                    <m:r>
                      <a:rPr lang="el-GR" sz="2400" i="1">
                        <a:latin typeface="Cambria Math" panose="02040503050406030204" pitchFamily="18" charset="0"/>
                      </a:rPr>
                      <m:t>𝑛</m:t>
                    </m:r>
                    <m:r>
                      <a:rPr lang="el-GR" sz="2400" i="1">
                        <a:latin typeface="Cambria Math" panose="02040503050406030204" pitchFamily="18" charset="0"/>
                      </a:rPr>
                      <m:t>_</m:t>
                    </m:r>
                    <m:r>
                      <a:rPr lang="el-GR" sz="2400" i="1">
                        <a:latin typeface="Cambria Math" panose="02040503050406030204" pitchFamily="18" charset="0"/>
                      </a:rPr>
                      <m:t>𝑡</m:t>
                    </m:r>
                    <m:r>
                      <a:rPr lang="el-GR" sz="2400" i="1">
                        <a:latin typeface="Cambria Math" panose="02040503050406030204" pitchFamily="18" charset="0"/>
                      </a:rPr>
                      <m:t>_</m:t>
                    </m:r>
                    <m:r>
                      <a:rPr lang="el-GR" sz="2400" i="1">
                        <a:latin typeface="Cambria Math" panose="02040503050406030204" pitchFamily="18" charset="0"/>
                      </a:rPr>
                      <m:t>𝑐</m:t>
                    </m:r>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𝑟𝑒𝑙</m:t>
                        </m:r>
                      </m:sub>
                    </m:sSub>
                    <m:r>
                      <a:rPr lang="el-GR" sz="2400" i="1">
                        <a:latin typeface="Cambria Math" panose="02040503050406030204" pitchFamily="18" charset="0"/>
                      </a:rPr>
                      <m:t>=</m:t>
                    </m:r>
                    <m:r>
                      <a:rPr lang="el-GR" sz="2400" i="1">
                        <a:latin typeface="Cambria Math" panose="02040503050406030204" pitchFamily="18" charset="0"/>
                      </a:rPr>
                      <m:t>𝑛</m:t>
                    </m:r>
                    <m:r>
                      <a:rPr lang="el-GR" sz="2400" i="1">
                        <a:latin typeface="Cambria Math" panose="02040503050406030204" pitchFamily="18" charset="0"/>
                      </a:rPr>
                      <m:t>_</m:t>
                    </m:r>
                    <m:r>
                      <a:rPr lang="el-GR" sz="2400" i="1">
                        <a:latin typeface="Cambria Math" panose="02040503050406030204" pitchFamily="18" charset="0"/>
                      </a:rPr>
                      <m:t>𝑡</m:t>
                    </m:r>
                    <m:r>
                      <a:rPr lang="el-GR" sz="2400" i="1">
                        <a:latin typeface="Cambria Math" panose="02040503050406030204" pitchFamily="18" charset="0"/>
                      </a:rPr>
                      <m:t>_</m:t>
                    </m:r>
                    <m:r>
                      <a:rPr lang="el-GR" sz="2400" i="1">
                        <a:latin typeface="Cambria Math" panose="02040503050406030204" pitchFamily="18" charset="0"/>
                      </a:rPr>
                      <m:t>𝑐</m:t>
                    </m:r>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n-US" sz="2400" i="1">
                            <a:latin typeface="Cambria Math" panose="02040503050406030204" pitchFamily="18" charset="0"/>
                          </a:rPr>
                          <m:t>𝑑</m:t>
                        </m:r>
                      </m:e>
                      <m:sub>
                        <m:r>
                          <a:rPr lang="el-GR" sz="2400" i="1">
                            <a:latin typeface="Cambria Math" panose="02040503050406030204" pitchFamily="18" charset="0"/>
                          </a:rPr>
                          <m:t>𝑀𝑎𝑛h</m:t>
                        </m:r>
                      </m:sub>
                    </m:sSub>
                  </m:oMath>
                </a14:m>
                <a:endParaRPr lang="en-US" sz="2400" dirty="0" smtClean="0"/>
              </a:p>
              <a:p>
                <a:pPr marL="0" indent="0">
                  <a:buNone/>
                </a:pPr>
                <a:endParaRPr lang="el-GR" sz="2400" dirty="0" smtClean="0"/>
              </a:p>
              <a:p>
                <a:r>
                  <a:rPr lang="el-GR" dirty="0"/>
                  <a:t>Για ακμή </a:t>
                </a:r>
                <a:r>
                  <a:rPr lang="el-GR" dirty="0" smtClean="0"/>
                  <a:t>με χρονικές </a:t>
                </a:r>
                <a:r>
                  <a:rPr lang="el-GR" dirty="0"/>
                  <a:t>καθυστερήσεις:</a:t>
                </a:r>
              </a:p>
              <a:p>
                <a:pPr marL="0" indent="0">
                  <a:buNone/>
                </a:pPr>
                <a:r>
                  <a:rPr lang="el-GR" sz="2400" dirty="0" smtClean="0"/>
                  <a:t>ίδια </a:t>
                </a:r>
                <a14:m>
                  <m:oMath xmlns:m="http://schemas.openxmlformats.org/officeDocument/2006/math">
                    <m:sSub>
                      <m:sSubPr>
                        <m:ctrlPr>
                          <a:rPr lang="el-GR"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𝑟𝑒𝑙</m:t>
                        </m:r>
                      </m:sub>
                    </m:sSub>
                  </m:oMath>
                </a14:m>
                <a:r>
                  <a:rPr lang="en-US" sz="2400" dirty="0" smtClean="0"/>
                  <a:t>, </a:t>
                </a:r>
                <a14:m>
                  <m:oMath xmlns:m="http://schemas.openxmlformats.org/officeDocument/2006/math">
                    <m:sSub>
                      <m:sSubPr>
                        <m:ctrlPr>
                          <a:rPr lang="el-GR"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𝑎𝑏𝑠</m:t>
                        </m:r>
                      </m:sub>
                    </m:sSub>
                  </m:oMath>
                </a14:m>
                <a:r>
                  <a:rPr lang="el-GR" sz="2400" dirty="0" smtClean="0"/>
                  <a:t> και </a:t>
                </a:r>
                <a14:m>
                  <m:oMath xmlns:m="http://schemas.openxmlformats.org/officeDocument/2006/math">
                    <m:sSub>
                      <m:sSubPr>
                        <m:ctrlPr>
                          <a:rPr lang="el-GR"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𝑟𝑒𝑙</m:t>
                        </m:r>
                      </m:sub>
                    </m:sSub>
                    <m:r>
                      <a:rPr lang="el-GR" sz="2400" i="1">
                        <a:latin typeface="Cambria Math" panose="02040503050406030204" pitchFamily="18" charset="0"/>
                      </a:rPr>
                      <m:t>=</m:t>
                    </m:r>
                    <m:nary>
                      <m:naryPr>
                        <m:chr m:val="∑"/>
                        <m:limLoc m:val="undOvr"/>
                        <m:ctrlPr>
                          <a:rPr lang="el-GR" sz="2400" i="1">
                            <a:latin typeface="Cambria Math" panose="02040503050406030204" pitchFamily="18" charset="0"/>
                          </a:rPr>
                        </m:ctrlPr>
                      </m:naryPr>
                      <m:sub>
                        <m:r>
                          <a:rPr lang="en-US" sz="2400" i="1">
                            <a:latin typeface="Cambria Math" panose="02040503050406030204" pitchFamily="18" charset="0"/>
                          </a:rPr>
                          <m:t>𝑘</m:t>
                        </m:r>
                        <m:r>
                          <a:rPr lang="el-GR" sz="2400" i="1">
                            <a:latin typeface="Cambria Math" panose="02040503050406030204" pitchFamily="18" charset="0"/>
                          </a:rPr>
                          <m:t>=1</m:t>
                        </m:r>
                      </m:sub>
                      <m:sup>
                        <m:sSub>
                          <m:sSubPr>
                            <m:ctrlPr>
                              <a:rPr lang="el-GR" sz="2400" i="1">
                                <a:latin typeface="Cambria Math" panose="02040503050406030204" pitchFamily="18" charset="0"/>
                              </a:rPr>
                            </m:ctrlPr>
                          </m:sSubPr>
                          <m:e>
                            <m:r>
                              <a:rPr lang="en-US" sz="2400" i="1">
                                <a:latin typeface="Cambria Math" panose="02040503050406030204" pitchFamily="18" charset="0"/>
                              </a:rPr>
                              <m:t>𝑑</m:t>
                            </m:r>
                          </m:e>
                          <m:sub>
                            <m:r>
                              <a:rPr lang="el-GR" sz="2400" i="1">
                                <a:latin typeface="Cambria Math" panose="02040503050406030204" pitchFamily="18" charset="0"/>
                              </a:rPr>
                              <m:t>𝑀𝑎𝑛h</m:t>
                            </m:r>
                          </m:sub>
                        </m:sSub>
                      </m:sup>
                      <m:e>
                        <m:sSub>
                          <m:sSubPr>
                            <m:ctrlPr>
                              <a:rPr lang="el-GR"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𝑘</m:t>
                            </m:r>
                          </m:sub>
                        </m:sSub>
                      </m:e>
                    </m:nary>
                    <m:r>
                      <a:rPr lang="el-GR" sz="2400" i="1">
                        <a:latin typeface="Cambria Math" panose="02040503050406030204" pitchFamily="18" charset="0"/>
                      </a:rPr>
                      <m:t>, </m:t>
                    </m:r>
                    <m:m>
                      <m:mPr>
                        <m:mcs>
                          <m:mc>
                            <m:mcPr>
                              <m:count m:val="1"/>
                              <m:mcJc m:val="center"/>
                            </m:mcPr>
                          </m:mc>
                        </m:mcs>
                        <m:ctrlPr>
                          <a:rPr lang="el-GR" sz="2400" i="1">
                            <a:latin typeface="Cambria Math" panose="02040503050406030204" pitchFamily="18" charset="0"/>
                          </a:rPr>
                        </m:ctrlPr>
                      </m:mPr>
                      <m:mr>
                        <m:e>
                          <m:sSub>
                            <m:sSubPr>
                              <m:ctrlPr>
                                <a:rPr lang="el-GR"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𝑘</m:t>
                              </m:r>
                            </m:sub>
                          </m:sSub>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𝑘</m:t>
                              </m:r>
                              <m:r>
                                <a:rPr lang="el-GR" sz="2400" i="1">
                                  <a:latin typeface="Cambria Math" panose="02040503050406030204" pitchFamily="18" charset="0"/>
                                </a:rPr>
                                <m:t>,</m:t>
                              </m:r>
                              <m:r>
                                <a:rPr lang="en-US" sz="2400" i="1">
                                  <a:latin typeface="Cambria Math" panose="02040503050406030204" pitchFamily="18" charset="0"/>
                                </a:rPr>
                                <m:t>𝑎𝑑𝑑</m:t>
                              </m:r>
                            </m:sub>
                          </m:sSub>
                          <m:r>
                            <a:rPr lang="el-GR"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 </m:t>
                          </m:r>
                          <m:r>
                            <a:rPr lang="en-US" sz="2400" i="1">
                              <a:latin typeface="Cambria Math" panose="02040503050406030204" pitchFamily="18" charset="0"/>
                            </a:rPr>
                            <m:t>𝑢𝑛𝑖𝑡</m:t>
                          </m:r>
                          <m:r>
                            <a:rPr lang="el-GR" sz="2400" i="1">
                              <a:latin typeface="Cambria Math" panose="02040503050406030204" pitchFamily="18" charset="0"/>
                            </a:rPr>
                            <m:t> </m:t>
                          </m:r>
                          <m:r>
                            <a:rPr lang="en-US" sz="2400" b="0" i="1" smtClean="0">
                              <a:latin typeface="Cambria Math" panose="02040503050406030204" pitchFamily="18" charset="0"/>
                            </a:rPr>
                            <m:t>𝑤𝑖𝑡h</m:t>
                          </m:r>
                          <m:sSub>
                            <m:sSubPr>
                              <m:ctrlPr>
                                <a:rPr lang="el-GR"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𝑡</m:t>
                              </m:r>
                            </m:e>
                            <m:sub>
                              <m:r>
                                <a:rPr lang="en-US" sz="2400" i="1">
                                  <a:latin typeface="Cambria Math" panose="02040503050406030204" pitchFamily="18" charset="0"/>
                                </a:rPr>
                                <m:t>𝑎𝑑𝑑</m:t>
                              </m:r>
                            </m:sub>
                          </m:sSub>
                        </m:e>
                      </m:mr>
                      <m:mr>
                        <m:e>
                          <m:sSub>
                            <m:sSubPr>
                              <m:ctrlPr>
                                <a:rPr lang="el-GR"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𝑘</m:t>
                              </m:r>
                            </m:sub>
                          </m:sSub>
                          <m:r>
                            <a:rPr lang="el-GR" sz="2400" i="1">
                              <a:latin typeface="Cambria Math" panose="02040503050406030204" pitchFamily="18" charset="0"/>
                            </a:rPr>
                            <m:t>=</m:t>
                          </m:r>
                          <m:r>
                            <a:rPr lang="en-US" sz="2400" b="0" i="1" smtClean="0">
                              <a:latin typeface="Cambria Math" panose="02040503050406030204" pitchFamily="18" charset="0"/>
                            </a:rPr>
                            <m:t>1</m:t>
                          </m:r>
                          <m:r>
                            <a:rPr lang="el-GR"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 </m:t>
                          </m:r>
                          <m:r>
                            <a:rPr lang="en-US" sz="2400" b="0" i="1" smtClean="0">
                              <a:latin typeface="Cambria Math" panose="02040503050406030204" pitchFamily="18" charset="0"/>
                            </a:rPr>
                            <m:t>𝑢𝑛𝑖𝑡</m:t>
                          </m:r>
                          <m:r>
                            <a:rPr lang="el-GR" sz="2400" b="0" i="1" smtClean="0">
                              <a:latin typeface="Cambria Math" panose="02040503050406030204" pitchFamily="18" charset="0"/>
                            </a:rPr>
                            <m:t> </m:t>
                          </m:r>
                          <m:r>
                            <a:rPr lang="en-US" sz="2400" b="0" i="1" smtClean="0">
                              <a:latin typeface="Cambria Math" panose="02040503050406030204" pitchFamily="18" charset="0"/>
                            </a:rPr>
                            <m:t>𝑛𝑜</m:t>
                          </m:r>
                          <m:sSub>
                            <m:sSubPr>
                              <m:ctrlPr>
                                <a:rPr lang="el-GR" sz="2400" i="1">
                                  <a:latin typeface="Cambria Math" panose="02040503050406030204" pitchFamily="18" charset="0"/>
                                </a:rPr>
                              </m:ctrlPr>
                            </m:sSubPr>
                            <m:e>
                              <m:r>
                                <a:rPr lang="en-US" sz="2400" b="0" i="1" smtClean="0">
                                  <a:latin typeface="Cambria Math" panose="02040503050406030204" pitchFamily="18" charset="0"/>
                                </a:rPr>
                                <m:t> </m:t>
                              </m:r>
                              <m:r>
                                <a:rPr lang="en-US" sz="2400" i="1">
                                  <a:latin typeface="Cambria Math" panose="02040503050406030204" pitchFamily="18" charset="0"/>
                                </a:rPr>
                                <m:t>𝑡</m:t>
                              </m:r>
                            </m:e>
                            <m:sub>
                              <m:r>
                                <a:rPr lang="en-US" sz="2400" i="1">
                                  <a:latin typeface="Cambria Math" panose="02040503050406030204" pitchFamily="18" charset="0"/>
                                </a:rPr>
                                <m:t>𝑎𝑑𝑑</m:t>
                              </m:r>
                            </m:sub>
                          </m:sSub>
                        </m:e>
                      </m:mr>
                    </m:m>
                  </m:oMath>
                </a14:m>
                <a:r>
                  <a:rPr lang="el-GR" sz="2400" dirty="0" smtClean="0"/>
                  <a:t> και</a:t>
                </a:r>
                <a:r>
                  <a:rPr lang="en-US" sz="2400" dirty="0" smtClean="0"/>
                  <a:t> </a:t>
                </a:r>
                <a14:m>
                  <m:oMath xmlns:m="http://schemas.openxmlformats.org/officeDocument/2006/math">
                    <m:sSub>
                      <m:sSubPr>
                        <m:ctrlPr>
                          <a:rPr lang="el-GR"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𝑎𝑏𝑠</m:t>
                        </m:r>
                      </m:sub>
                    </m:sSub>
                    <m:r>
                      <a:rPr lang="el-GR" sz="2400" i="1">
                        <a:latin typeface="Cambria Math" panose="02040503050406030204" pitchFamily="18" charset="0"/>
                      </a:rPr>
                      <m:t>=</m:t>
                    </m:r>
                    <m:r>
                      <a:rPr lang="el-GR" sz="2400" i="1">
                        <a:latin typeface="Cambria Math" panose="02040503050406030204" pitchFamily="18" charset="0"/>
                      </a:rPr>
                      <m:t>𝑛</m:t>
                    </m:r>
                    <m:r>
                      <a:rPr lang="el-GR" sz="2400" i="1">
                        <a:latin typeface="Cambria Math" panose="02040503050406030204" pitchFamily="18" charset="0"/>
                      </a:rPr>
                      <m:t>_</m:t>
                    </m:r>
                    <m:r>
                      <a:rPr lang="el-GR" sz="2400" i="1">
                        <a:latin typeface="Cambria Math" panose="02040503050406030204" pitchFamily="18" charset="0"/>
                      </a:rPr>
                      <m:t>𝑡</m:t>
                    </m:r>
                    <m:r>
                      <a:rPr lang="el-GR" sz="2400" i="1">
                        <a:latin typeface="Cambria Math" panose="02040503050406030204" pitchFamily="18" charset="0"/>
                      </a:rPr>
                      <m:t>_</m:t>
                    </m:r>
                    <m:r>
                      <a:rPr lang="el-GR" sz="2400" i="1">
                        <a:latin typeface="Cambria Math" panose="02040503050406030204" pitchFamily="18" charset="0"/>
                      </a:rPr>
                      <m:t>𝑐</m:t>
                    </m:r>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𝑟𝑒𝑙</m:t>
                        </m:r>
                      </m:sub>
                    </m:sSub>
                  </m:oMath>
                </a14:m>
                <a:endParaRPr lang="el-GR"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21894" y="1841667"/>
                <a:ext cx="10748211" cy="4831850"/>
              </a:xfrm>
              <a:blipFill rotWithShape="0">
                <a:blip r:embed="rId2"/>
                <a:stretch>
                  <a:fillRect l="-850" t="-1892"/>
                </a:stretch>
              </a:blipFill>
            </p:spPr>
            <p:txBody>
              <a:bodyPr/>
              <a:lstStyle/>
              <a:p>
                <a:r>
                  <a:rPr lang="el-GR">
                    <a:noFill/>
                  </a:rPr>
                  <a:t> </a:t>
                </a:r>
              </a:p>
            </p:txBody>
          </p:sp>
        </mc:Fallback>
      </mc:AlternateContent>
    </p:spTree>
    <p:extLst>
      <p:ext uri="{BB962C8B-B14F-4D97-AF65-F5344CB8AC3E}">
        <p14:creationId xmlns:p14="http://schemas.microsoft.com/office/powerpoint/2010/main" val="5257765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895" y="365125"/>
            <a:ext cx="10780294" cy="1325563"/>
          </a:xfrm>
        </p:spPr>
        <p:txBody>
          <a:bodyPr/>
          <a:lstStyle/>
          <a:p>
            <a:pPr algn="ctr"/>
            <a:r>
              <a:rPr lang="el-GR" dirty="0" smtClean="0"/>
              <a:t>Κανόνες για τους δημιουργούμενους γράφους</a:t>
            </a:r>
            <a:endParaRPr lang="el-GR" dirty="0"/>
          </a:p>
        </p:txBody>
      </p:sp>
      <p:sp>
        <p:nvSpPr>
          <p:cNvPr id="3" name="Content Placeholder 2"/>
          <p:cNvSpPr>
            <a:spLocks noGrp="1"/>
          </p:cNvSpPr>
          <p:nvPr>
            <p:ph idx="1"/>
          </p:nvPr>
        </p:nvSpPr>
        <p:spPr>
          <a:xfrm>
            <a:off x="665747" y="1825625"/>
            <a:ext cx="10892589" cy="3885364"/>
          </a:xfrm>
        </p:spPr>
        <p:txBody>
          <a:bodyPr>
            <a:normAutofit/>
          </a:bodyPr>
          <a:lstStyle/>
          <a:p>
            <a:pPr marL="514350" indent="-514350" algn="just">
              <a:buAutoNum type="arabicParenR"/>
            </a:pPr>
            <a:r>
              <a:rPr lang="el-GR" dirty="0" smtClean="0"/>
              <a:t>Δεν επιτρέπονται οι αυτοβρόχοι (</a:t>
            </a:r>
            <a:r>
              <a:rPr lang="en-US" dirty="0" smtClean="0"/>
              <a:t>self-loops)</a:t>
            </a:r>
            <a:r>
              <a:rPr lang="el-GR" dirty="0" smtClean="0"/>
              <a:t>.</a:t>
            </a:r>
            <a:endParaRPr lang="en-US" dirty="0" smtClean="0"/>
          </a:p>
          <a:p>
            <a:pPr marL="514350" indent="-514350" algn="just">
              <a:buAutoNum type="arabicParenR"/>
            </a:pPr>
            <a:r>
              <a:rPr lang="el-GR" dirty="0" smtClean="0"/>
              <a:t>Δεν επιτρέπονται οι πολλαπλές ακμές (πολυγράφοι</a:t>
            </a:r>
            <a:r>
              <a:rPr lang="en-US" dirty="0" smtClean="0"/>
              <a:t>/multigraphs</a:t>
            </a:r>
            <a:r>
              <a:rPr lang="el-GR" dirty="0" smtClean="0"/>
              <a:t>).</a:t>
            </a:r>
            <a:endParaRPr lang="en-US" dirty="0" smtClean="0"/>
          </a:p>
          <a:p>
            <a:pPr marL="514350" indent="-514350" algn="just">
              <a:buAutoNum type="arabicParenR"/>
            </a:pPr>
            <a:r>
              <a:rPr lang="el-GR" dirty="0" smtClean="0"/>
              <a:t>Οι γράφοι διαθέτουν αποκλειστικά θετικά βάρη, λόγω των φυσικών αποστάσεων και χρόνων.</a:t>
            </a:r>
          </a:p>
          <a:p>
            <a:pPr marL="514350" indent="-514350" algn="just">
              <a:buAutoNum type="arabicParenR"/>
            </a:pPr>
            <a:r>
              <a:rPr lang="el-GR" dirty="0" smtClean="0"/>
              <a:t>Οι γράφοι είναι κατευθυνόμενοι, με δρόμους μονής (κατευθυνόμενες ακμές) ή διπλής (μη κατευθυνόμενες ακμές) κυκλοφορίας.</a:t>
            </a:r>
          </a:p>
          <a:p>
            <a:pPr marL="514350" indent="-514350" algn="just">
              <a:buAutoNum type="arabicParenR"/>
            </a:pPr>
            <a:r>
              <a:rPr lang="el-GR" dirty="0" smtClean="0"/>
              <a:t>Είναι επιθυμητό οι γράφοι να είναι συνεκτικοί ή αλλιώς ισχυρώς συνδεδεμένοι, όμως αυτό δεν είναι απαραίτητο.</a:t>
            </a:r>
            <a:endParaRPr lang="el-GR" dirty="0"/>
          </a:p>
        </p:txBody>
      </p:sp>
    </p:spTree>
    <p:extLst>
      <p:ext uri="{BB962C8B-B14F-4D97-AF65-F5344CB8AC3E}">
        <p14:creationId xmlns:p14="http://schemas.microsoft.com/office/powerpoint/2010/main" val="20436298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294"/>
            <a:ext cx="10515600" cy="1325563"/>
          </a:xfrm>
        </p:spPr>
        <p:txBody>
          <a:bodyPr/>
          <a:lstStyle/>
          <a:p>
            <a:pPr algn="ctr"/>
            <a:r>
              <a:rPr lang="el-GR" dirty="0" smtClean="0"/>
              <a:t>Αρχική μοντελοποίηση του προβλήματος με ακέραιο δυαδικό προγραμματισμό</a:t>
            </a:r>
            <a:endParaRPr lang="el-G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7974" y="2602915"/>
                <a:ext cx="6653463" cy="4255085"/>
              </a:xfrm>
            </p:spPr>
            <p:txBody>
              <a:bodyPr>
                <a:normAutofit fontScale="77500" lnSpcReduction="20000"/>
              </a:bodyPr>
              <a:lstStyle/>
              <a:p>
                <a:pPr marL="0" indent="0">
                  <a:buNone/>
                </a:pPr>
                <a14:m>
                  <m:oMathPara xmlns:m="http://schemas.openxmlformats.org/officeDocument/2006/math">
                    <m:oMathParaPr>
                      <m:jc m:val="centerGroup"/>
                    </m:oMathParaPr>
                    <m:oMath xmlns:m="http://schemas.openxmlformats.org/officeDocument/2006/math">
                      <m:func>
                        <m:funcPr>
                          <m:ctrlPr>
                            <a:rPr lang="el-GR" i="1" smtClean="0">
                              <a:latin typeface="Cambria Math" panose="02040503050406030204" pitchFamily="18" charset="0"/>
                            </a:rPr>
                          </m:ctrlPr>
                        </m:funcPr>
                        <m:fName>
                          <m:limLow>
                            <m:limLowPr>
                              <m:ctrlPr>
                                <a:rPr lang="el-GR" i="1">
                                  <a:latin typeface="Cambria Math" panose="02040503050406030204" pitchFamily="18" charset="0"/>
                                </a:rPr>
                              </m:ctrlPr>
                            </m:limLowPr>
                            <m:e>
                              <m:r>
                                <a:rPr lang="el-GR" i="1">
                                  <a:latin typeface="Cambria Math" panose="02040503050406030204" pitchFamily="18" charset="0"/>
                                </a:rPr>
                                <m:t>𝑚𝑖𝑛</m:t>
                              </m:r>
                            </m:e>
                            <m:lim>
                              <m:sSub>
                                <m:sSubPr>
                                  <m:ctrlPr>
                                    <a:rPr lang="el-GR" i="1">
                                      <a:latin typeface="Cambria Math" panose="02040503050406030204" pitchFamily="18" charset="0"/>
                                    </a:rPr>
                                  </m:ctrlPr>
                                </m:sSubPr>
                                <m:e>
                                  <m:r>
                                    <a:rPr lang="el-GR" i="1">
                                      <a:latin typeface="Cambria Math" panose="02040503050406030204" pitchFamily="18" charset="0"/>
                                    </a:rPr>
                                    <m:t>𝑥</m:t>
                                  </m:r>
                                </m:e>
                                <m:sub>
                                  <m:r>
                                    <a:rPr lang="el-GR" i="1">
                                      <a:latin typeface="Cambria Math" panose="02040503050406030204" pitchFamily="18" charset="0"/>
                                    </a:rPr>
                                    <m:t>𝑖𝑗</m:t>
                                  </m:r>
                                </m:sub>
                              </m:sSub>
                            </m:lim>
                          </m:limLow>
                        </m:fName>
                        <m:e>
                          <m:nary>
                            <m:naryPr>
                              <m:chr m:val="∑"/>
                              <m:limLoc m:val="undOvr"/>
                              <m:supHide m:val="on"/>
                              <m:ctrlPr>
                                <a:rPr lang="el-GR" i="1">
                                  <a:latin typeface="Cambria Math" panose="02040503050406030204" pitchFamily="18" charset="0"/>
                                </a:rPr>
                              </m:ctrlPr>
                            </m:naryPr>
                            <m:sub>
                              <m:d>
                                <m:dPr>
                                  <m:ctrlPr>
                                    <a:rPr lang="el-GR" i="1">
                                      <a:latin typeface="Cambria Math" panose="02040503050406030204" pitchFamily="18" charset="0"/>
                                    </a:rPr>
                                  </m:ctrlPr>
                                </m:dPr>
                                <m:e>
                                  <m:r>
                                    <a:rPr lang="el-GR" i="1">
                                      <a:latin typeface="Cambria Math" panose="02040503050406030204" pitchFamily="18" charset="0"/>
                                    </a:rPr>
                                    <m:t>𝑖</m:t>
                                  </m:r>
                                  <m:r>
                                    <a:rPr lang="el-GR" i="1">
                                      <a:latin typeface="Cambria Math" panose="02040503050406030204" pitchFamily="18" charset="0"/>
                                    </a:rPr>
                                    <m:t>, </m:t>
                                  </m:r>
                                  <m:r>
                                    <a:rPr lang="el-GR" i="1">
                                      <a:latin typeface="Cambria Math" panose="02040503050406030204" pitchFamily="18" charset="0"/>
                                    </a:rPr>
                                    <m:t>𝑗</m:t>
                                  </m:r>
                                </m:e>
                              </m:d>
                              <m:r>
                                <a:rPr lang="el-GR" i="1">
                                  <a:latin typeface="Cambria Math" panose="02040503050406030204" pitchFamily="18" charset="0"/>
                                </a:rPr>
                                <m:t>∈</m:t>
                              </m:r>
                              <m:r>
                                <a:rPr lang="el-GR" i="1">
                                  <a:latin typeface="Cambria Math" panose="02040503050406030204" pitchFamily="18" charset="0"/>
                                </a:rPr>
                                <m:t>𝐸</m:t>
                              </m:r>
                            </m:sub>
                            <m:sup/>
                            <m:e>
                              <m:sSub>
                                <m:sSubPr>
                                  <m:ctrlPr>
                                    <a:rPr lang="el-GR" i="1">
                                      <a:latin typeface="Cambria Math" panose="02040503050406030204" pitchFamily="18" charset="0"/>
                                    </a:rPr>
                                  </m:ctrlPr>
                                </m:sSubPr>
                                <m:e>
                                  <m:r>
                                    <a:rPr lang="el-GR" i="1">
                                      <a:latin typeface="Cambria Math" panose="02040503050406030204" pitchFamily="18" charset="0"/>
                                    </a:rPr>
                                    <m:t>𝑤</m:t>
                                  </m:r>
                                </m:e>
                                <m:sub>
                                  <m:r>
                                    <a:rPr lang="el-GR" i="1">
                                      <a:latin typeface="Cambria Math" panose="02040503050406030204" pitchFamily="18" charset="0"/>
                                    </a:rPr>
                                    <m:t>𝑖𝑗</m:t>
                                  </m:r>
                                </m:sub>
                              </m:sSub>
                              <m:sSub>
                                <m:sSubPr>
                                  <m:ctrlPr>
                                    <a:rPr lang="el-GR" i="1">
                                      <a:latin typeface="Cambria Math" panose="02040503050406030204" pitchFamily="18" charset="0"/>
                                    </a:rPr>
                                  </m:ctrlPr>
                                </m:sSubPr>
                                <m:e>
                                  <m:r>
                                    <a:rPr lang="el-GR" i="1">
                                      <a:latin typeface="Cambria Math" panose="02040503050406030204" pitchFamily="18" charset="0"/>
                                    </a:rPr>
                                    <m:t>𝑥</m:t>
                                  </m:r>
                                </m:e>
                                <m:sub>
                                  <m:r>
                                    <a:rPr lang="el-GR" i="1">
                                      <a:latin typeface="Cambria Math" panose="02040503050406030204" pitchFamily="18" charset="0"/>
                                    </a:rPr>
                                    <m:t>𝑖𝑗</m:t>
                                  </m:r>
                                </m:sub>
                              </m:sSub>
                            </m:e>
                          </m:nary>
                        </m:e>
                      </m:func>
                    </m:oMath>
                  </m:oMathPara>
                </a14:m>
                <a:endParaRPr lang="el-GR" i="1" dirty="0" smtClean="0"/>
              </a:p>
              <a:p>
                <a:pPr marL="0" indent="0">
                  <a:buNone/>
                </a:pPr>
                <a:endParaRPr lang="el-GR" dirty="0"/>
              </a:p>
              <a:p>
                <a:pPr marL="0" indent="0">
                  <a:buNone/>
                </a:pPr>
                <a14:m>
                  <m:oMathPara xmlns:m="http://schemas.openxmlformats.org/officeDocument/2006/math">
                    <m:oMathParaPr>
                      <m:jc m:val="centerGroup"/>
                    </m:oMathParaPr>
                    <m:oMath xmlns:m="http://schemas.openxmlformats.org/officeDocument/2006/math">
                      <m:nary>
                        <m:naryPr>
                          <m:chr m:val="∑"/>
                          <m:limLoc m:val="undOvr"/>
                          <m:supHide m:val="on"/>
                          <m:ctrlPr>
                            <a:rPr lang="el-GR" i="1">
                              <a:latin typeface="Cambria Math" panose="02040503050406030204" pitchFamily="18" charset="0"/>
                            </a:rPr>
                          </m:ctrlPr>
                        </m:naryPr>
                        <m:sub>
                          <m:r>
                            <a:rPr lang="el-GR" i="1">
                              <a:latin typeface="Cambria Math" panose="02040503050406030204" pitchFamily="18" charset="0"/>
                            </a:rPr>
                            <m:t>𝑗</m:t>
                          </m:r>
                          <m:r>
                            <a:rPr lang="el-GR" i="1">
                              <a:latin typeface="Cambria Math" panose="02040503050406030204" pitchFamily="18" charset="0"/>
                            </a:rPr>
                            <m:t>:</m:t>
                          </m:r>
                          <m:d>
                            <m:dPr>
                              <m:ctrlPr>
                                <a:rPr lang="el-GR" i="1">
                                  <a:latin typeface="Cambria Math" panose="02040503050406030204" pitchFamily="18" charset="0"/>
                                </a:rPr>
                              </m:ctrlPr>
                            </m:dPr>
                            <m:e>
                              <m:r>
                                <a:rPr lang="el-GR" i="1">
                                  <a:latin typeface="Cambria Math" panose="02040503050406030204" pitchFamily="18" charset="0"/>
                                </a:rPr>
                                <m:t>𝑖</m:t>
                              </m:r>
                              <m:r>
                                <a:rPr lang="el-GR" i="1">
                                  <a:latin typeface="Cambria Math" panose="02040503050406030204" pitchFamily="18" charset="0"/>
                                </a:rPr>
                                <m:t>, </m:t>
                              </m:r>
                              <m:r>
                                <a:rPr lang="el-GR" i="1">
                                  <a:latin typeface="Cambria Math" panose="02040503050406030204" pitchFamily="18" charset="0"/>
                                </a:rPr>
                                <m:t>𝑗</m:t>
                              </m:r>
                            </m:e>
                          </m:d>
                          <m:r>
                            <a:rPr lang="el-GR" i="1">
                              <a:latin typeface="Cambria Math" panose="02040503050406030204" pitchFamily="18" charset="0"/>
                            </a:rPr>
                            <m:t>∈</m:t>
                          </m:r>
                          <m:r>
                            <a:rPr lang="el-GR" i="1">
                              <a:latin typeface="Cambria Math" panose="02040503050406030204" pitchFamily="18" charset="0"/>
                            </a:rPr>
                            <m:t>𝐸</m:t>
                          </m:r>
                        </m:sub>
                        <m:sup/>
                        <m:e>
                          <m:sSub>
                            <m:sSubPr>
                              <m:ctrlPr>
                                <a:rPr lang="el-GR" i="1">
                                  <a:latin typeface="Cambria Math" panose="02040503050406030204" pitchFamily="18" charset="0"/>
                                </a:rPr>
                              </m:ctrlPr>
                            </m:sSubPr>
                            <m:e>
                              <m:r>
                                <a:rPr lang="el-GR" i="1">
                                  <a:latin typeface="Cambria Math" panose="02040503050406030204" pitchFamily="18" charset="0"/>
                                </a:rPr>
                                <m:t>𝑥</m:t>
                              </m:r>
                            </m:e>
                            <m:sub>
                              <m:r>
                                <a:rPr lang="el-GR" i="1">
                                  <a:latin typeface="Cambria Math" panose="02040503050406030204" pitchFamily="18" charset="0"/>
                                </a:rPr>
                                <m:t>𝑖𝑗</m:t>
                              </m:r>
                            </m:sub>
                          </m:sSub>
                        </m:e>
                      </m:nary>
                      <m:r>
                        <a:rPr lang="el-GR" i="1">
                          <a:latin typeface="Cambria Math" panose="02040503050406030204" pitchFamily="18" charset="0"/>
                        </a:rPr>
                        <m:t>−</m:t>
                      </m:r>
                      <m:nary>
                        <m:naryPr>
                          <m:chr m:val="∑"/>
                          <m:limLoc m:val="undOvr"/>
                          <m:supHide m:val="on"/>
                          <m:ctrlPr>
                            <a:rPr lang="el-GR" i="1">
                              <a:latin typeface="Cambria Math" panose="02040503050406030204" pitchFamily="18" charset="0"/>
                            </a:rPr>
                          </m:ctrlPr>
                        </m:naryPr>
                        <m:sub>
                          <m:r>
                            <a:rPr lang="el-GR" i="1">
                              <a:latin typeface="Cambria Math" panose="02040503050406030204" pitchFamily="18" charset="0"/>
                            </a:rPr>
                            <m:t>𝑗</m:t>
                          </m:r>
                          <m:r>
                            <a:rPr lang="el-GR" i="1">
                              <a:latin typeface="Cambria Math" panose="02040503050406030204" pitchFamily="18" charset="0"/>
                            </a:rPr>
                            <m:t>:</m:t>
                          </m:r>
                          <m:d>
                            <m:dPr>
                              <m:ctrlPr>
                                <a:rPr lang="el-GR" i="1">
                                  <a:latin typeface="Cambria Math" panose="02040503050406030204" pitchFamily="18" charset="0"/>
                                </a:rPr>
                              </m:ctrlPr>
                            </m:dPr>
                            <m:e>
                              <m:r>
                                <a:rPr lang="el-GR" i="1">
                                  <a:latin typeface="Cambria Math" panose="02040503050406030204" pitchFamily="18" charset="0"/>
                                </a:rPr>
                                <m:t>𝑗</m:t>
                              </m:r>
                              <m:r>
                                <a:rPr lang="el-GR" i="1">
                                  <a:latin typeface="Cambria Math" panose="02040503050406030204" pitchFamily="18" charset="0"/>
                                </a:rPr>
                                <m:t>, </m:t>
                              </m:r>
                              <m:r>
                                <a:rPr lang="en-US" i="1">
                                  <a:latin typeface="Cambria Math" panose="02040503050406030204" pitchFamily="18" charset="0"/>
                                </a:rPr>
                                <m:t>𝑖</m:t>
                              </m:r>
                            </m:e>
                          </m:d>
                          <m:r>
                            <a:rPr lang="el-GR" i="1">
                              <a:latin typeface="Cambria Math" panose="02040503050406030204" pitchFamily="18" charset="0"/>
                            </a:rPr>
                            <m:t>∈</m:t>
                          </m:r>
                          <m:r>
                            <a:rPr lang="el-GR" i="1">
                              <a:latin typeface="Cambria Math" panose="02040503050406030204" pitchFamily="18" charset="0"/>
                            </a:rPr>
                            <m:t>𝐸</m:t>
                          </m:r>
                        </m:sub>
                        <m:sup/>
                        <m:e>
                          <m:sSub>
                            <m:sSubPr>
                              <m:ctrlPr>
                                <a:rPr lang="el-GR" i="1">
                                  <a:latin typeface="Cambria Math" panose="02040503050406030204" pitchFamily="18" charset="0"/>
                                </a:rPr>
                              </m:ctrlPr>
                            </m:sSubPr>
                            <m:e>
                              <m:r>
                                <a:rPr lang="el-GR" i="1">
                                  <a:latin typeface="Cambria Math" panose="02040503050406030204" pitchFamily="18" charset="0"/>
                                </a:rPr>
                                <m:t>𝑥</m:t>
                              </m:r>
                            </m:e>
                            <m:sub>
                              <m:r>
                                <a:rPr lang="el-GR" i="1">
                                  <a:latin typeface="Cambria Math" panose="02040503050406030204" pitchFamily="18" charset="0"/>
                                </a:rPr>
                                <m:t>𝑗𝑖</m:t>
                              </m:r>
                            </m:sub>
                          </m:sSub>
                        </m:e>
                      </m:nary>
                      <m:r>
                        <a:rPr lang="el-GR" i="1">
                          <a:latin typeface="Cambria Math" panose="02040503050406030204" pitchFamily="18" charset="0"/>
                        </a:rPr>
                        <m:t>=</m:t>
                      </m:r>
                      <m:d>
                        <m:dPr>
                          <m:begChr m:val="{"/>
                          <m:endChr m:val=""/>
                          <m:ctrlPr>
                            <a:rPr lang="el-GR" i="1">
                              <a:latin typeface="Cambria Math" panose="02040503050406030204" pitchFamily="18" charset="0"/>
                            </a:rPr>
                          </m:ctrlPr>
                        </m:dPr>
                        <m:e>
                          <m:eqArr>
                            <m:eqArrPr>
                              <m:ctrlPr>
                                <a:rPr lang="el-GR" i="1">
                                  <a:latin typeface="Cambria Math" panose="02040503050406030204" pitchFamily="18" charset="0"/>
                                </a:rPr>
                              </m:ctrlPr>
                            </m:eqArrPr>
                            <m:e>
                              <m:r>
                                <a:rPr lang="el-GR" i="1">
                                  <a:latin typeface="Cambria Math" panose="02040503050406030204" pitchFamily="18" charset="0"/>
                                </a:rPr>
                                <m:t>1</m:t>
                              </m:r>
                            </m:e>
                            <m:e>
                              <m:r>
                                <a:rPr lang="el-GR" i="1">
                                  <a:latin typeface="Cambria Math" panose="02040503050406030204" pitchFamily="18" charset="0"/>
                                </a:rPr>
                                <m:t>0</m:t>
                              </m:r>
                            </m:e>
                            <m:e>
                              <m:r>
                                <a:rPr lang="el-GR" i="1">
                                  <a:latin typeface="Cambria Math" panose="02040503050406030204" pitchFamily="18" charset="0"/>
                                </a:rPr>
                                <m:t>−1</m:t>
                              </m:r>
                            </m:e>
                          </m:eqArr>
                        </m:e>
                      </m:d>
                      <m:r>
                        <a:rPr lang="el-GR" i="1">
                          <a:latin typeface="Cambria Math" panose="02040503050406030204" pitchFamily="18" charset="0"/>
                        </a:rPr>
                        <m:t>      </m:t>
                      </m:r>
                      <m:m>
                        <m:mPr>
                          <m:mcs>
                            <m:mc>
                              <m:mcPr>
                                <m:count m:val="1"/>
                                <m:mcJc m:val="center"/>
                              </m:mcPr>
                            </m:mc>
                          </m:mcs>
                          <m:ctrlPr>
                            <a:rPr lang="el-GR" i="1">
                              <a:latin typeface="Cambria Math" panose="02040503050406030204" pitchFamily="18" charset="0"/>
                            </a:rPr>
                          </m:ctrlPr>
                        </m:mPr>
                        <m:mr>
                          <m:e>
                            <m:r>
                              <a:rPr lang="el-GR" i="1">
                                <a:latin typeface="Cambria Math" panose="02040503050406030204" pitchFamily="18" charset="0"/>
                              </a:rPr>
                              <m:t>𝛼𝜈</m:t>
                            </m:r>
                            <m:r>
                              <a:rPr lang="el-GR"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𝑝</m:t>
                            </m:r>
                          </m:e>
                        </m:mr>
                        <m:mr>
                          <m:e>
                            <m:r>
                              <a:rPr lang="el-GR" i="1">
                                <a:latin typeface="Cambria Math" panose="02040503050406030204" pitchFamily="18" charset="0"/>
                              </a:rPr>
                              <m:t>𝛼𝜈</m:t>
                            </m:r>
                            <m:r>
                              <a:rPr lang="el-GR"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𝑝</m:t>
                            </m:r>
                            <m:r>
                              <a:rPr lang="el-GR" b="0" i="1" smtClean="0">
                                <a:latin typeface="Cambria Math" panose="02040503050406030204" pitchFamily="18" charset="0"/>
                              </a:rPr>
                              <m:t>,</m:t>
                            </m:r>
                            <m:r>
                              <a:rPr lang="en-US" i="1">
                                <a:latin typeface="Cambria Math" panose="02040503050406030204" pitchFamily="18" charset="0"/>
                              </a:rPr>
                              <m:t>𝑞</m:t>
                            </m:r>
                          </m:e>
                        </m:mr>
                        <m:mr>
                          <m:e>
                            <m:r>
                              <a:rPr lang="el-GR" i="1">
                                <a:latin typeface="Cambria Math" panose="02040503050406030204" pitchFamily="18" charset="0"/>
                              </a:rPr>
                              <m:t>𝛼𝜈</m:t>
                            </m:r>
                            <m:r>
                              <a:rPr lang="el-GR"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𝑞</m:t>
                            </m:r>
                          </m:e>
                        </m:mr>
                      </m:m>
                      <m:r>
                        <a:rPr lang="el-GR"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𝑉</m:t>
                      </m:r>
                    </m:oMath>
                  </m:oMathPara>
                </a14:m>
                <a:endParaRPr lang="el-GR" dirty="0" smtClean="0"/>
              </a:p>
              <a:p>
                <a:pPr marL="0" indent="0">
                  <a:buNone/>
                </a:pPr>
                <a:endParaRPr lang="el-GR" dirty="0"/>
              </a:p>
              <a:p>
                <a:pPr marL="0" indent="0">
                  <a:buNone/>
                </a:pPr>
                <a14:m>
                  <m:oMathPara xmlns:m="http://schemas.openxmlformats.org/officeDocument/2006/math">
                    <m:oMathParaPr>
                      <m:jc m:val="centerGroup"/>
                    </m:oMathParaPr>
                    <m:oMath xmlns:m="http://schemas.openxmlformats.org/officeDocument/2006/math">
                      <m:nary>
                        <m:naryPr>
                          <m:chr m:val="∑"/>
                          <m:limLoc m:val="undOvr"/>
                          <m:supHide m:val="on"/>
                          <m:ctrlPr>
                            <a:rPr lang="el-GR" i="1">
                              <a:latin typeface="Cambria Math" panose="02040503050406030204" pitchFamily="18" charset="0"/>
                            </a:rPr>
                          </m:ctrlPr>
                        </m:naryPr>
                        <m:sub>
                          <m:r>
                            <a:rPr lang="el-GR" i="1">
                              <a:latin typeface="Cambria Math" panose="02040503050406030204" pitchFamily="18" charset="0"/>
                            </a:rPr>
                            <m:t>𝑗</m:t>
                          </m:r>
                          <m:r>
                            <a:rPr lang="el-GR" i="1">
                              <a:latin typeface="Cambria Math" panose="02040503050406030204" pitchFamily="18" charset="0"/>
                            </a:rPr>
                            <m:t>:</m:t>
                          </m:r>
                          <m:d>
                            <m:dPr>
                              <m:ctrlPr>
                                <a:rPr lang="el-GR" i="1">
                                  <a:latin typeface="Cambria Math" panose="02040503050406030204" pitchFamily="18" charset="0"/>
                                </a:rPr>
                              </m:ctrlPr>
                            </m:dPr>
                            <m:e>
                              <m:r>
                                <a:rPr lang="el-GR" i="1">
                                  <a:latin typeface="Cambria Math" panose="02040503050406030204" pitchFamily="18" charset="0"/>
                                </a:rPr>
                                <m:t>𝑖</m:t>
                              </m:r>
                              <m:r>
                                <a:rPr lang="el-GR" i="1">
                                  <a:latin typeface="Cambria Math" panose="02040503050406030204" pitchFamily="18" charset="0"/>
                                </a:rPr>
                                <m:t>, </m:t>
                              </m:r>
                              <m:r>
                                <a:rPr lang="el-GR" i="1">
                                  <a:latin typeface="Cambria Math" panose="02040503050406030204" pitchFamily="18" charset="0"/>
                                </a:rPr>
                                <m:t>𝑗</m:t>
                              </m:r>
                            </m:e>
                          </m:d>
                          <m:r>
                            <a:rPr lang="el-GR" i="1">
                              <a:latin typeface="Cambria Math" panose="02040503050406030204" pitchFamily="18" charset="0"/>
                            </a:rPr>
                            <m:t>∈</m:t>
                          </m:r>
                          <m:r>
                            <a:rPr lang="el-GR" i="1">
                              <a:latin typeface="Cambria Math" panose="02040503050406030204" pitchFamily="18" charset="0"/>
                            </a:rPr>
                            <m:t>𝐸</m:t>
                          </m:r>
                        </m:sub>
                        <m:sup/>
                        <m:e>
                          <m:sSub>
                            <m:sSubPr>
                              <m:ctrlPr>
                                <a:rPr lang="el-GR" i="1">
                                  <a:latin typeface="Cambria Math" panose="02040503050406030204" pitchFamily="18" charset="0"/>
                                </a:rPr>
                              </m:ctrlPr>
                            </m:sSubPr>
                            <m:e>
                              <m:r>
                                <a:rPr lang="el-GR" i="1">
                                  <a:latin typeface="Cambria Math" panose="02040503050406030204" pitchFamily="18" charset="0"/>
                                </a:rPr>
                                <m:t>𝑥</m:t>
                              </m:r>
                            </m:e>
                            <m:sub>
                              <m:r>
                                <a:rPr lang="el-GR" i="1">
                                  <a:latin typeface="Cambria Math" panose="02040503050406030204" pitchFamily="18" charset="0"/>
                                </a:rPr>
                                <m:t>𝑖𝑗</m:t>
                              </m:r>
                            </m:sub>
                          </m:sSub>
                        </m:e>
                      </m:nary>
                      <m:r>
                        <a:rPr lang="el-GR" i="1">
                          <a:latin typeface="Cambria Math" panose="02040503050406030204" pitchFamily="18" charset="0"/>
                        </a:rPr>
                        <m:t>≤1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𝑉</m:t>
                      </m:r>
                    </m:oMath>
                  </m:oMathPara>
                </a14:m>
                <a:endParaRPr lang="el-GR" dirty="0" smtClean="0"/>
              </a:p>
              <a:p>
                <a:pPr marL="0" indent="0">
                  <a:buNone/>
                </a:pPr>
                <a:endParaRPr lang="el-GR" dirty="0"/>
              </a:p>
              <a:p>
                <a:pPr marL="0" indent="0">
                  <a:buNone/>
                </a:pPr>
                <a14:m>
                  <m:oMathPara xmlns:m="http://schemas.openxmlformats.org/officeDocument/2006/math">
                    <m:oMathParaPr>
                      <m:jc m:val="centerGroup"/>
                    </m:oMathParaPr>
                    <m:oMath xmlns:m="http://schemas.openxmlformats.org/officeDocument/2006/math">
                      <m:sSub>
                        <m:sSubPr>
                          <m:ctrlPr>
                            <a:rPr lang="el-GR" i="1">
                              <a:latin typeface="Cambria Math" panose="02040503050406030204" pitchFamily="18" charset="0"/>
                            </a:rPr>
                          </m:ctrlPr>
                        </m:sSubPr>
                        <m:e>
                          <m:r>
                            <a:rPr lang="el-GR" i="1">
                              <a:latin typeface="Cambria Math" panose="02040503050406030204" pitchFamily="18" charset="0"/>
                            </a:rPr>
                            <m:t>𝑥</m:t>
                          </m:r>
                        </m:e>
                        <m:sub>
                          <m:r>
                            <a:rPr lang="el-GR" i="1">
                              <a:latin typeface="Cambria Math" panose="02040503050406030204" pitchFamily="18" charset="0"/>
                            </a:rPr>
                            <m:t>𝑖𝑗</m:t>
                          </m:r>
                        </m:sub>
                      </m:sSub>
                      <m:r>
                        <a:rPr lang="en-US" i="1">
                          <a:latin typeface="Cambria Math" panose="02040503050406030204" pitchFamily="18" charset="0"/>
                        </a:rPr>
                        <m:t>∈</m:t>
                      </m:r>
                      <m:d>
                        <m:dPr>
                          <m:begChr m:val="{"/>
                          <m:endChr m:val="}"/>
                          <m:ctrlPr>
                            <a:rPr lang="el-GR" i="1">
                              <a:latin typeface="Cambria Math" panose="02040503050406030204" pitchFamily="18" charset="0"/>
                            </a:rPr>
                          </m:ctrlPr>
                        </m:dPr>
                        <m:e>
                          <m:r>
                            <a:rPr lang="en-US" i="1">
                              <a:latin typeface="Cambria Math" panose="02040503050406030204" pitchFamily="18" charset="0"/>
                            </a:rPr>
                            <m:t>0, 1</m:t>
                          </m:r>
                        </m:e>
                      </m:d>
                      <m:r>
                        <a:rPr lang="en-US" i="1">
                          <a:latin typeface="Cambria Math" panose="02040503050406030204" pitchFamily="18" charset="0"/>
                        </a:rPr>
                        <m:t>   </m:t>
                      </m:r>
                      <m:r>
                        <a:rPr lang="el-GR" b="0" i="1" smtClean="0">
                          <a:latin typeface="Cambria Math" panose="02040503050406030204" pitchFamily="18" charset="0"/>
                        </a:rPr>
                        <m:t>  </m:t>
                      </m:r>
                      <m:r>
                        <a:rPr lang="el-GR" i="1">
                          <a:latin typeface="Cambria Math" panose="02040503050406030204" pitchFamily="18" charset="0"/>
                        </a:rPr>
                        <m:t>∀</m:t>
                      </m:r>
                      <m:d>
                        <m:dPr>
                          <m:ctrlPr>
                            <a:rPr lang="el-GR" i="1">
                              <a:latin typeface="Cambria Math" panose="02040503050406030204" pitchFamily="18" charset="0"/>
                            </a:rPr>
                          </m:ctrlPr>
                        </m:dPr>
                        <m:e>
                          <m:r>
                            <a:rPr lang="el-GR" i="1">
                              <a:latin typeface="Cambria Math" panose="02040503050406030204" pitchFamily="18" charset="0"/>
                            </a:rPr>
                            <m:t>𝑖</m:t>
                          </m:r>
                          <m:r>
                            <a:rPr lang="el-GR" i="1">
                              <a:latin typeface="Cambria Math" panose="02040503050406030204" pitchFamily="18" charset="0"/>
                            </a:rPr>
                            <m:t>, </m:t>
                          </m:r>
                          <m:r>
                            <a:rPr lang="el-GR" i="1">
                              <a:latin typeface="Cambria Math" panose="02040503050406030204" pitchFamily="18" charset="0"/>
                            </a:rPr>
                            <m:t>𝑗</m:t>
                          </m:r>
                        </m:e>
                      </m:d>
                      <m:r>
                        <a:rPr lang="en-US" i="1">
                          <a:latin typeface="Cambria Math" panose="02040503050406030204" pitchFamily="18" charset="0"/>
                        </a:rPr>
                        <m:t>∈</m:t>
                      </m:r>
                      <m:r>
                        <a:rPr lang="en-US" i="1">
                          <a:latin typeface="Cambria Math" panose="02040503050406030204" pitchFamily="18" charset="0"/>
                        </a:rPr>
                        <m:t>𝐸</m:t>
                      </m:r>
                    </m:oMath>
                  </m:oMathPara>
                </a14:m>
                <a:endParaRPr lang="el-G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7974" y="2602915"/>
                <a:ext cx="6653463" cy="4255085"/>
              </a:xfrm>
              <a:blipFill rotWithShape="0">
                <a:blip r:embed="rId2"/>
                <a:stretch>
                  <a:fillRect/>
                </a:stretch>
              </a:blipFill>
            </p:spPr>
            <p:txBody>
              <a:bodyPr/>
              <a:lstStyle/>
              <a:p>
                <a:r>
                  <a:rPr lang="el-GR">
                    <a:noFill/>
                  </a:rPr>
                  <a:t> </a:t>
                </a:r>
              </a:p>
            </p:txBody>
          </p:sp>
        </mc:Fallback>
      </mc:AlternateContent>
      <p:grpSp>
        <p:nvGrpSpPr>
          <p:cNvPr id="8" name="Group 7"/>
          <p:cNvGrpSpPr/>
          <p:nvPr/>
        </p:nvGrpSpPr>
        <p:grpSpPr>
          <a:xfrm>
            <a:off x="7676933" y="2782786"/>
            <a:ext cx="3817235" cy="3895342"/>
            <a:chOff x="7748335" y="1861388"/>
            <a:chExt cx="3834062" cy="3912513"/>
          </a:xfrm>
        </p:grpSpPr>
        <p:sp>
          <p:nvSpPr>
            <p:cNvPr id="4" name="Rectangle 3"/>
            <p:cNvSpPr/>
            <p:nvPr/>
          </p:nvSpPr>
          <p:spPr>
            <a:xfrm>
              <a:off x="7748335" y="1861388"/>
              <a:ext cx="3834062" cy="606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tx1"/>
                  </a:solidFill>
                </a:rPr>
                <a:t>α</a:t>
              </a:r>
              <a:r>
                <a:rPr lang="el-GR" sz="2400" dirty="0" smtClean="0">
                  <a:solidFill>
                    <a:schemeClr val="tx1"/>
                  </a:solidFill>
                </a:rPr>
                <a:t>ντικειμενική συνάρτηση</a:t>
              </a:r>
              <a:endParaRPr lang="el-GR" sz="2400" dirty="0">
                <a:solidFill>
                  <a:schemeClr val="tx1"/>
                </a:solidFill>
              </a:endParaRPr>
            </a:p>
          </p:txBody>
        </p:sp>
        <p:sp>
          <p:nvSpPr>
            <p:cNvPr id="5" name="Rectangle 4"/>
            <p:cNvSpPr/>
            <p:nvPr/>
          </p:nvSpPr>
          <p:spPr>
            <a:xfrm>
              <a:off x="8205534" y="3091945"/>
              <a:ext cx="2919663" cy="606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tx1"/>
                  </a:solidFill>
                </a:rPr>
                <a:t>ι</a:t>
              </a:r>
              <a:r>
                <a:rPr lang="el-GR" sz="2400" dirty="0" smtClean="0">
                  <a:solidFill>
                    <a:schemeClr val="tx1"/>
                  </a:solidFill>
                </a:rPr>
                <a:t>σοτικοί περιορισμοί</a:t>
              </a:r>
              <a:endParaRPr lang="el-GR" sz="2400" dirty="0">
                <a:solidFill>
                  <a:schemeClr val="tx1"/>
                </a:solidFill>
              </a:endParaRPr>
            </a:p>
          </p:txBody>
        </p:sp>
        <p:sp>
          <p:nvSpPr>
            <p:cNvPr id="6" name="Rectangle 5"/>
            <p:cNvSpPr/>
            <p:nvPr/>
          </p:nvSpPr>
          <p:spPr>
            <a:xfrm>
              <a:off x="7976935" y="4283338"/>
              <a:ext cx="3376862" cy="606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tx1"/>
                  </a:solidFill>
                </a:rPr>
                <a:t>α</a:t>
              </a:r>
              <a:r>
                <a:rPr lang="el-GR" sz="2400" dirty="0" smtClean="0">
                  <a:solidFill>
                    <a:schemeClr val="tx1"/>
                  </a:solidFill>
                </a:rPr>
                <a:t>νισοτικοί περιορισμοί</a:t>
              </a:r>
              <a:endParaRPr lang="el-GR" sz="2400" dirty="0">
                <a:solidFill>
                  <a:schemeClr val="tx1"/>
                </a:solidFill>
              </a:endParaRPr>
            </a:p>
          </p:txBody>
        </p:sp>
        <p:sp>
          <p:nvSpPr>
            <p:cNvPr id="7" name="Rectangle 6"/>
            <p:cNvSpPr/>
            <p:nvPr/>
          </p:nvSpPr>
          <p:spPr>
            <a:xfrm>
              <a:off x="7976935" y="5167391"/>
              <a:ext cx="3376863" cy="606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tx1"/>
                  </a:solidFill>
                </a:rPr>
                <a:t>μ</a:t>
              </a:r>
              <a:r>
                <a:rPr lang="el-GR" sz="2400" dirty="0" smtClean="0">
                  <a:solidFill>
                    <a:schemeClr val="tx1"/>
                  </a:solidFill>
                </a:rPr>
                <a:t>εταβλητές απόφασης</a:t>
              </a:r>
              <a:endParaRPr lang="el-GR" sz="2400" dirty="0">
                <a:solidFill>
                  <a:schemeClr val="tx1"/>
                </a:solidFill>
              </a:endParaRPr>
            </a:p>
          </p:txBody>
        </p:sp>
      </p:grpSp>
      <mc:AlternateContent xmlns:mc="http://schemas.openxmlformats.org/markup-compatibility/2006" xmlns:a14="http://schemas.microsoft.com/office/drawing/2010/main">
        <mc:Choice Requires="a14">
          <p:sp>
            <p:nvSpPr>
              <p:cNvPr id="9" name="Rectangle 8"/>
              <p:cNvSpPr/>
              <p:nvPr/>
            </p:nvSpPr>
            <p:spPr>
              <a:xfrm>
                <a:off x="697831" y="1571497"/>
                <a:ext cx="10796337" cy="736933"/>
              </a:xfrm>
              <a:prstGeom prst="rect">
                <a:avLst/>
              </a:prstGeom>
            </p:spPr>
            <p:txBody>
              <a:bodyPr wrap="square">
                <a:spAutoFit/>
              </a:bodyPr>
              <a:lstStyle/>
              <a:p>
                <a:pPr algn="just"/>
                <a:r>
                  <a:rPr lang="el-GR" sz="2000" dirty="0" smtClean="0">
                    <a:ea typeface="Times New Roman" panose="02020603050405020304" pitchFamily="18" charset="0"/>
                    <a:cs typeface="Times New Roman" panose="02020603050405020304" pitchFamily="18" charset="0"/>
                  </a:rPr>
                  <a:t>Έστω </a:t>
                </a:r>
                <a14:m>
                  <m:oMath xmlns:m="http://schemas.openxmlformats.org/officeDocument/2006/math">
                    <m:r>
                      <a:rPr lang="en-US" sz="2000" i="1">
                        <a:latin typeface="Cambria Math" panose="02040503050406030204" pitchFamily="18" charset="0"/>
                        <a:ea typeface="Times New Roman" panose="02020603050405020304" pitchFamily="18" charset="0"/>
                        <a:cs typeface="Times New Roman" panose="02020603050405020304" pitchFamily="18" charset="0"/>
                      </a:rPr>
                      <m:t>𝑝</m:t>
                    </m:r>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𝑞</m:t>
                    </m:r>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𝑉</m:t>
                    </m:r>
                  </m:oMath>
                </a14:m>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l-GR" sz="2000" dirty="0">
                    <a:effectLst/>
                    <a:latin typeface="Calibri" panose="020F0502020204030204" pitchFamily="34" charset="0"/>
                    <a:ea typeface="Times New Roman" panose="02020603050405020304" pitchFamily="18" charset="0"/>
                    <a:cs typeface="Times New Roman" panose="02020603050405020304" pitchFamily="18" charset="0"/>
                  </a:rPr>
                  <a:t>δύο διακριτές κορυφές </a:t>
                </a:r>
                <a:r>
                  <a:rPr lang="el-GR" sz="2000" dirty="0" smtClean="0">
                    <a:effectLst/>
                    <a:latin typeface="Calibri" panose="020F0502020204030204" pitchFamily="34" charset="0"/>
                    <a:ea typeface="Times New Roman" panose="02020603050405020304" pitchFamily="18" charset="0"/>
                    <a:cs typeface="Times New Roman" panose="02020603050405020304" pitchFamily="18" charset="0"/>
                  </a:rPr>
                  <a:t>ενός γράφου </a:t>
                </a:r>
                <a14:m>
                  <m:oMath xmlns:m="http://schemas.openxmlformats.org/officeDocument/2006/math">
                    <m:r>
                      <a:rPr lang="el-GR" sz="2000" i="1">
                        <a:latin typeface="Cambria Math" panose="02040503050406030204" pitchFamily="18" charset="0"/>
                      </a:rPr>
                      <m:t>𝐺</m:t>
                    </m:r>
                    <m:d>
                      <m:dPr>
                        <m:ctrlPr>
                          <a:rPr lang="el-GR" sz="2000" i="1">
                            <a:latin typeface="Cambria Math" panose="02040503050406030204" pitchFamily="18" charset="0"/>
                          </a:rPr>
                        </m:ctrlPr>
                      </m:dPr>
                      <m:e>
                        <m:r>
                          <a:rPr lang="el-GR" sz="2000" i="1">
                            <a:latin typeface="Cambria Math" panose="02040503050406030204" pitchFamily="18" charset="0"/>
                          </a:rPr>
                          <m:t>𝑉</m:t>
                        </m:r>
                        <m:r>
                          <a:rPr lang="el-GR" sz="2000" i="1">
                            <a:latin typeface="Cambria Math" panose="02040503050406030204" pitchFamily="18" charset="0"/>
                          </a:rPr>
                          <m:t>, </m:t>
                        </m:r>
                        <m:r>
                          <a:rPr lang="el-GR" sz="2000" i="1">
                            <a:latin typeface="Cambria Math" panose="02040503050406030204" pitchFamily="18" charset="0"/>
                          </a:rPr>
                          <m:t>𝐸</m:t>
                        </m:r>
                      </m:e>
                    </m:d>
                  </m:oMath>
                </a14:m>
                <a:r>
                  <a:rPr lang="el-GR" sz="2000" dirty="0" smtClean="0">
                    <a:effectLst/>
                    <a:latin typeface="Calibri" panose="020F0502020204030204" pitchFamily="34" charset="0"/>
                    <a:ea typeface="Times New Roman" panose="02020603050405020304" pitchFamily="18" charset="0"/>
                    <a:cs typeface="Times New Roman" panose="02020603050405020304" pitchFamily="18" charset="0"/>
                  </a:rPr>
                  <a:t> </a:t>
                </a:r>
                <a:r>
                  <a:rPr lang="el-GR" sz="2000" dirty="0"/>
                  <a:t>με </a:t>
                </a:r>
                <a:r>
                  <a:rPr lang="el-GR" sz="2000" dirty="0" smtClean="0"/>
                  <a:t>βάρη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𝑤</m:t>
                        </m:r>
                      </m:e>
                      <m:sub>
                        <m:r>
                          <a:rPr lang="el-GR" sz="2000" i="1">
                            <a:latin typeface="Cambria Math" panose="02040503050406030204" pitchFamily="18" charset="0"/>
                          </a:rPr>
                          <m:t>𝑖𝑗</m:t>
                        </m:r>
                      </m:sub>
                    </m:sSub>
                    <m:r>
                      <a:rPr lang="el-GR" sz="2000" i="1">
                        <a:latin typeface="Cambria Math" panose="02040503050406030204" pitchFamily="18" charset="0"/>
                      </a:rPr>
                      <m:t>&gt;0   ∀</m:t>
                    </m:r>
                    <m:d>
                      <m:dPr>
                        <m:ctrlPr>
                          <a:rPr lang="el-GR" sz="2000" i="1">
                            <a:latin typeface="Cambria Math" panose="02040503050406030204" pitchFamily="18" charset="0"/>
                          </a:rPr>
                        </m:ctrlPr>
                      </m:dPr>
                      <m:e>
                        <m:r>
                          <a:rPr lang="el-GR" sz="2000" i="1">
                            <a:latin typeface="Cambria Math" panose="02040503050406030204" pitchFamily="18" charset="0"/>
                          </a:rPr>
                          <m:t>𝑖</m:t>
                        </m:r>
                        <m:r>
                          <a:rPr lang="el-GR" sz="2000" i="1">
                            <a:latin typeface="Cambria Math" panose="02040503050406030204" pitchFamily="18" charset="0"/>
                          </a:rPr>
                          <m:t>, </m:t>
                        </m:r>
                        <m:r>
                          <a:rPr lang="el-GR" sz="2000" i="1">
                            <a:latin typeface="Cambria Math" panose="02040503050406030204" pitchFamily="18" charset="0"/>
                          </a:rPr>
                          <m:t>𝑗</m:t>
                        </m:r>
                      </m:e>
                    </m:d>
                    <m:r>
                      <a:rPr lang="el-GR" sz="2000" i="1">
                        <a:latin typeface="Cambria Math" panose="02040503050406030204" pitchFamily="18" charset="0"/>
                      </a:rPr>
                      <m:t>∈</m:t>
                    </m:r>
                    <m:r>
                      <a:rPr lang="en-US" sz="2000" i="1">
                        <a:latin typeface="Cambria Math" panose="02040503050406030204" pitchFamily="18" charset="0"/>
                      </a:rPr>
                      <m:t>𝐸</m:t>
                    </m:r>
                  </m:oMath>
                </a14:m>
                <a:r>
                  <a:rPr lang="el-GR" sz="2000" dirty="0" smtClean="0">
                    <a:effectLst/>
                    <a:latin typeface="Calibri" panose="020F0502020204030204" pitchFamily="34" charset="0"/>
                    <a:ea typeface="Times New Roman" panose="02020603050405020304" pitchFamily="18" charset="0"/>
                    <a:cs typeface="Times New Roman" panose="02020603050405020304" pitchFamily="18" charset="0"/>
                  </a:rPr>
                  <a:t> </a:t>
                </a:r>
                <a:r>
                  <a:rPr lang="el-GR" sz="2000" dirty="0">
                    <a:effectLst/>
                    <a:latin typeface="Calibri" panose="020F0502020204030204" pitchFamily="34" charset="0"/>
                    <a:ea typeface="Times New Roman" panose="02020603050405020304" pitchFamily="18" charset="0"/>
                    <a:cs typeface="Times New Roman" panose="02020603050405020304" pitchFamily="18" charset="0"/>
                  </a:rPr>
                  <a:t>και </a:t>
                </a:r>
                <a:r>
                  <a:rPr lang="el-GR" sz="2000" dirty="0" smtClean="0">
                    <a:effectLst/>
                    <a:latin typeface="Calibri" panose="020F0502020204030204" pitchFamily="34" charset="0"/>
                    <a:ea typeface="Times New Roman" panose="02020603050405020304" pitchFamily="18" charset="0"/>
                    <a:cs typeface="Times New Roman" panose="02020603050405020304" pitchFamily="18" charset="0"/>
                  </a:rPr>
                  <a:t>θέλουμε να </a:t>
                </a:r>
                <a:r>
                  <a:rPr lang="el-GR" sz="2000" dirty="0">
                    <a:effectLst/>
                    <a:latin typeface="Calibri" panose="020F0502020204030204" pitchFamily="34" charset="0"/>
                    <a:ea typeface="Times New Roman" panose="02020603050405020304" pitchFamily="18" charset="0"/>
                    <a:cs typeface="Times New Roman" panose="02020603050405020304" pitchFamily="18" charset="0"/>
                  </a:rPr>
                  <a:t>βρούμε τη συντομότερη διαδρομή από την κορυφή αφετηρίας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𝑝</m:t>
                    </m:r>
                  </m:oMath>
                </a14:m>
                <a:r>
                  <a:rPr lang="el-GR" sz="2000" dirty="0">
                    <a:effectLst/>
                    <a:latin typeface="Calibri" panose="020F0502020204030204" pitchFamily="34" charset="0"/>
                    <a:ea typeface="Times New Roman" panose="02020603050405020304" pitchFamily="18" charset="0"/>
                    <a:cs typeface="Times New Roman" panose="02020603050405020304" pitchFamily="18" charset="0"/>
                  </a:rPr>
                  <a:t> ως την κορυφή προορισμού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𝑞</m:t>
                    </m:r>
                  </m:oMath>
                </a14:m>
                <a:r>
                  <a:rPr lang="el-GR" sz="2000" dirty="0" smtClean="0"/>
                  <a:t>.</a:t>
                </a:r>
                <a:endParaRPr lang="el-GR" sz="2000" dirty="0"/>
              </a:p>
            </p:txBody>
          </p:sp>
        </mc:Choice>
        <mc:Fallback xmlns="">
          <p:sp>
            <p:nvSpPr>
              <p:cNvPr id="9" name="Rectangle 8"/>
              <p:cNvSpPr>
                <a:spLocks noRot="1" noChangeAspect="1" noMove="1" noResize="1" noEditPoints="1" noAdjustHandles="1" noChangeArrowheads="1" noChangeShapeType="1" noTextEdit="1"/>
              </p:cNvSpPr>
              <p:nvPr/>
            </p:nvSpPr>
            <p:spPr>
              <a:xfrm>
                <a:off x="697831" y="1571497"/>
                <a:ext cx="10796337" cy="736933"/>
              </a:xfrm>
              <a:prstGeom prst="rect">
                <a:avLst/>
              </a:prstGeom>
              <a:blipFill rotWithShape="0">
                <a:blip r:embed="rId3"/>
                <a:stretch>
                  <a:fillRect l="-564" t="-4132" r="-564" b="-14050"/>
                </a:stretch>
              </a:blipFill>
            </p:spPr>
            <p:txBody>
              <a:bodyPr/>
              <a:lstStyle/>
              <a:p>
                <a:r>
                  <a:rPr lang="el-GR">
                    <a:noFill/>
                  </a:rPr>
                  <a:t> </a:t>
                </a:r>
              </a:p>
            </p:txBody>
          </p:sp>
        </mc:Fallback>
      </mc:AlternateContent>
    </p:spTree>
    <p:extLst>
      <p:ext uri="{BB962C8B-B14F-4D97-AF65-F5344CB8AC3E}">
        <p14:creationId xmlns:p14="http://schemas.microsoft.com/office/powerpoint/2010/main" val="16932908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252"/>
            <a:ext cx="10515600" cy="1325563"/>
          </a:xfrm>
        </p:spPr>
        <p:txBody>
          <a:bodyPr/>
          <a:lstStyle/>
          <a:p>
            <a:pPr algn="ctr"/>
            <a:r>
              <a:rPr lang="el-GR" dirty="0" smtClean="0"/>
              <a:t>Μεταβλητές απόφασης</a:t>
            </a:r>
            <a:endParaRPr lang="el-G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25562"/>
                <a:ext cx="10515600" cy="5532437"/>
              </a:xfrm>
            </p:spPr>
            <p:txBody>
              <a:bodyPr>
                <a:normAutofit/>
              </a:bodyPr>
              <a:lstStyle/>
              <a:p>
                <a:pPr marL="0" indent="0" algn="just">
                  <a:buNone/>
                </a:pPr>
                <a:r>
                  <a:rPr lang="el-GR" dirty="0" smtClean="0">
                    <a:latin typeface="Cambria Math" panose="02040503050406030204" pitchFamily="18" charset="0"/>
                  </a:rPr>
                  <a:t>Οι μεταβλητές απόφασης είναι δυαδικές και αναφέρονται στις ακμές του γράφου. Όταν γίνεται λόγος </a:t>
                </a:r>
                <a:r>
                  <a:rPr lang="el-GR" dirty="0"/>
                  <a:t>για ακμή </a:t>
                </a:r>
                <a14:m>
                  <m:oMath xmlns:m="http://schemas.openxmlformats.org/officeDocument/2006/math">
                    <m:d>
                      <m:dPr>
                        <m:ctrlPr>
                          <a:rPr lang="el-GR" i="1">
                            <a:latin typeface="Cambria Math" panose="02040503050406030204" pitchFamily="18" charset="0"/>
                          </a:rPr>
                        </m:ctrlPr>
                      </m:dPr>
                      <m:e>
                        <m:r>
                          <a:rPr lang="el-GR" i="1">
                            <a:latin typeface="Cambria Math" panose="02040503050406030204" pitchFamily="18" charset="0"/>
                          </a:rPr>
                          <m:t>𝑖</m:t>
                        </m:r>
                        <m:r>
                          <a:rPr lang="el-GR" i="1">
                            <a:latin typeface="Cambria Math" panose="02040503050406030204" pitchFamily="18" charset="0"/>
                          </a:rPr>
                          <m:t>, </m:t>
                        </m:r>
                        <m:r>
                          <a:rPr lang="el-GR" i="1">
                            <a:latin typeface="Cambria Math" panose="02040503050406030204" pitchFamily="18" charset="0"/>
                          </a:rPr>
                          <m:t>𝑗</m:t>
                        </m:r>
                      </m:e>
                    </m:d>
                  </m:oMath>
                </a14:m>
                <a:r>
                  <a:rPr lang="el-GR" dirty="0" smtClean="0">
                    <a:latin typeface="Cambria Math" panose="02040503050406030204" pitchFamily="18" charset="0"/>
                  </a:rPr>
                  <a:t> εννοούμε μια κατευθυνόμενη ακμή από την κορυφή </a:t>
                </a:r>
                <a14:m>
                  <m:oMath xmlns:m="http://schemas.openxmlformats.org/officeDocument/2006/math">
                    <m:r>
                      <a:rPr lang="en-US" b="0" i="1" smtClean="0">
                        <a:latin typeface="Cambria Math" panose="02040503050406030204" pitchFamily="18" charset="0"/>
                      </a:rPr>
                      <m:t>𝑖</m:t>
                    </m:r>
                    <m:r>
                      <a:rPr lang="el-GR" i="1">
                        <a:latin typeface="Cambria Math" panose="02040503050406030204" pitchFamily="18" charset="0"/>
                      </a:rPr>
                      <m:t>∈</m:t>
                    </m:r>
                    <m:r>
                      <a:rPr lang="en-US" i="1">
                        <a:latin typeface="Cambria Math" panose="02040503050406030204" pitchFamily="18" charset="0"/>
                      </a:rPr>
                      <m:t>𝑉</m:t>
                    </m:r>
                  </m:oMath>
                </a14:m>
                <a:r>
                  <a:rPr lang="el-GR" dirty="0"/>
                  <a:t> προς την κορυφή </a:t>
                </a:r>
                <a14:m>
                  <m:oMath xmlns:m="http://schemas.openxmlformats.org/officeDocument/2006/math">
                    <m:r>
                      <a:rPr lang="el-GR" i="1">
                        <a:latin typeface="Cambria Math" panose="02040503050406030204" pitchFamily="18" charset="0"/>
                      </a:rPr>
                      <m:t>𝑗</m:t>
                    </m:r>
                    <m:r>
                      <a:rPr lang="el-GR" i="1">
                        <a:latin typeface="Cambria Math" panose="02040503050406030204" pitchFamily="18" charset="0"/>
                      </a:rPr>
                      <m:t>∈</m:t>
                    </m:r>
                    <m:r>
                      <a:rPr lang="en-US" i="1">
                        <a:latin typeface="Cambria Math" panose="02040503050406030204" pitchFamily="18" charset="0"/>
                      </a:rPr>
                      <m:t>𝑉</m:t>
                    </m:r>
                  </m:oMath>
                </a14:m>
                <a:r>
                  <a:rPr lang="en-US" dirty="0" smtClean="0">
                    <a:latin typeface="Cambria Math" panose="02040503050406030204" pitchFamily="18" charset="0"/>
                  </a:rPr>
                  <a:t>. </a:t>
                </a:r>
                <a:r>
                  <a:rPr lang="el-GR" dirty="0" smtClean="0">
                    <a:latin typeface="Cambria Math" panose="02040503050406030204" pitchFamily="18" charset="0"/>
                  </a:rPr>
                  <a:t>Θεωρούμε πως μια μη κατευθυνόμενη ακμή </a:t>
                </a:r>
                <a:r>
                  <a:rPr lang="el-GR" dirty="0"/>
                  <a:t>που συνδέει τις κορυφές </a:t>
                </a:r>
                <a14:m>
                  <m:oMath xmlns:m="http://schemas.openxmlformats.org/officeDocument/2006/math">
                    <m:r>
                      <a:rPr lang="el-GR" i="1">
                        <a:latin typeface="Cambria Math" panose="02040503050406030204" pitchFamily="18" charset="0"/>
                      </a:rPr>
                      <m:t>𝑖</m:t>
                    </m:r>
                    <m:r>
                      <a:rPr lang="el-GR" i="1">
                        <a:latin typeface="Cambria Math" panose="02040503050406030204" pitchFamily="18" charset="0"/>
                      </a:rPr>
                      <m:t>, </m:t>
                    </m:r>
                    <m:r>
                      <a:rPr lang="el-GR" i="1">
                        <a:latin typeface="Cambria Math" panose="02040503050406030204" pitchFamily="18" charset="0"/>
                      </a:rPr>
                      <m:t>𝑗</m:t>
                    </m:r>
                    <m:r>
                      <a:rPr lang="el-GR" i="1">
                        <a:latin typeface="Cambria Math" panose="02040503050406030204" pitchFamily="18" charset="0"/>
                      </a:rPr>
                      <m:t>∈</m:t>
                    </m:r>
                    <m:r>
                      <a:rPr lang="en-US" i="1">
                        <a:latin typeface="Cambria Math" panose="02040503050406030204" pitchFamily="18" charset="0"/>
                      </a:rPr>
                      <m:t>𝑉</m:t>
                    </m:r>
                  </m:oMath>
                </a14:m>
                <a:r>
                  <a:rPr lang="en-US" dirty="0"/>
                  <a:t> </a:t>
                </a:r>
                <a:r>
                  <a:rPr lang="el-GR" dirty="0"/>
                  <a:t>αποτελείται από τις κατευθυνόμενες ακμές </a:t>
                </a:r>
                <a14:m>
                  <m:oMath xmlns:m="http://schemas.openxmlformats.org/officeDocument/2006/math">
                    <m:d>
                      <m:dPr>
                        <m:ctrlPr>
                          <a:rPr lang="el-GR" i="1">
                            <a:latin typeface="Cambria Math" panose="02040503050406030204" pitchFamily="18" charset="0"/>
                          </a:rPr>
                        </m:ctrlPr>
                      </m:dPr>
                      <m:e>
                        <m:r>
                          <a:rPr lang="el-GR" i="1">
                            <a:latin typeface="Cambria Math" panose="02040503050406030204" pitchFamily="18" charset="0"/>
                          </a:rPr>
                          <m:t>𝑖</m:t>
                        </m:r>
                        <m:r>
                          <a:rPr lang="el-GR" i="1">
                            <a:latin typeface="Cambria Math" panose="02040503050406030204" pitchFamily="18" charset="0"/>
                          </a:rPr>
                          <m:t>, </m:t>
                        </m:r>
                        <m:r>
                          <a:rPr lang="el-GR" i="1">
                            <a:latin typeface="Cambria Math" panose="02040503050406030204" pitchFamily="18" charset="0"/>
                          </a:rPr>
                          <m:t>𝑗</m:t>
                        </m:r>
                      </m:e>
                    </m:d>
                    <m:r>
                      <a:rPr lang="el-GR" i="1">
                        <a:latin typeface="Cambria Math" panose="02040503050406030204" pitchFamily="18" charset="0"/>
                      </a:rPr>
                      <m:t>∈</m:t>
                    </m:r>
                    <m:r>
                      <a:rPr lang="en-US" i="1">
                        <a:latin typeface="Cambria Math" panose="02040503050406030204" pitchFamily="18" charset="0"/>
                      </a:rPr>
                      <m:t>𝐸</m:t>
                    </m:r>
                  </m:oMath>
                </a14:m>
                <a:r>
                  <a:rPr lang="el-GR" dirty="0"/>
                  <a:t> και </a:t>
                </a:r>
                <a14:m>
                  <m:oMath xmlns:m="http://schemas.openxmlformats.org/officeDocument/2006/math">
                    <m:d>
                      <m:dPr>
                        <m:ctrlPr>
                          <a:rPr lang="el-GR" i="1">
                            <a:latin typeface="Cambria Math" panose="02040503050406030204" pitchFamily="18" charset="0"/>
                          </a:rPr>
                        </m:ctrlPr>
                      </m:dPr>
                      <m:e>
                        <m:r>
                          <a:rPr lang="el-GR" i="1">
                            <a:latin typeface="Cambria Math" panose="02040503050406030204" pitchFamily="18" charset="0"/>
                          </a:rPr>
                          <m:t>𝑗</m:t>
                        </m:r>
                        <m:r>
                          <a:rPr lang="el-GR" i="1">
                            <a:latin typeface="Cambria Math" panose="02040503050406030204" pitchFamily="18" charset="0"/>
                          </a:rPr>
                          <m:t>, </m:t>
                        </m:r>
                        <m:r>
                          <a:rPr lang="el-GR" i="1">
                            <a:latin typeface="Cambria Math" panose="02040503050406030204" pitchFamily="18" charset="0"/>
                          </a:rPr>
                          <m:t>𝑖</m:t>
                        </m:r>
                      </m:e>
                    </m:d>
                    <m:r>
                      <a:rPr lang="el-GR" i="1">
                        <a:latin typeface="Cambria Math" panose="02040503050406030204" pitchFamily="18" charset="0"/>
                      </a:rPr>
                      <m:t>∈</m:t>
                    </m:r>
                    <m:r>
                      <a:rPr lang="en-US" i="1">
                        <a:latin typeface="Cambria Math" panose="02040503050406030204" pitchFamily="18" charset="0"/>
                      </a:rPr>
                      <m:t>𝐸</m:t>
                    </m:r>
                  </m:oMath>
                </a14:m>
                <a:r>
                  <a:rPr lang="en-US" i="1" dirty="0" smtClean="0">
                    <a:latin typeface="Cambria Math" panose="02040503050406030204" pitchFamily="18" charset="0"/>
                  </a:rPr>
                  <a:t> </a:t>
                </a:r>
                <a:r>
                  <a:rPr lang="en-US" dirty="0" smtClean="0">
                    <a:latin typeface="Cambria Math" panose="02040503050406030204" pitchFamily="18" charset="0"/>
                  </a:rPr>
                  <a:t>(</a:t>
                </a:r>
                <a14:m>
                  <m:oMath xmlns:m="http://schemas.openxmlformats.org/officeDocument/2006/math">
                    <m:sSub>
                      <m:sSubPr>
                        <m:ctrlPr>
                          <a:rPr lang="el-GR" i="1">
                            <a:latin typeface="Cambria Math" panose="02040503050406030204" pitchFamily="18" charset="0"/>
                          </a:rPr>
                        </m:ctrlPr>
                      </m:sSubPr>
                      <m:e>
                        <m:r>
                          <a:rPr lang="el-GR" i="1">
                            <a:latin typeface="Cambria Math" panose="02040503050406030204" pitchFamily="18" charset="0"/>
                          </a:rPr>
                          <m:t>𝑤</m:t>
                        </m:r>
                      </m:e>
                      <m:sub>
                        <m:r>
                          <a:rPr lang="el-GR" i="1">
                            <a:latin typeface="Cambria Math" panose="02040503050406030204" pitchFamily="18" charset="0"/>
                          </a:rPr>
                          <m:t>𝑖𝑗</m:t>
                        </m:r>
                      </m:sub>
                    </m:sSub>
                    <m:r>
                      <a:rPr lang="el-GR" i="1">
                        <a:latin typeface="Cambria Math" panose="02040503050406030204" pitchFamily="18" charset="0"/>
                      </a:rPr>
                      <m:t>=</m:t>
                    </m:r>
                    <m:sSub>
                      <m:sSubPr>
                        <m:ctrlPr>
                          <a:rPr lang="el-GR" i="1">
                            <a:latin typeface="Cambria Math" panose="02040503050406030204" pitchFamily="18" charset="0"/>
                          </a:rPr>
                        </m:ctrlPr>
                      </m:sSubPr>
                      <m:e>
                        <m:r>
                          <a:rPr lang="el-GR" i="1">
                            <a:latin typeface="Cambria Math" panose="02040503050406030204" pitchFamily="18" charset="0"/>
                          </a:rPr>
                          <m:t>𝑤</m:t>
                        </m:r>
                      </m:e>
                      <m:sub>
                        <m:r>
                          <a:rPr lang="en-US" i="1">
                            <a:latin typeface="Cambria Math" panose="02040503050406030204" pitchFamily="18" charset="0"/>
                          </a:rPr>
                          <m:t>𝑗𝑖</m:t>
                        </m:r>
                      </m:sub>
                    </m:sSub>
                  </m:oMath>
                </a14:m>
                <a:r>
                  <a:rPr lang="en-US" i="1" dirty="0" smtClean="0">
                    <a:latin typeface="Cambria Math" panose="02040503050406030204" pitchFamily="18" charset="0"/>
                  </a:rPr>
                  <a:t>).</a:t>
                </a:r>
                <a:endParaRPr lang="el-GR" i="1" dirty="0" smtClean="0">
                  <a:latin typeface="Cambria Math" panose="02040503050406030204" pitchFamily="18" charset="0"/>
                </a:endParaRPr>
              </a:p>
              <a:p>
                <a:pPr marL="0" indent="0" algn="just">
                  <a:buNone/>
                </a:pPr>
                <a:endParaRPr lang="en-US" i="1" dirty="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l-GR" i="1" smtClean="0">
                              <a:latin typeface="Cambria Math" panose="02040503050406030204" pitchFamily="18" charset="0"/>
                            </a:rPr>
                          </m:ctrlPr>
                        </m:sSubPr>
                        <m:e>
                          <m:r>
                            <a:rPr lang="el-GR" i="1">
                              <a:latin typeface="Cambria Math" panose="02040503050406030204" pitchFamily="18" charset="0"/>
                            </a:rPr>
                            <m:t>𝑥</m:t>
                          </m:r>
                        </m:e>
                        <m:sub>
                          <m:r>
                            <a:rPr lang="el-GR" i="1">
                              <a:latin typeface="Cambria Math" panose="02040503050406030204" pitchFamily="18" charset="0"/>
                            </a:rPr>
                            <m:t>𝑖𝑗</m:t>
                          </m:r>
                        </m:sub>
                      </m:sSub>
                      <m:r>
                        <a:rPr lang="en-US" i="1">
                          <a:latin typeface="Cambria Math" panose="02040503050406030204" pitchFamily="18" charset="0"/>
                        </a:rPr>
                        <m:t>∈</m:t>
                      </m:r>
                      <m:d>
                        <m:dPr>
                          <m:begChr m:val="{"/>
                          <m:endChr m:val="}"/>
                          <m:ctrlPr>
                            <a:rPr lang="el-GR" i="1">
                              <a:latin typeface="Cambria Math" panose="02040503050406030204" pitchFamily="18" charset="0"/>
                            </a:rPr>
                          </m:ctrlPr>
                        </m:dPr>
                        <m:e>
                          <m:r>
                            <a:rPr lang="en-US" i="1">
                              <a:latin typeface="Cambria Math" panose="02040503050406030204" pitchFamily="18" charset="0"/>
                            </a:rPr>
                            <m:t>0, 1</m:t>
                          </m:r>
                        </m:e>
                      </m:d>
                      <m:r>
                        <a:rPr lang="en-US" i="1">
                          <a:latin typeface="Cambria Math" panose="02040503050406030204" pitchFamily="18" charset="0"/>
                        </a:rPr>
                        <m:t>   </m:t>
                      </m:r>
                      <m:r>
                        <a:rPr lang="el-GR" i="1">
                          <a:latin typeface="Cambria Math" panose="02040503050406030204" pitchFamily="18" charset="0"/>
                        </a:rPr>
                        <m:t>∀</m:t>
                      </m:r>
                      <m:d>
                        <m:dPr>
                          <m:ctrlPr>
                            <a:rPr lang="el-GR" i="1">
                              <a:latin typeface="Cambria Math" panose="02040503050406030204" pitchFamily="18" charset="0"/>
                            </a:rPr>
                          </m:ctrlPr>
                        </m:dPr>
                        <m:e>
                          <m:r>
                            <a:rPr lang="el-GR" i="1">
                              <a:latin typeface="Cambria Math" panose="02040503050406030204" pitchFamily="18" charset="0"/>
                            </a:rPr>
                            <m:t>𝑖</m:t>
                          </m:r>
                          <m:r>
                            <a:rPr lang="el-GR" i="1">
                              <a:latin typeface="Cambria Math" panose="02040503050406030204" pitchFamily="18" charset="0"/>
                            </a:rPr>
                            <m:t>, </m:t>
                          </m:r>
                          <m:r>
                            <a:rPr lang="el-GR" i="1">
                              <a:latin typeface="Cambria Math" panose="02040503050406030204" pitchFamily="18" charset="0"/>
                            </a:rPr>
                            <m:t>𝑗</m:t>
                          </m:r>
                        </m:e>
                      </m:d>
                      <m:r>
                        <a:rPr lang="en-US" i="1">
                          <a:latin typeface="Cambria Math" panose="02040503050406030204" pitchFamily="18" charset="0"/>
                        </a:rPr>
                        <m:t>∈</m:t>
                      </m:r>
                      <m:r>
                        <a:rPr lang="en-US" i="1">
                          <a:latin typeface="Cambria Math" panose="02040503050406030204" pitchFamily="18" charset="0"/>
                        </a:rPr>
                        <m:t>𝐸</m:t>
                      </m:r>
                      <m:r>
                        <a:rPr lang="en-US" b="0" i="1" smtClean="0">
                          <a:latin typeface="Cambria Math" panose="02040503050406030204" pitchFamily="18" charset="0"/>
                        </a:rPr>
                        <m:t>   </m:t>
                      </m:r>
                      <m:r>
                        <a:rPr lang="el-GR" b="0" i="1" smtClean="0">
                          <a:latin typeface="Cambria Math" panose="02040503050406030204" pitchFamily="18" charset="0"/>
                        </a:rPr>
                        <m:t>𝜅𝛼𝜄</m:t>
                      </m:r>
                      <m:r>
                        <a:rPr lang="el-GR" b="0" i="1" smtClean="0">
                          <a:latin typeface="Cambria Math" panose="02040503050406030204" pitchFamily="18" charset="0"/>
                        </a:rPr>
                        <m:t>   </m:t>
                      </m:r>
                      <m:sSub>
                        <m:sSubPr>
                          <m:ctrlPr>
                            <a:rPr lang="el-GR" i="1">
                              <a:latin typeface="Cambria Math" panose="02040503050406030204" pitchFamily="18" charset="0"/>
                            </a:rPr>
                          </m:ctrlPr>
                        </m:sSubPr>
                        <m:e>
                          <m:r>
                            <a:rPr lang="el-GR" i="1">
                              <a:latin typeface="Cambria Math" panose="02040503050406030204" pitchFamily="18" charset="0"/>
                            </a:rPr>
                            <m:t>𝑥</m:t>
                          </m:r>
                        </m:e>
                        <m:sub>
                          <m:r>
                            <a:rPr lang="el-GR" i="1">
                              <a:latin typeface="Cambria Math" panose="02040503050406030204" pitchFamily="18" charset="0"/>
                            </a:rPr>
                            <m:t>𝑖𝑗</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m:t>
                              </m:r>
                              <m:d>
                                <m:dPr>
                                  <m:ctrlPr>
                                    <a:rPr lang="el-GR" i="1">
                                      <a:latin typeface="Cambria Math" panose="02040503050406030204" pitchFamily="18" charset="0"/>
                                    </a:rPr>
                                  </m:ctrlPr>
                                </m:dPr>
                                <m:e>
                                  <m:r>
                                    <a:rPr lang="el-GR" i="1">
                                      <a:latin typeface="Cambria Math" panose="02040503050406030204" pitchFamily="18" charset="0"/>
                                    </a:rPr>
                                    <m:t>𝑖</m:t>
                                  </m:r>
                                  <m:r>
                                    <a:rPr lang="el-GR" i="1">
                                      <a:latin typeface="Cambria Math" panose="02040503050406030204" pitchFamily="18" charset="0"/>
                                    </a:rPr>
                                    <m:t>, </m:t>
                                  </m:r>
                                  <m:r>
                                    <a:rPr lang="el-GR" i="1">
                                      <a:latin typeface="Cambria Math" panose="02040503050406030204" pitchFamily="18" charset="0"/>
                                    </a:rPr>
                                    <m:t>𝑗</m:t>
                                  </m:r>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𝑠h𝑜𝑟𝑡𝑒𝑠𝑡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𝑝𝑎𝑡h</m:t>
                              </m:r>
                            </m:e>
                            <m:e>
                              <m:r>
                                <a:rPr lang="en-US" b="0" i="1" smtClean="0">
                                  <a:latin typeface="Cambria Math" panose="02040503050406030204" pitchFamily="18" charset="0"/>
                                </a:rPr>
                                <m:t>1,</m:t>
                              </m:r>
                              <m:d>
                                <m:dPr>
                                  <m:ctrlPr>
                                    <a:rPr lang="el-GR" i="1">
                                      <a:latin typeface="Cambria Math" panose="02040503050406030204" pitchFamily="18" charset="0"/>
                                    </a:rPr>
                                  </m:ctrlPr>
                                </m:dPr>
                                <m:e>
                                  <m:r>
                                    <a:rPr lang="el-GR" i="1">
                                      <a:latin typeface="Cambria Math" panose="02040503050406030204" pitchFamily="18" charset="0"/>
                                    </a:rPr>
                                    <m:t>𝑖</m:t>
                                  </m:r>
                                  <m:r>
                                    <a:rPr lang="el-GR" i="1">
                                      <a:latin typeface="Cambria Math" panose="02040503050406030204" pitchFamily="18" charset="0"/>
                                    </a:rPr>
                                    <m:t>, </m:t>
                                  </m:r>
                                  <m:r>
                                    <a:rPr lang="el-GR" i="1">
                                      <a:latin typeface="Cambria Math" panose="02040503050406030204" pitchFamily="18" charset="0"/>
                                    </a:rPr>
                                    <m:t>𝑗</m:t>
                                  </m:r>
                                </m:e>
                              </m:d>
                              <m:r>
                                <a:rPr lang="en-US" i="1">
                                  <a:latin typeface="Cambria Math" panose="02040503050406030204" pitchFamily="18" charset="0"/>
                                </a:rPr>
                                <m:t>∈</m:t>
                              </m:r>
                              <m:r>
                                <a:rPr lang="en-US" b="0" i="1" smtClean="0">
                                  <a:latin typeface="Cambria Math" panose="02040503050406030204" pitchFamily="18" charset="0"/>
                                </a:rPr>
                                <m:t>𝑠h𝑜𝑟𝑡𝑒𝑠𝑡</m:t>
                              </m:r>
                              <m:r>
                                <a:rPr lang="en-US" b="0" i="1" smtClean="0">
                                  <a:latin typeface="Cambria Math" panose="02040503050406030204" pitchFamily="18" charset="0"/>
                                </a:rPr>
                                <m:t> </m:t>
                              </m:r>
                              <m:r>
                                <a:rPr lang="en-US" b="0" i="1" smtClean="0">
                                  <a:latin typeface="Cambria Math" panose="02040503050406030204" pitchFamily="18" charset="0"/>
                                </a:rPr>
                                <m:t>𝑝𝑎𝑡h</m:t>
                              </m:r>
                            </m:e>
                          </m:eqArr>
                        </m:e>
                      </m:d>
                    </m:oMath>
                  </m:oMathPara>
                </a14:m>
                <a:endParaRPr lang="en-US" dirty="0" smtClean="0"/>
              </a:p>
              <a:p>
                <a:pPr marL="0" indent="0" algn="just">
                  <a:buNone/>
                </a:pPr>
                <a:endParaRPr lang="en-US" dirty="0" smtClean="0"/>
              </a:p>
              <a:p>
                <a:pPr marL="0" indent="0" algn="just">
                  <a:buNone/>
                </a:pPr>
                <a14:m>
                  <m:oMathPara xmlns:m="http://schemas.openxmlformats.org/officeDocument/2006/math">
                    <m:oMathParaPr>
                      <m:jc m:val="centerGroup"/>
                    </m:oMathParaPr>
                    <m:oMath xmlns:m="http://schemas.openxmlformats.org/officeDocument/2006/math">
                      <m:r>
                        <a:rPr lang="el-GR" i="1">
                          <a:latin typeface="Cambria Math" panose="02040503050406030204" pitchFamily="18" charset="0"/>
                        </a:rPr>
                        <m:t>#</m:t>
                      </m:r>
                      <m:r>
                        <m:rPr>
                          <m:sty m:val="p"/>
                        </m:rPr>
                        <a:rPr lang="el-GR">
                          <a:latin typeface="Cambria Math" panose="02040503050406030204" pitchFamily="18" charset="0"/>
                        </a:rPr>
                        <m:t>x</m:t>
                      </m:r>
                      <m:r>
                        <a:rPr lang="el-GR" i="1">
                          <a:latin typeface="Cambria Math" panose="02040503050406030204" pitchFamily="18" charset="0"/>
                        </a:rPr>
                        <m:t>=</m:t>
                      </m:r>
                      <m:m>
                        <m:mPr>
                          <m:mcs>
                            <m:mc>
                              <m:mcPr>
                                <m:count m:val="1"/>
                                <m:mcJc m:val="center"/>
                              </m:mcPr>
                            </m:mc>
                          </m:mcs>
                          <m:ctrlPr>
                            <a:rPr lang="el-GR" i="1">
                              <a:latin typeface="Cambria Math" panose="02040503050406030204" pitchFamily="18" charset="0"/>
                            </a:rPr>
                          </m:ctrlPr>
                        </m:mPr>
                        <m:mr>
                          <m:e>
                            <m:r>
                              <a:rPr lang="en-US" b="0" i="1" smtClean="0">
                                <a:latin typeface="Cambria Math" panose="02040503050406030204" pitchFamily="18" charset="0"/>
                              </a:rPr>
                              <m:t>𝑑𝑖𝑟𝑒𝑐𝑡𝑒𝑑</m:t>
                            </m:r>
                          </m:e>
                        </m:mr>
                        <m:mr>
                          <m:e>
                            <m:r>
                              <a:rPr lang="en-US" b="0" i="1" smtClean="0">
                                <a:latin typeface="Cambria Math" panose="02040503050406030204" pitchFamily="18" charset="0"/>
                              </a:rPr>
                              <m:t>𝑒𝑑𝑔𝑒𝑠</m:t>
                            </m:r>
                          </m:e>
                        </m:mr>
                      </m:m>
                      <m:r>
                        <a:rPr lang="el-GR" i="1">
                          <a:latin typeface="Cambria Math" panose="02040503050406030204" pitchFamily="18" charset="0"/>
                        </a:rPr>
                        <m:t>+2⋅</m:t>
                      </m:r>
                      <m:m>
                        <m:mPr>
                          <m:mcs>
                            <m:mc>
                              <m:mcPr>
                                <m:count m:val="1"/>
                                <m:mcJc m:val="center"/>
                              </m:mcPr>
                            </m:mc>
                          </m:mcs>
                          <m:ctrlPr>
                            <a:rPr lang="el-GR" i="1">
                              <a:latin typeface="Cambria Math" panose="02040503050406030204" pitchFamily="18" charset="0"/>
                            </a:rPr>
                          </m:ctrlPr>
                        </m:mPr>
                        <m:mr>
                          <m:e>
                            <m:r>
                              <a:rPr lang="en-US" b="0" i="1" smtClean="0">
                                <a:latin typeface="Cambria Math" panose="02040503050406030204" pitchFamily="18" charset="0"/>
                              </a:rPr>
                              <m:t>𝑛𝑜𝑡</m:t>
                            </m:r>
                            <m:r>
                              <a:rPr lang="en-US" b="0" i="1" smtClean="0">
                                <a:latin typeface="Cambria Math" panose="02040503050406030204" pitchFamily="18" charset="0"/>
                              </a:rPr>
                              <m:t> </m:t>
                            </m:r>
                            <m:r>
                              <a:rPr lang="en-US" b="0" i="1" smtClean="0">
                                <a:latin typeface="Cambria Math" panose="02040503050406030204" pitchFamily="18" charset="0"/>
                              </a:rPr>
                              <m:t>𝑑𝑖𝑟𝑒𝑐𝑡𝑒𝑑</m:t>
                            </m:r>
                          </m:e>
                        </m:mr>
                        <m:mr>
                          <m:e>
                            <m:r>
                              <a:rPr lang="en-US" b="0" i="1" smtClean="0">
                                <a:latin typeface="Cambria Math" panose="02040503050406030204" pitchFamily="18" charset="0"/>
                              </a:rPr>
                              <m:t>𝑒𝑑𝑔𝑒𝑠</m:t>
                            </m:r>
                          </m:e>
                        </m:mr>
                      </m:m>
                    </m:oMath>
                  </m:oMathPara>
                </a14:m>
                <a:endParaRPr lang="el-G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25562"/>
                <a:ext cx="10515600" cy="5532437"/>
              </a:xfrm>
              <a:blipFill rotWithShape="0">
                <a:blip r:embed="rId2"/>
                <a:stretch>
                  <a:fillRect l="-1217" t="-1872" r="-1159"/>
                </a:stretch>
              </a:blipFill>
            </p:spPr>
            <p:txBody>
              <a:bodyPr/>
              <a:lstStyle/>
              <a:p>
                <a:r>
                  <a:rPr lang="el-GR">
                    <a:noFill/>
                  </a:rPr>
                  <a:t> </a:t>
                </a:r>
              </a:p>
            </p:txBody>
          </p:sp>
        </mc:Fallback>
      </mc:AlternateContent>
    </p:spTree>
    <p:extLst>
      <p:ext uri="{BB962C8B-B14F-4D97-AF65-F5344CB8AC3E}">
        <p14:creationId xmlns:p14="http://schemas.microsoft.com/office/powerpoint/2010/main" val="28145886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453"/>
            <a:ext cx="10515600" cy="1325563"/>
          </a:xfrm>
        </p:spPr>
        <p:txBody>
          <a:bodyPr/>
          <a:lstStyle/>
          <a:p>
            <a:pPr algn="ctr"/>
            <a:r>
              <a:rPr lang="el-GR" dirty="0" smtClean="0"/>
              <a:t>Αντικειμενική συνάρτηση</a:t>
            </a:r>
            <a:endParaRPr lang="el-G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85890"/>
                <a:ext cx="10515600" cy="5335751"/>
              </a:xfrm>
            </p:spPr>
            <p:txBody>
              <a:bodyPr>
                <a:normAutofit lnSpcReduction="10000"/>
              </a:bodyPr>
              <a:lstStyle/>
              <a:p>
                <a:pPr marL="0" indent="0" algn="just">
                  <a:buNone/>
                </a:pPr>
                <a:r>
                  <a:rPr lang="el-GR" dirty="0" smtClean="0">
                    <a:latin typeface="Cambria Math" panose="02040503050406030204" pitchFamily="18" charset="0"/>
                  </a:rPr>
                  <a:t>Η αντικειμενική συνάρτηση είναι το άθροισμα των όρων </a:t>
                </a:r>
                <a14:m>
                  <m:oMath xmlns:m="http://schemas.openxmlformats.org/officeDocument/2006/math">
                    <m:sSub>
                      <m:sSubPr>
                        <m:ctrlPr>
                          <a:rPr lang="el-GR" i="1">
                            <a:latin typeface="Cambria Math" panose="02040503050406030204" pitchFamily="18" charset="0"/>
                          </a:rPr>
                        </m:ctrlPr>
                      </m:sSubPr>
                      <m:e>
                        <m:r>
                          <a:rPr lang="el-GR" i="1">
                            <a:latin typeface="Cambria Math" panose="02040503050406030204" pitchFamily="18" charset="0"/>
                          </a:rPr>
                          <m:t>𝑤</m:t>
                        </m:r>
                      </m:e>
                      <m:sub>
                        <m:r>
                          <a:rPr lang="el-GR" i="1">
                            <a:latin typeface="Cambria Math" panose="02040503050406030204" pitchFamily="18" charset="0"/>
                          </a:rPr>
                          <m:t>𝑖𝑗</m:t>
                        </m:r>
                      </m:sub>
                    </m:sSub>
                    <m:sSub>
                      <m:sSubPr>
                        <m:ctrlPr>
                          <a:rPr lang="el-GR" i="1">
                            <a:latin typeface="Cambria Math" panose="02040503050406030204" pitchFamily="18" charset="0"/>
                          </a:rPr>
                        </m:ctrlPr>
                      </m:sSubPr>
                      <m:e>
                        <m:r>
                          <a:rPr lang="el-GR" i="1">
                            <a:latin typeface="Cambria Math" panose="02040503050406030204" pitchFamily="18" charset="0"/>
                          </a:rPr>
                          <m:t>𝑥</m:t>
                        </m:r>
                      </m:e>
                      <m:sub>
                        <m:r>
                          <a:rPr lang="el-GR" i="1">
                            <a:latin typeface="Cambria Math" panose="02040503050406030204" pitchFamily="18" charset="0"/>
                          </a:rPr>
                          <m:t>𝑖𝑗</m:t>
                        </m:r>
                      </m:sub>
                    </m:sSub>
                  </m:oMath>
                </a14:m>
                <a:r>
                  <a:rPr lang="el-GR" dirty="0"/>
                  <a:t> για όλες τις ακμές </a:t>
                </a:r>
                <a14:m>
                  <m:oMath xmlns:m="http://schemas.openxmlformats.org/officeDocument/2006/math">
                    <m:d>
                      <m:dPr>
                        <m:ctrlPr>
                          <a:rPr lang="el-GR" i="1">
                            <a:latin typeface="Cambria Math" panose="02040503050406030204" pitchFamily="18" charset="0"/>
                          </a:rPr>
                        </m:ctrlPr>
                      </m:dPr>
                      <m:e>
                        <m:r>
                          <a:rPr lang="el-GR" i="1">
                            <a:latin typeface="Cambria Math" panose="02040503050406030204" pitchFamily="18" charset="0"/>
                          </a:rPr>
                          <m:t>𝑖</m:t>
                        </m:r>
                        <m:r>
                          <a:rPr lang="el-GR" i="1">
                            <a:latin typeface="Cambria Math" panose="02040503050406030204" pitchFamily="18" charset="0"/>
                          </a:rPr>
                          <m:t>, </m:t>
                        </m:r>
                        <m:r>
                          <a:rPr lang="el-GR" i="1">
                            <a:latin typeface="Cambria Math" panose="02040503050406030204" pitchFamily="18" charset="0"/>
                          </a:rPr>
                          <m:t>𝑗</m:t>
                        </m:r>
                      </m:e>
                    </m:d>
                    <m:r>
                      <a:rPr lang="el-GR" i="1">
                        <a:latin typeface="Cambria Math" panose="02040503050406030204" pitchFamily="18" charset="0"/>
                      </a:rPr>
                      <m:t>∈</m:t>
                    </m:r>
                    <m:r>
                      <a:rPr lang="en-US" i="1">
                        <a:latin typeface="Cambria Math" panose="02040503050406030204" pitchFamily="18" charset="0"/>
                      </a:rPr>
                      <m:t>𝐸</m:t>
                    </m:r>
                  </m:oMath>
                </a14:m>
                <a:r>
                  <a:rPr lang="el-GR" dirty="0"/>
                  <a:t> του </a:t>
                </a:r>
                <a:r>
                  <a:rPr lang="el-GR" dirty="0" smtClean="0"/>
                  <a:t>γράφου. </a:t>
                </a:r>
                <a:r>
                  <a:rPr lang="el-GR" dirty="0"/>
                  <a:t>Αν </a:t>
                </a:r>
                <a14:m>
                  <m:oMath xmlns:m="http://schemas.openxmlformats.org/officeDocument/2006/math">
                    <m:sSub>
                      <m:sSubPr>
                        <m:ctrlPr>
                          <a:rPr lang="el-GR" i="1">
                            <a:latin typeface="Cambria Math" panose="02040503050406030204" pitchFamily="18" charset="0"/>
                          </a:rPr>
                        </m:ctrlPr>
                      </m:sSubPr>
                      <m:e>
                        <m:r>
                          <a:rPr lang="el-GR" i="1">
                            <a:latin typeface="Cambria Math" panose="02040503050406030204" pitchFamily="18" charset="0"/>
                          </a:rPr>
                          <m:t>𝑥</m:t>
                        </m:r>
                      </m:e>
                      <m:sub>
                        <m:r>
                          <a:rPr lang="el-GR" i="1">
                            <a:latin typeface="Cambria Math" panose="02040503050406030204" pitchFamily="18" charset="0"/>
                          </a:rPr>
                          <m:t>𝑖𝑗</m:t>
                        </m:r>
                      </m:sub>
                    </m:sSub>
                    <m:r>
                      <a:rPr lang="el-GR" i="1">
                        <a:latin typeface="Cambria Math" panose="02040503050406030204" pitchFamily="18" charset="0"/>
                      </a:rPr>
                      <m:t>=0</m:t>
                    </m:r>
                  </m:oMath>
                </a14:m>
                <a:r>
                  <a:rPr lang="el-GR" dirty="0"/>
                  <a:t>, τότε </a:t>
                </a:r>
                <a14:m>
                  <m:oMath xmlns:m="http://schemas.openxmlformats.org/officeDocument/2006/math">
                    <m:sSub>
                      <m:sSubPr>
                        <m:ctrlPr>
                          <a:rPr lang="el-GR" i="1">
                            <a:latin typeface="Cambria Math" panose="02040503050406030204" pitchFamily="18" charset="0"/>
                          </a:rPr>
                        </m:ctrlPr>
                      </m:sSubPr>
                      <m:e>
                        <m:r>
                          <a:rPr lang="el-GR" i="1">
                            <a:latin typeface="Cambria Math" panose="02040503050406030204" pitchFamily="18" charset="0"/>
                          </a:rPr>
                          <m:t>𝑤</m:t>
                        </m:r>
                      </m:e>
                      <m:sub>
                        <m:r>
                          <a:rPr lang="el-GR" i="1">
                            <a:latin typeface="Cambria Math" panose="02040503050406030204" pitchFamily="18" charset="0"/>
                          </a:rPr>
                          <m:t>𝑖𝑗</m:t>
                        </m:r>
                      </m:sub>
                    </m:sSub>
                    <m:sSub>
                      <m:sSubPr>
                        <m:ctrlPr>
                          <a:rPr lang="el-GR" i="1">
                            <a:latin typeface="Cambria Math" panose="02040503050406030204" pitchFamily="18" charset="0"/>
                          </a:rPr>
                        </m:ctrlPr>
                      </m:sSubPr>
                      <m:e>
                        <m:r>
                          <a:rPr lang="el-GR" i="1">
                            <a:latin typeface="Cambria Math" panose="02040503050406030204" pitchFamily="18" charset="0"/>
                          </a:rPr>
                          <m:t>𝑥</m:t>
                        </m:r>
                      </m:e>
                      <m:sub>
                        <m:r>
                          <a:rPr lang="el-GR" i="1">
                            <a:latin typeface="Cambria Math" panose="02040503050406030204" pitchFamily="18" charset="0"/>
                          </a:rPr>
                          <m:t>𝑖𝑗</m:t>
                        </m:r>
                      </m:sub>
                    </m:sSub>
                    <m:r>
                      <a:rPr lang="el-GR" i="1">
                        <a:latin typeface="Cambria Math" panose="02040503050406030204" pitchFamily="18" charset="0"/>
                      </a:rPr>
                      <m:t>=0</m:t>
                    </m:r>
                  </m:oMath>
                </a14:m>
                <a:r>
                  <a:rPr lang="el-GR" dirty="0"/>
                  <a:t>, αφού η ακμή </a:t>
                </a:r>
                <a14:m>
                  <m:oMath xmlns:m="http://schemas.openxmlformats.org/officeDocument/2006/math">
                    <m:d>
                      <m:dPr>
                        <m:ctrlPr>
                          <a:rPr lang="el-GR" i="1">
                            <a:latin typeface="Cambria Math" panose="02040503050406030204" pitchFamily="18" charset="0"/>
                          </a:rPr>
                        </m:ctrlPr>
                      </m:dPr>
                      <m:e>
                        <m:r>
                          <a:rPr lang="el-GR" i="1">
                            <a:latin typeface="Cambria Math" panose="02040503050406030204" pitchFamily="18" charset="0"/>
                          </a:rPr>
                          <m:t>𝑖</m:t>
                        </m:r>
                        <m:r>
                          <a:rPr lang="el-GR" i="1">
                            <a:latin typeface="Cambria Math" panose="02040503050406030204" pitchFamily="18" charset="0"/>
                          </a:rPr>
                          <m:t>, </m:t>
                        </m:r>
                        <m:r>
                          <a:rPr lang="el-GR" i="1">
                            <a:latin typeface="Cambria Math" panose="02040503050406030204" pitchFamily="18" charset="0"/>
                          </a:rPr>
                          <m:t>𝑗</m:t>
                        </m:r>
                      </m:e>
                    </m:d>
                  </m:oMath>
                </a14:m>
                <a:r>
                  <a:rPr lang="el-GR" dirty="0"/>
                  <a:t> δεν είναι μέσα στη συντομότερη διαδρομή, με αποτέλεσμα να μη συνεισφέρει στο συνολικό κόστος της διαδρομής. Αντιθέτως, αν </a:t>
                </a:r>
                <a14:m>
                  <m:oMath xmlns:m="http://schemas.openxmlformats.org/officeDocument/2006/math">
                    <m:sSub>
                      <m:sSubPr>
                        <m:ctrlPr>
                          <a:rPr lang="el-GR" i="1">
                            <a:latin typeface="Cambria Math" panose="02040503050406030204" pitchFamily="18" charset="0"/>
                          </a:rPr>
                        </m:ctrlPr>
                      </m:sSubPr>
                      <m:e>
                        <m:r>
                          <a:rPr lang="el-GR" i="1">
                            <a:latin typeface="Cambria Math" panose="02040503050406030204" pitchFamily="18" charset="0"/>
                          </a:rPr>
                          <m:t>𝑥</m:t>
                        </m:r>
                      </m:e>
                      <m:sub>
                        <m:r>
                          <a:rPr lang="el-GR" i="1">
                            <a:latin typeface="Cambria Math" panose="02040503050406030204" pitchFamily="18" charset="0"/>
                          </a:rPr>
                          <m:t>𝑖𝑗</m:t>
                        </m:r>
                      </m:sub>
                    </m:sSub>
                    <m:r>
                      <a:rPr lang="el-GR" i="1">
                        <a:latin typeface="Cambria Math" panose="02040503050406030204" pitchFamily="18" charset="0"/>
                      </a:rPr>
                      <m:t>=1</m:t>
                    </m:r>
                  </m:oMath>
                </a14:m>
                <a:r>
                  <a:rPr lang="el-GR" dirty="0"/>
                  <a:t>, τότε </a:t>
                </a:r>
                <a14:m>
                  <m:oMath xmlns:m="http://schemas.openxmlformats.org/officeDocument/2006/math">
                    <m:sSub>
                      <m:sSubPr>
                        <m:ctrlPr>
                          <a:rPr lang="el-GR" i="1">
                            <a:latin typeface="Cambria Math" panose="02040503050406030204" pitchFamily="18" charset="0"/>
                          </a:rPr>
                        </m:ctrlPr>
                      </m:sSubPr>
                      <m:e>
                        <m:r>
                          <a:rPr lang="el-GR" i="1">
                            <a:latin typeface="Cambria Math" panose="02040503050406030204" pitchFamily="18" charset="0"/>
                          </a:rPr>
                          <m:t>𝑤</m:t>
                        </m:r>
                      </m:e>
                      <m:sub>
                        <m:r>
                          <a:rPr lang="el-GR" i="1">
                            <a:latin typeface="Cambria Math" panose="02040503050406030204" pitchFamily="18" charset="0"/>
                          </a:rPr>
                          <m:t>𝑖𝑗</m:t>
                        </m:r>
                      </m:sub>
                    </m:sSub>
                    <m:sSub>
                      <m:sSubPr>
                        <m:ctrlPr>
                          <a:rPr lang="el-GR" i="1">
                            <a:latin typeface="Cambria Math" panose="02040503050406030204" pitchFamily="18" charset="0"/>
                          </a:rPr>
                        </m:ctrlPr>
                      </m:sSubPr>
                      <m:e>
                        <m:r>
                          <a:rPr lang="el-GR" i="1">
                            <a:latin typeface="Cambria Math" panose="02040503050406030204" pitchFamily="18" charset="0"/>
                          </a:rPr>
                          <m:t>𝑥</m:t>
                        </m:r>
                      </m:e>
                      <m:sub>
                        <m:r>
                          <a:rPr lang="el-GR" i="1">
                            <a:latin typeface="Cambria Math" panose="02040503050406030204" pitchFamily="18" charset="0"/>
                          </a:rPr>
                          <m:t>𝑖𝑗</m:t>
                        </m:r>
                      </m:sub>
                    </m:sSub>
                    <m:r>
                      <a:rPr lang="el-GR" i="1">
                        <a:latin typeface="Cambria Math" panose="02040503050406030204" pitchFamily="18" charset="0"/>
                      </a:rPr>
                      <m:t>=</m:t>
                    </m:r>
                    <m:sSub>
                      <m:sSubPr>
                        <m:ctrlPr>
                          <a:rPr lang="el-GR" i="1">
                            <a:latin typeface="Cambria Math" panose="02040503050406030204" pitchFamily="18" charset="0"/>
                          </a:rPr>
                        </m:ctrlPr>
                      </m:sSubPr>
                      <m:e>
                        <m:r>
                          <a:rPr lang="el-GR" i="1">
                            <a:latin typeface="Cambria Math" panose="02040503050406030204" pitchFamily="18" charset="0"/>
                          </a:rPr>
                          <m:t>𝑤</m:t>
                        </m:r>
                      </m:e>
                      <m:sub>
                        <m:r>
                          <a:rPr lang="el-GR" i="1">
                            <a:latin typeface="Cambria Math" panose="02040503050406030204" pitchFamily="18" charset="0"/>
                          </a:rPr>
                          <m:t>𝑖𝑗</m:t>
                        </m:r>
                      </m:sub>
                    </m:sSub>
                  </m:oMath>
                </a14:m>
                <a:r>
                  <a:rPr lang="el-GR" dirty="0"/>
                  <a:t>, αφού η ακμή </a:t>
                </a:r>
                <a14:m>
                  <m:oMath xmlns:m="http://schemas.openxmlformats.org/officeDocument/2006/math">
                    <m:d>
                      <m:dPr>
                        <m:ctrlPr>
                          <a:rPr lang="el-GR" i="1">
                            <a:latin typeface="Cambria Math" panose="02040503050406030204" pitchFamily="18" charset="0"/>
                          </a:rPr>
                        </m:ctrlPr>
                      </m:dPr>
                      <m:e>
                        <m:r>
                          <a:rPr lang="el-GR" i="1">
                            <a:latin typeface="Cambria Math" panose="02040503050406030204" pitchFamily="18" charset="0"/>
                          </a:rPr>
                          <m:t>𝑖</m:t>
                        </m:r>
                        <m:r>
                          <a:rPr lang="el-GR" i="1">
                            <a:latin typeface="Cambria Math" panose="02040503050406030204" pitchFamily="18" charset="0"/>
                          </a:rPr>
                          <m:t>, </m:t>
                        </m:r>
                        <m:r>
                          <a:rPr lang="el-GR" i="1">
                            <a:latin typeface="Cambria Math" panose="02040503050406030204" pitchFamily="18" charset="0"/>
                          </a:rPr>
                          <m:t>𝑗</m:t>
                        </m:r>
                      </m:e>
                    </m:d>
                  </m:oMath>
                </a14:m>
                <a:r>
                  <a:rPr lang="el-GR" dirty="0"/>
                  <a:t> είναι εντός της συντομότερης διαδρομής και το βάρος της χρειάζεται να ληφθεί υπόψη. Ελαχιστοποιώντας την αντικειμενική συνάρτηση ως προς όλες τις μεταβλητές απόφασης </a:t>
                </a:r>
                <a14:m>
                  <m:oMath xmlns:m="http://schemas.openxmlformats.org/officeDocument/2006/math">
                    <m:sSub>
                      <m:sSubPr>
                        <m:ctrlPr>
                          <a:rPr lang="el-GR" i="1">
                            <a:latin typeface="Cambria Math" panose="02040503050406030204" pitchFamily="18" charset="0"/>
                          </a:rPr>
                        </m:ctrlPr>
                      </m:sSubPr>
                      <m:e>
                        <m:r>
                          <a:rPr lang="el-GR" i="1">
                            <a:latin typeface="Cambria Math" panose="02040503050406030204" pitchFamily="18" charset="0"/>
                          </a:rPr>
                          <m:t>𝑥</m:t>
                        </m:r>
                      </m:e>
                      <m:sub>
                        <m:r>
                          <a:rPr lang="el-GR" i="1">
                            <a:latin typeface="Cambria Math" panose="02040503050406030204" pitchFamily="18" charset="0"/>
                          </a:rPr>
                          <m:t>𝑖𝑗</m:t>
                        </m:r>
                      </m:sub>
                    </m:sSub>
                  </m:oMath>
                </a14:m>
                <a:r>
                  <a:rPr lang="el-GR" dirty="0"/>
                  <a:t>, υπολογίζεται η συντομότερη διαδρομή από την </a:t>
                </a:r>
                <a14:m>
                  <m:oMath xmlns:m="http://schemas.openxmlformats.org/officeDocument/2006/math">
                    <m:r>
                      <a:rPr lang="en-US" i="1">
                        <a:latin typeface="Cambria Math" panose="02040503050406030204" pitchFamily="18" charset="0"/>
                      </a:rPr>
                      <m:t>𝑝</m:t>
                    </m:r>
                  </m:oMath>
                </a14:m>
                <a:r>
                  <a:rPr lang="el-GR" dirty="0"/>
                  <a:t> στην </a:t>
                </a:r>
                <a14:m>
                  <m:oMath xmlns:m="http://schemas.openxmlformats.org/officeDocument/2006/math">
                    <m:r>
                      <a:rPr lang="el-GR" i="1">
                        <a:latin typeface="Cambria Math" panose="02040503050406030204" pitchFamily="18" charset="0"/>
                      </a:rPr>
                      <m:t>𝑞</m:t>
                    </m:r>
                  </m:oMath>
                </a14:m>
                <a:r>
                  <a:rPr lang="el-GR" dirty="0"/>
                  <a:t>, η οποία αποτελείται από τις ακμές με αντίστοιχες μεταβλητές απόφασης ίσες με τη μονάδα.</a:t>
                </a:r>
                <a:endParaRPr lang="el-GR" dirty="0" smtClean="0">
                  <a:latin typeface="Cambria Math" panose="02040503050406030204" pitchFamily="18" charset="0"/>
                </a:endParaRPr>
              </a:p>
              <a:p>
                <a:pPr marL="0" indent="0">
                  <a:buNone/>
                </a:pPr>
                <a:endParaRPr lang="el-GR"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l-GR" i="1">
                              <a:latin typeface="Cambria Math" panose="02040503050406030204" pitchFamily="18" charset="0"/>
                            </a:rPr>
                          </m:ctrlPr>
                        </m:funcPr>
                        <m:fName>
                          <m:limLow>
                            <m:limLowPr>
                              <m:ctrlPr>
                                <a:rPr lang="el-GR" i="1">
                                  <a:latin typeface="Cambria Math" panose="02040503050406030204" pitchFamily="18" charset="0"/>
                                </a:rPr>
                              </m:ctrlPr>
                            </m:limLowPr>
                            <m:e>
                              <m:r>
                                <a:rPr lang="el-GR" i="1">
                                  <a:latin typeface="Cambria Math" panose="02040503050406030204" pitchFamily="18" charset="0"/>
                                </a:rPr>
                                <m:t>𝑚𝑖𝑛</m:t>
                              </m:r>
                            </m:e>
                            <m:lim>
                              <m:sSub>
                                <m:sSubPr>
                                  <m:ctrlPr>
                                    <a:rPr lang="el-GR" i="1">
                                      <a:latin typeface="Cambria Math" panose="02040503050406030204" pitchFamily="18" charset="0"/>
                                    </a:rPr>
                                  </m:ctrlPr>
                                </m:sSubPr>
                                <m:e>
                                  <m:r>
                                    <a:rPr lang="el-GR" i="1">
                                      <a:latin typeface="Cambria Math" panose="02040503050406030204" pitchFamily="18" charset="0"/>
                                    </a:rPr>
                                    <m:t>𝑥</m:t>
                                  </m:r>
                                </m:e>
                                <m:sub>
                                  <m:r>
                                    <a:rPr lang="el-GR" i="1">
                                      <a:latin typeface="Cambria Math" panose="02040503050406030204" pitchFamily="18" charset="0"/>
                                    </a:rPr>
                                    <m:t>𝑖𝑗</m:t>
                                  </m:r>
                                </m:sub>
                              </m:sSub>
                            </m:lim>
                          </m:limLow>
                        </m:fName>
                        <m:e>
                          <m:nary>
                            <m:naryPr>
                              <m:chr m:val="∑"/>
                              <m:limLoc m:val="undOvr"/>
                              <m:supHide m:val="on"/>
                              <m:ctrlPr>
                                <a:rPr lang="el-GR" i="1">
                                  <a:latin typeface="Cambria Math" panose="02040503050406030204" pitchFamily="18" charset="0"/>
                                </a:rPr>
                              </m:ctrlPr>
                            </m:naryPr>
                            <m:sub>
                              <m:d>
                                <m:dPr>
                                  <m:ctrlPr>
                                    <a:rPr lang="el-GR" i="1">
                                      <a:latin typeface="Cambria Math" panose="02040503050406030204" pitchFamily="18" charset="0"/>
                                    </a:rPr>
                                  </m:ctrlPr>
                                </m:dPr>
                                <m:e>
                                  <m:r>
                                    <a:rPr lang="el-GR" i="1">
                                      <a:latin typeface="Cambria Math" panose="02040503050406030204" pitchFamily="18" charset="0"/>
                                    </a:rPr>
                                    <m:t>𝑖</m:t>
                                  </m:r>
                                  <m:r>
                                    <a:rPr lang="el-GR" i="1">
                                      <a:latin typeface="Cambria Math" panose="02040503050406030204" pitchFamily="18" charset="0"/>
                                    </a:rPr>
                                    <m:t>, </m:t>
                                  </m:r>
                                  <m:r>
                                    <a:rPr lang="el-GR" i="1">
                                      <a:latin typeface="Cambria Math" panose="02040503050406030204" pitchFamily="18" charset="0"/>
                                    </a:rPr>
                                    <m:t>𝑗</m:t>
                                  </m:r>
                                </m:e>
                              </m:d>
                              <m:r>
                                <a:rPr lang="el-GR" i="1">
                                  <a:latin typeface="Cambria Math" panose="02040503050406030204" pitchFamily="18" charset="0"/>
                                </a:rPr>
                                <m:t>∈</m:t>
                              </m:r>
                              <m:r>
                                <a:rPr lang="el-GR" i="1">
                                  <a:latin typeface="Cambria Math" panose="02040503050406030204" pitchFamily="18" charset="0"/>
                                </a:rPr>
                                <m:t>𝐸</m:t>
                              </m:r>
                            </m:sub>
                            <m:sup/>
                            <m:e>
                              <m:sSub>
                                <m:sSubPr>
                                  <m:ctrlPr>
                                    <a:rPr lang="el-GR" i="1">
                                      <a:latin typeface="Cambria Math" panose="02040503050406030204" pitchFamily="18" charset="0"/>
                                    </a:rPr>
                                  </m:ctrlPr>
                                </m:sSubPr>
                                <m:e>
                                  <m:r>
                                    <a:rPr lang="el-GR" i="1">
                                      <a:latin typeface="Cambria Math" panose="02040503050406030204" pitchFamily="18" charset="0"/>
                                    </a:rPr>
                                    <m:t>𝑤</m:t>
                                  </m:r>
                                </m:e>
                                <m:sub>
                                  <m:r>
                                    <a:rPr lang="el-GR" i="1">
                                      <a:latin typeface="Cambria Math" panose="02040503050406030204" pitchFamily="18" charset="0"/>
                                    </a:rPr>
                                    <m:t>𝑖𝑗</m:t>
                                  </m:r>
                                </m:sub>
                              </m:sSub>
                              <m:sSub>
                                <m:sSubPr>
                                  <m:ctrlPr>
                                    <a:rPr lang="el-GR" i="1">
                                      <a:latin typeface="Cambria Math" panose="02040503050406030204" pitchFamily="18" charset="0"/>
                                    </a:rPr>
                                  </m:ctrlPr>
                                </m:sSubPr>
                                <m:e>
                                  <m:r>
                                    <a:rPr lang="el-GR" i="1">
                                      <a:latin typeface="Cambria Math" panose="02040503050406030204" pitchFamily="18" charset="0"/>
                                    </a:rPr>
                                    <m:t>𝑥</m:t>
                                  </m:r>
                                </m:e>
                                <m:sub>
                                  <m:r>
                                    <a:rPr lang="el-GR" i="1">
                                      <a:latin typeface="Cambria Math" panose="02040503050406030204" pitchFamily="18" charset="0"/>
                                    </a:rPr>
                                    <m:t>𝑖𝑗</m:t>
                                  </m:r>
                                </m:sub>
                              </m:sSub>
                            </m:e>
                          </m:nary>
                        </m:e>
                      </m:func>
                      <m:r>
                        <a:rPr lang="el-GR" i="1">
                          <a:latin typeface="Cambria Math" panose="02040503050406030204" pitchFamily="18" charset="0"/>
                        </a:rPr>
                        <m:t>   </m:t>
                      </m:r>
                      <m:r>
                        <a:rPr lang="el-GR" i="1">
                          <a:latin typeface="Cambria Math" panose="02040503050406030204" pitchFamily="18" charset="0"/>
                        </a:rPr>
                        <m:t>𝜅𝛼𝜄</m:t>
                      </m:r>
                      <m:r>
                        <a:rPr lang="el-GR" b="0" i="1" smtClean="0">
                          <a:latin typeface="Cambria Math" panose="02040503050406030204" pitchFamily="18" charset="0"/>
                        </a:rPr>
                        <m:t>   </m:t>
                      </m:r>
                      <m:sSub>
                        <m:sSubPr>
                          <m:ctrlPr>
                            <a:rPr lang="el-GR" i="1">
                              <a:latin typeface="Cambria Math" panose="02040503050406030204" pitchFamily="18" charset="0"/>
                            </a:rPr>
                          </m:ctrlPr>
                        </m:sSubPr>
                        <m:e>
                          <m:r>
                            <a:rPr lang="el-GR" i="1">
                              <a:latin typeface="Cambria Math" panose="02040503050406030204" pitchFamily="18" charset="0"/>
                            </a:rPr>
                            <m:t>𝑤</m:t>
                          </m:r>
                        </m:e>
                        <m:sub>
                          <m:r>
                            <a:rPr lang="el-GR" i="1">
                              <a:latin typeface="Cambria Math" panose="02040503050406030204" pitchFamily="18" charset="0"/>
                            </a:rPr>
                            <m:t>𝑖𝑗</m:t>
                          </m:r>
                        </m:sub>
                      </m:sSub>
                      <m:sSub>
                        <m:sSubPr>
                          <m:ctrlPr>
                            <a:rPr lang="el-GR" i="1">
                              <a:latin typeface="Cambria Math" panose="02040503050406030204" pitchFamily="18" charset="0"/>
                            </a:rPr>
                          </m:ctrlPr>
                        </m:sSubPr>
                        <m:e>
                          <m:r>
                            <a:rPr lang="el-GR" i="1">
                              <a:latin typeface="Cambria Math" panose="02040503050406030204" pitchFamily="18" charset="0"/>
                            </a:rPr>
                            <m:t>𝑥</m:t>
                          </m:r>
                        </m:e>
                        <m:sub>
                          <m:r>
                            <a:rPr lang="el-GR" i="1">
                              <a:latin typeface="Cambria Math" panose="02040503050406030204" pitchFamily="18" charset="0"/>
                            </a:rPr>
                            <m:t>𝑖𝑗</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0,</m:t>
                              </m:r>
                              <m:d>
                                <m:dPr>
                                  <m:ctrlPr>
                                    <a:rPr lang="el-GR" i="1">
                                      <a:latin typeface="Cambria Math" panose="02040503050406030204" pitchFamily="18" charset="0"/>
                                    </a:rPr>
                                  </m:ctrlPr>
                                </m:dPr>
                                <m:e>
                                  <m:r>
                                    <a:rPr lang="el-GR" i="1">
                                      <a:latin typeface="Cambria Math" panose="02040503050406030204" pitchFamily="18" charset="0"/>
                                    </a:rPr>
                                    <m:t>𝑖</m:t>
                                  </m:r>
                                  <m:r>
                                    <a:rPr lang="el-GR" i="1">
                                      <a:latin typeface="Cambria Math" panose="02040503050406030204" pitchFamily="18" charset="0"/>
                                    </a:rPr>
                                    <m:t>, </m:t>
                                  </m:r>
                                  <m:r>
                                    <a:rPr lang="el-GR" i="1">
                                      <a:latin typeface="Cambria Math" panose="02040503050406030204" pitchFamily="18" charset="0"/>
                                    </a:rPr>
                                    <m:t>𝑗</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𝑠h𝑜𝑟𝑡𝑒𝑠𝑡</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𝑝𝑎𝑡h</m:t>
                              </m:r>
                            </m:e>
                            <m:e>
                              <m:sSub>
                                <m:sSubPr>
                                  <m:ctrlPr>
                                    <a:rPr lang="el-GR" i="1">
                                      <a:latin typeface="Cambria Math" panose="02040503050406030204" pitchFamily="18" charset="0"/>
                                    </a:rPr>
                                  </m:ctrlPr>
                                </m:sSubPr>
                                <m:e>
                                  <m:r>
                                    <a:rPr lang="el-GR" i="1">
                                      <a:latin typeface="Cambria Math" panose="02040503050406030204" pitchFamily="18" charset="0"/>
                                    </a:rPr>
                                    <m:t>𝑤</m:t>
                                  </m:r>
                                </m:e>
                                <m:sub>
                                  <m:r>
                                    <a:rPr lang="el-GR" i="1">
                                      <a:latin typeface="Cambria Math" panose="02040503050406030204" pitchFamily="18" charset="0"/>
                                    </a:rPr>
                                    <m:t>𝑖𝑗</m:t>
                                  </m:r>
                                </m:sub>
                              </m:sSub>
                              <m:r>
                                <a:rPr lang="en-US" i="1">
                                  <a:latin typeface="Cambria Math" panose="02040503050406030204" pitchFamily="18" charset="0"/>
                                </a:rPr>
                                <m:t>,</m:t>
                              </m:r>
                              <m:d>
                                <m:dPr>
                                  <m:ctrlPr>
                                    <a:rPr lang="el-GR" i="1">
                                      <a:latin typeface="Cambria Math" panose="02040503050406030204" pitchFamily="18" charset="0"/>
                                    </a:rPr>
                                  </m:ctrlPr>
                                </m:dPr>
                                <m:e>
                                  <m:r>
                                    <a:rPr lang="el-GR" i="1">
                                      <a:latin typeface="Cambria Math" panose="02040503050406030204" pitchFamily="18" charset="0"/>
                                    </a:rPr>
                                    <m:t>𝑖</m:t>
                                  </m:r>
                                  <m:r>
                                    <a:rPr lang="el-GR" i="1">
                                      <a:latin typeface="Cambria Math" panose="02040503050406030204" pitchFamily="18" charset="0"/>
                                    </a:rPr>
                                    <m:t>, </m:t>
                                  </m:r>
                                  <m:r>
                                    <a:rPr lang="el-GR" i="1">
                                      <a:latin typeface="Cambria Math" panose="02040503050406030204" pitchFamily="18" charset="0"/>
                                    </a:rPr>
                                    <m:t>𝑗</m:t>
                                  </m:r>
                                </m:e>
                              </m:d>
                              <m:r>
                                <a:rPr lang="en-US" i="1">
                                  <a:latin typeface="Cambria Math" panose="02040503050406030204" pitchFamily="18" charset="0"/>
                                </a:rPr>
                                <m:t>∈</m:t>
                              </m:r>
                              <m:r>
                                <a:rPr lang="en-US" i="1">
                                  <a:latin typeface="Cambria Math" panose="02040503050406030204" pitchFamily="18" charset="0"/>
                                </a:rPr>
                                <m:t>𝑠h𝑜𝑟𝑡𝑒𝑠𝑡</m:t>
                              </m:r>
                              <m:r>
                                <a:rPr lang="en-US" i="1">
                                  <a:latin typeface="Cambria Math" panose="02040503050406030204" pitchFamily="18" charset="0"/>
                                </a:rPr>
                                <m:t> </m:t>
                              </m:r>
                              <m:r>
                                <a:rPr lang="en-US" i="1">
                                  <a:latin typeface="Cambria Math" panose="02040503050406030204" pitchFamily="18" charset="0"/>
                                </a:rPr>
                                <m:t>𝑝𝑎𝑡h</m:t>
                              </m:r>
                            </m:e>
                          </m:eqArr>
                        </m:e>
                      </m:d>
                    </m:oMath>
                  </m:oMathPara>
                </a14:m>
                <a:endParaRPr lang="el-GR" sz="3000"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85890"/>
                <a:ext cx="10515600" cy="5335751"/>
              </a:xfrm>
              <a:blipFill rotWithShape="0">
                <a:blip r:embed="rId2"/>
                <a:stretch>
                  <a:fillRect l="-1217" t="-2626" r="-1159"/>
                </a:stretch>
              </a:blipFill>
            </p:spPr>
            <p:txBody>
              <a:bodyPr/>
              <a:lstStyle/>
              <a:p>
                <a:r>
                  <a:rPr lang="el-GR">
                    <a:noFill/>
                  </a:rPr>
                  <a:t> </a:t>
                </a:r>
              </a:p>
            </p:txBody>
          </p:sp>
        </mc:Fallback>
      </mc:AlternateContent>
    </p:spTree>
    <p:extLst>
      <p:ext uri="{BB962C8B-B14F-4D97-AF65-F5344CB8AC3E}">
        <p14:creationId xmlns:p14="http://schemas.microsoft.com/office/powerpoint/2010/main" val="38066226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l-GR" dirty="0"/>
              <a:t>Ισοτικοί περιορισμοί</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25563"/>
                <a:ext cx="10515600" cy="5532437"/>
              </a:xfrm>
            </p:spPr>
            <p:txBody>
              <a:bodyPr>
                <a:normAutofit lnSpcReduction="10000"/>
              </a:bodyPr>
              <a:lstStyle/>
              <a:p>
                <a:pPr marL="0" indent="0" algn="just">
                  <a:buNone/>
                </a:pPr>
                <a:r>
                  <a:rPr lang="el-GR" dirty="0" smtClean="0">
                    <a:latin typeface="Cambria Math" panose="02040503050406030204" pitchFamily="18" charset="0"/>
                  </a:rPr>
                  <a:t>Μοντελοποιούμε το πρόβλημα της συντομότερης διαδρομής ως πρόβλημα ροής ελαχίστου κόστους. </a:t>
                </a:r>
                <a:r>
                  <a:rPr lang="el-GR" dirty="0"/>
                  <a:t>Οι ισοτικοί περιορισμοί αναφέρονται στις κορυφές του </a:t>
                </a:r>
                <a:r>
                  <a:rPr lang="el-GR" dirty="0" smtClean="0"/>
                  <a:t>γράφου και δομούνται </a:t>
                </a:r>
                <a:r>
                  <a:rPr lang="el-GR" dirty="0"/>
                  <a:t>έτσι ώστε να ισχύει σε όλους τους κόμβους (κορυφές) η αρχή διατήρησης της ροής, που σημαίνει ότι η ροή </a:t>
                </a:r>
                <a14:m>
                  <m:oMath xmlns:m="http://schemas.openxmlformats.org/officeDocument/2006/math">
                    <m:r>
                      <a:rPr lang="en-US" i="1">
                        <a:latin typeface="Cambria Math" panose="02040503050406030204" pitchFamily="18" charset="0"/>
                      </a:rPr>
                      <m:t>𝜑</m:t>
                    </m:r>
                  </m:oMath>
                </a14:m>
                <a:r>
                  <a:rPr lang="el-GR" dirty="0"/>
                  <a:t> που δόθηκε στο δίκτυο στην κορυφή αφετηρίας </a:t>
                </a:r>
                <a14:m>
                  <m:oMath xmlns:m="http://schemas.openxmlformats.org/officeDocument/2006/math">
                    <m:r>
                      <a:rPr lang="en-US" i="1">
                        <a:latin typeface="Cambria Math" panose="02040503050406030204" pitchFamily="18" charset="0"/>
                      </a:rPr>
                      <m:t>𝑝</m:t>
                    </m:r>
                  </m:oMath>
                </a14:m>
                <a:r>
                  <a:rPr lang="en-US" dirty="0"/>
                  <a:t> </a:t>
                </a:r>
                <a:r>
                  <a:rPr lang="el-GR" dirty="0"/>
                  <a:t>δεν είναι δυνατόν να χάνεται ή να γεννιέται από το τίποτα στο εσωτερικό του δικτύου, με λίγα λόγια δεν επιτρέπεται να εμφανίζει ασυνέχειες</a:t>
                </a:r>
                <a:r>
                  <a:rPr lang="el-GR" dirty="0" smtClean="0"/>
                  <a:t>. </a:t>
                </a:r>
                <a:r>
                  <a:rPr lang="el-GR" dirty="0"/>
                  <a:t>Οι εξισώσεις που προκύπτουν παρουσιάζουν ηλεκτρικό ανάλογο στα ηλεκτρικά κυκλώματα, με τον νόμο ρευμάτων του </a:t>
                </a:r>
                <a:r>
                  <a:rPr lang="en-US" dirty="0"/>
                  <a:t>Kirchoff </a:t>
                </a:r>
                <a:r>
                  <a:rPr lang="el-GR" dirty="0"/>
                  <a:t>εκεί να επιβάλλει τη διατήρηση του ηλεκτρικού φορτίου</a:t>
                </a:r>
                <a:r>
                  <a:rPr lang="el-GR" dirty="0" smtClean="0"/>
                  <a:t>. Αναλόγως τη θέση της κορυφής (αφετηρία, εσωτερική ή προορισμός), προκύπτουν διαφορετικοί ισοτικοί περιορισμοί (επόμενη διαφάνεια).</a:t>
                </a:r>
                <a:endParaRPr lang="en-US" dirty="0" smtClean="0">
                  <a:latin typeface="Cambria Math" panose="02040503050406030204" pitchFamily="18" charset="0"/>
                </a:endParaRPr>
              </a:p>
              <a:p>
                <a:pPr marL="0" indent="0" algn="just">
                  <a:buNone/>
                </a:pPr>
                <a:endParaRPr lang="el-GR"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l-GR" i="1">
                          <a:latin typeface="Cambria Math" panose="02040503050406030204" pitchFamily="18" charset="0"/>
                        </a:rPr>
                        <m:t>#</m:t>
                      </m:r>
                      <m:m>
                        <m:mPr>
                          <m:mcs>
                            <m:mc>
                              <m:mcPr>
                                <m:count m:val="1"/>
                                <m:mcJc m:val="center"/>
                              </m:mcPr>
                            </m:mc>
                          </m:mcs>
                          <m:ctrlPr>
                            <a:rPr lang="el-GR" i="1">
                              <a:latin typeface="Cambria Math" panose="02040503050406030204" pitchFamily="18" charset="0"/>
                            </a:rPr>
                          </m:ctrlPr>
                        </m:mPr>
                        <m:mr>
                          <m:e>
                            <m:r>
                              <m:rPr>
                                <m:brk m:alnAt="7"/>
                              </m:rPr>
                              <a:rPr lang="en-US" i="1">
                                <a:latin typeface="Cambria Math" panose="02040503050406030204" pitchFamily="18" charset="0"/>
                              </a:rPr>
                              <m:t>𝑒</m:t>
                            </m:r>
                            <m:r>
                              <a:rPr lang="en-US" i="1">
                                <a:latin typeface="Cambria Math" panose="02040503050406030204" pitchFamily="18" charset="0"/>
                              </a:rPr>
                              <m:t>𝑞𝑢𝑎𝑙𝑖𝑡𝑦</m:t>
                            </m:r>
                          </m:e>
                        </m:mr>
                        <m:mr>
                          <m:e>
                            <m:r>
                              <a:rPr lang="en-US" i="1">
                                <a:latin typeface="Cambria Math" panose="02040503050406030204" pitchFamily="18" charset="0"/>
                              </a:rPr>
                              <m:t>𝑐𝑜𝑛𝑠𝑡𝑟𝑎𝑖𝑛𝑡𝑠</m:t>
                            </m:r>
                          </m:e>
                        </m:mr>
                      </m:m>
                      <m:r>
                        <a:rPr lang="el-GR" i="1">
                          <a:latin typeface="Cambria Math" panose="02040503050406030204" pitchFamily="18" charset="0"/>
                        </a:rPr>
                        <m:t>=#</m:t>
                      </m:r>
                      <m:r>
                        <a:rPr lang="en-US" i="1">
                          <a:latin typeface="Cambria Math" panose="02040503050406030204" pitchFamily="18" charset="0"/>
                        </a:rPr>
                        <m:t>𝑣𝑒𝑟𝑡𝑖𝑐𝑒𝑠</m:t>
                      </m:r>
                      <m:r>
                        <a:rPr lang="en-US" i="1">
                          <a:latin typeface="Cambria Math" panose="02040503050406030204" pitchFamily="18" charset="0"/>
                        </a:rPr>
                        <m:t>=</m:t>
                      </m:r>
                      <m:r>
                        <a:rPr lang="en-US" i="1">
                          <a:latin typeface="Cambria Math" panose="02040503050406030204" pitchFamily="18" charset="0"/>
                        </a:rPr>
                        <m:t>𝑁</m:t>
                      </m:r>
                    </m:oMath>
                  </m:oMathPara>
                </a14:m>
                <a:endParaRPr lang="en-US" i="1" dirty="0">
                  <a:latin typeface="Cambria Math" panose="02040503050406030204" pitchFamily="18" charset="0"/>
                </a:endParaRPr>
              </a:p>
              <a:p>
                <a:pPr marL="0" indent="0">
                  <a:buNone/>
                </a:pPr>
                <a:endParaRPr lang="el-G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25563"/>
                <a:ext cx="10515600" cy="5532437"/>
              </a:xfrm>
              <a:blipFill rotWithShape="0">
                <a:blip r:embed="rId2"/>
                <a:stretch>
                  <a:fillRect l="-1217" t="-2643" r="-1159"/>
                </a:stretch>
              </a:blipFill>
            </p:spPr>
            <p:txBody>
              <a:bodyPr/>
              <a:lstStyle/>
              <a:p>
                <a:r>
                  <a:rPr lang="el-GR">
                    <a:noFill/>
                  </a:rPr>
                  <a:t> </a:t>
                </a:r>
              </a:p>
            </p:txBody>
          </p:sp>
        </mc:Fallback>
      </mc:AlternateContent>
    </p:spTree>
    <p:extLst>
      <p:ext uri="{BB962C8B-B14F-4D97-AF65-F5344CB8AC3E}">
        <p14:creationId xmlns:p14="http://schemas.microsoft.com/office/powerpoint/2010/main" val="824461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41"/>
            <a:ext cx="10515600" cy="994610"/>
          </a:xfrm>
        </p:spPr>
        <p:txBody>
          <a:bodyPr/>
          <a:lstStyle/>
          <a:p>
            <a:pPr algn="ctr"/>
            <a:r>
              <a:rPr lang="el-GR" dirty="0" smtClean="0"/>
              <a:t>Ισοτικοί περιορισμοί</a:t>
            </a:r>
            <a:endParaRPr lang="el-GR" dirty="0"/>
          </a:p>
        </p:txBody>
      </p:sp>
      <p:pic>
        <p:nvPicPr>
          <p:cNvPr id="48" name="Picture 47"/>
          <p:cNvPicPr>
            <a:picLocks noChangeAspect="1"/>
          </p:cNvPicPr>
          <p:nvPr/>
        </p:nvPicPr>
        <p:blipFill>
          <a:blip r:embed="rId2"/>
          <a:stretch>
            <a:fillRect/>
          </a:stretch>
        </p:blipFill>
        <p:spPr>
          <a:xfrm>
            <a:off x="1557809" y="978569"/>
            <a:ext cx="9061538" cy="2770539"/>
          </a:xfrm>
          <a:prstGeom prst="rect">
            <a:avLst/>
          </a:prstGeom>
        </p:spPr>
      </p:pic>
      <mc:AlternateContent xmlns:mc="http://schemas.openxmlformats.org/markup-compatibility/2006" xmlns:a14="http://schemas.microsoft.com/office/drawing/2010/main">
        <mc:Choice Requires="a14">
          <p:sp>
            <p:nvSpPr>
              <p:cNvPr id="3" name="Rectangle 2"/>
              <p:cNvSpPr/>
              <p:nvPr/>
            </p:nvSpPr>
            <p:spPr>
              <a:xfrm>
                <a:off x="282389" y="3767104"/>
                <a:ext cx="11627222" cy="9766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l-GR" i="1" smtClean="0">
                          <a:solidFill>
                            <a:srgbClr val="00B050"/>
                          </a:solidFill>
                          <a:latin typeface="Cambria Math" panose="02040503050406030204" pitchFamily="18" charset="0"/>
                        </a:rPr>
                        <m:t>𝜑</m:t>
                      </m:r>
                      <m:nary>
                        <m:naryPr>
                          <m:chr m:val="∑"/>
                          <m:limLoc m:val="undOvr"/>
                          <m:supHide m:val="on"/>
                          <m:ctrlPr>
                            <a:rPr lang="el-GR" i="1">
                              <a:latin typeface="Cambria Math" panose="02040503050406030204" pitchFamily="18" charset="0"/>
                            </a:rPr>
                          </m:ctrlPr>
                        </m:naryPr>
                        <m:sub>
                          <m:r>
                            <a:rPr lang="el-GR" i="1">
                              <a:latin typeface="Cambria Math" panose="02040503050406030204" pitchFamily="18" charset="0"/>
                            </a:rPr>
                            <m:t>𝑗</m:t>
                          </m:r>
                          <m:r>
                            <a:rPr lang="el-GR" i="1">
                              <a:latin typeface="Cambria Math" panose="02040503050406030204" pitchFamily="18" charset="0"/>
                            </a:rPr>
                            <m:t>:</m:t>
                          </m:r>
                          <m:d>
                            <m:dPr>
                              <m:ctrlPr>
                                <a:rPr lang="el-GR" i="1">
                                  <a:latin typeface="Cambria Math" panose="02040503050406030204" pitchFamily="18" charset="0"/>
                                </a:rPr>
                              </m:ctrlPr>
                            </m:dPr>
                            <m:e>
                              <m:r>
                                <a:rPr lang="el-GR" i="1">
                                  <a:latin typeface="Cambria Math" panose="02040503050406030204" pitchFamily="18" charset="0"/>
                                </a:rPr>
                                <m:t>𝑖</m:t>
                              </m:r>
                              <m:r>
                                <a:rPr lang="el-GR" i="1">
                                  <a:latin typeface="Cambria Math" panose="02040503050406030204" pitchFamily="18" charset="0"/>
                                </a:rPr>
                                <m:t>, </m:t>
                              </m:r>
                              <m:r>
                                <a:rPr lang="el-GR" i="1">
                                  <a:latin typeface="Cambria Math" panose="02040503050406030204" pitchFamily="18" charset="0"/>
                                </a:rPr>
                                <m:t>𝑗</m:t>
                              </m:r>
                            </m:e>
                          </m:d>
                          <m:r>
                            <a:rPr lang="el-GR" i="1">
                              <a:latin typeface="Cambria Math" panose="02040503050406030204" pitchFamily="18" charset="0"/>
                            </a:rPr>
                            <m:t>∈</m:t>
                          </m:r>
                          <m:r>
                            <a:rPr lang="el-GR" i="1">
                              <a:latin typeface="Cambria Math" panose="02040503050406030204" pitchFamily="18" charset="0"/>
                            </a:rPr>
                            <m:t>𝐸</m:t>
                          </m:r>
                        </m:sub>
                        <m:sup/>
                        <m:e>
                          <m:sSub>
                            <m:sSubPr>
                              <m:ctrlPr>
                                <a:rPr lang="el-GR" i="1">
                                  <a:solidFill>
                                    <a:srgbClr val="FF0000"/>
                                  </a:solidFill>
                                  <a:latin typeface="Cambria Math" panose="02040503050406030204" pitchFamily="18" charset="0"/>
                                </a:rPr>
                              </m:ctrlPr>
                            </m:sSubPr>
                            <m:e>
                              <m:r>
                                <a:rPr lang="el-GR" i="1">
                                  <a:solidFill>
                                    <a:srgbClr val="FF0000"/>
                                  </a:solidFill>
                                  <a:latin typeface="Cambria Math" panose="02040503050406030204" pitchFamily="18" charset="0"/>
                                </a:rPr>
                                <m:t>𝑥</m:t>
                              </m:r>
                            </m:e>
                            <m:sub>
                              <m:r>
                                <a:rPr lang="el-GR" i="1">
                                  <a:solidFill>
                                    <a:srgbClr val="FF0000"/>
                                  </a:solidFill>
                                  <a:latin typeface="Cambria Math" panose="02040503050406030204" pitchFamily="18" charset="0"/>
                                </a:rPr>
                                <m:t>𝑖𝑗</m:t>
                              </m:r>
                            </m:sub>
                          </m:sSub>
                        </m:e>
                      </m:nary>
                      <m:r>
                        <a:rPr lang="el-GR" i="1">
                          <a:latin typeface="Cambria Math" panose="02040503050406030204" pitchFamily="18" charset="0"/>
                        </a:rPr>
                        <m:t>−</m:t>
                      </m:r>
                      <m:r>
                        <a:rPr lang="el-GR" i="1">
                          <a:solidFill>
                            <a:srgbClr val="00B050"/>
                          </a:solidFill>
                          <a:latin typeface="Cambria Math" panose="02040503050406030204" pitchFamily="18" charset="0"/>
                        </a:rPr>
                        <m:t>𝜑</m:t>
                      </m:r>
                      <m:nary>
                        <m:naryPr>
                          <m:chr m:val="∑"/>
                          <m:limLoc m:val="undOvr"/>
                          <m:supHide m:val="on"/>
                          <m:ctrlPr>
                            <a:rPr lang="el-GR" i="1">
                              <a:latin typeface="Cambria Math" panose="02040503050406030204" pitchFamily="18" charset="0"/>
                            </a:rPr>
                          </m:ctrlPr>
                        </m:naryPr>
                        <m:sub>
                          <m:r>
                            <a:rPr lang="el-GR" i="1">
                              <a:latin typeface="Cambria Math" panose="02040503050406030204" pitchFamily="18" charset="0"/>
                            </a:rPr>
                            <m:t>𝑗</m:t>
                          </m:r>
                          <m:r>
                            <a:rPr lang="el-GR" i="1">
                              <a:latin typeface="Cambria Math" panose="02040503050406030204" pitchFamily="18" charset="0"/>
                            </a:rPr>
                            <m:t>:</m:t>
                          </m:r>
                          <m:d>
                            <m:dPr>
                              <m:ctrlPr>
                                <a:rPr lang="el-GR" i="1">
                                  <a:latin typeface="Cambria Math" panose="02040503050406030204" pitchFamily="18" charset="0"/>
                                </a:rPr>
                              </m:ctrlPr>
                            </m:dPr>
                            <m:e>
                              <m:r>
                                <a:rPr lang="el-GR" i="1">
                                  <a:latin typeface="Cambria Math" panose="02040503050406030204" pitchFamily="18" charset="0"/>
                                </a:rPr>
                                <m:t>𝑗</m:t>
                              </m:r>
                              <m:r>
                                <a:rPr lang="el-GR" i="1">
                                  <a:latin typeface="Cambria Math" panose="02040503050406030204" pitchFamily="18" charset="0"/>
                                </a:rPr>
                                <m:t>, </m:t>
                              </m:r>
                              <m:r>
                                <a:rPr lang="en-US" i="1">
                                  <a:latin typeface="Cambria Math" panose="02040503050406030204" pitchFamily="18" charset="0"/>
                                </a:rPr>
                                <m:t>𝑖</m:t>
                              </m:r>
                            </m:e>
                          </m:d>
                          <m:r>
                            <a:rPr lang="el-GR" i="1">
                              <a:latin typeface="Cambria Math" panose="02040503050406030204" pitchFamily="18" charset="0"/>
                            </a:rPr>
                            <m:t>∈</m:t>
                          </m:r>
                          <m:r>
                            <a:rPr lang="el-GR" i="1">
                              <a:latin typeface="Cambria Math" panose="02040503050406030204" pitchFamily="18" charset="0"/>
                            </a:rPr>
                            <m:t>𝐸</m:t>
                          </m:r>
                        </m:sub>
                        <m:sup/>
                        <m:e>
                          <m:sSub>
                            <m:sSubPr>
                              <m:ctrlPr>
                                <a:rPr lang="el-GR" i="1">
                                  <a:solidFill>
                                    <a:srgbClr val="0070C0"/>
                                  </a:solidFill>
                                  <a:latin typeface="Cambria Math" panose="02040503050406030204" pitchFamily="18" charset="0"/>
                                </a:rPr>
                              </m:ctrlPr>
                            </m:sSubPr>
                            <m:e>
                              <m:r>
                                <a:rPr lang="el-GR" i="1">
                                  <a:solidFill>
                                    <a:srgbClr val="0070C0"/>
                                  </a:solidFill>
                                  <a:latin typeface="Cambria Math" panose="02040503050406030204" pitchFamily="18" charset="0"/>
                                </a:rPr>
                                <m:t>𝑥</m:t>
                              </m:r>
                            </m:e>
                            <m:sub>
                              <m:r>
                                <a:rPr lang="el-GR" i="1">
                                  <a:solidFill>
                                    <a:srgbClr val="0070C0"/>
                                  </a:solidFill>
                                  <a:latin typeface="Cambria Math" panose="02040503050406030204" pitchFamily="18" charset="0"/>
                                </a:rPr>
                                <m:t>𝑗𝑖</m:t>
                              </m:r>
                            </m:sub>
                          </m:sSub>
                        </m:e>
                      </m:nary>
                      <m:r>
                        <a:rPr lang="el-GR" i="1">
                          <a:latin typeface="Cambria Math" panose="02040503050406030204" pitchFamily="18" charset="0"/>
                        </a:rPr>
                        <m:t>=</m:t>
                      </m:r>
                      <m:d>
                        <m:dPr>
                          <m:begChr m:val="{"/>
                          <m:endChr m:val=""/>
                          <m:ctrlPr>
                            <a:rPr lang="el-GR" i="1">
                              <a:latin typeface="Cambria Math" panose="02040503050406030204" pitchFamily="18" charset="0"/>
                            </a:rPr>
                          </m:ctrlPr>
                        </m:dPr>
                        <m:e>
                          <m:eqArr>
                            <m:eqArrPr>
                              <m:ctrlPr>
                                <a:rPr lang="el-GR" i="1">
                                  <a:latin typeface="Cambria Math" panose="02040503050406030204" pitchFamily="18" charset="0"/>
                                </a:rPr>
                              </m:ctrlPr>
                            </m:eqArrPr>
                            <m:e>
                              <m:r>
                                <a:rPr lang="el-GR" i="1">
                                  <a:solidFill>
                                    <a:srgbClr val="00B050"/>
                                  </a:solidFill>
                                  <a:latin typeface="Cambria Math" panose="02040503050406030204" pitchFamily="18" charset="0"/>
                                </a:rPr>
                                <m:t>𝜑</m:t>
                              </m:r>
                            </m:e>
                            <m:e>
                              <m:r>
                                <a:rPr lang="el-GR" i="1">
                                  <a:latin typeface="Cambria Math" panose="02040503050406030204" pitchFamily="18" charset="0"/>
                                </a:rPr>
                                <m:t>0</m:t>
                              </m:r>
                            </m:e>
                            <m:e>
                              <m:r>
                                <a:rPr lang="el-GR" i="1" smtClean="0">
                                  <a:latin typeface="Cambria Math" panose="02040503050406030204" pitchFamily="18" charset="0"/>
                                </a:rPr>
                                <m:t>−</m:t>
                              </m:r>
                              <m:r>
                                <a:rPr lang="el-GR" i="1">
                                  <a:solidFill>
                                    <a:srgbClr val="00B050"/>
                                  </a:solidFill>
                                  <a:latin typeface="Cambria Math" panose="02040503050406030204" pitchFamily="18" charset="0"/>
                                </a:rPr>
                                <m:t>𝜑</m:t>
                              </m:r>
                            </m:e>
                          </m:eqArr>
                        </m:e>
                      </m:d>
                      <m:r>
                        <a:rPr lang="el-GR" i="1">
                          <a:latin typeface="Cambria Math" panose="02040503050406030204" pitchFamily="18" charset="0"/>
                        </a:rPr>
                        <m:t>      </m:t>
                      </m:r>
                      <m:m>
                        <m:mPr>
                          <m:mcs>
                            <m:mc>
                              <m:mcPr>
                                <m:count m:val="1"/>
                                <m:mcJc m:val="center"/>
                              </m:mcPr>
                            </m:mc>
                          </m:mcs>
                          <m:ctrlPr>
                            <a:rPr lang="el-GR" i="1">
                              <a:latin typeface="Cambria Math" panose="02040503050406030204" pitchFamily="18" charset="0"/>
                            </a:rPr>
                          </m:ctrlPr>
                        </m:mPr>
                        <m:mr>
                          <m:e>
                            <m:r>
                              <a:rPr lang="el-GR" i="1">
                                <a:latin typeface="Cambria Math" panose="02040503050406030204" pitchFamily="18" charset="0"/>
                              </a:rPr>
                              <m:t>𝛼𝜈</m:t>
                            </m:r>
                            <m:r>
                              <a:rPr lang="el-GR"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𝑝</m:t>
                            </m:r>
                          </m:e>
                        </m:mr>
                        <m:mr>
                          <m:e>
                            <m:r>
                              <a:rPr lang="el-GR" i="1">
                                <a:latin typeface="Cambria Math" panose="02040503050406030204" pitchFamily="18" charset="0"/>
                              </a:rPr>
                              <m:t>𝛼𝜈</m:t>
                            </m:r>
                            <m:r>
                              <a:rPr lang="el-GR"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𝑝</m:t>
                            </m:r>
                            <m:r>
                              <a:rPr lang="el-GR" i="1">
                                <a:latin typeface="Cambria Math" panose="02040503050406030204" pitchFamily="18" charset="0"/>
                              </a:rPr>
                              <m:t>,</m:t>
                            </m:r>
                            <m:r>
                              <a:rPr lang="en-US" i="1">
                                <a:latin typeface="Cambria Math" panose="02040503050406030204" pitchFamily="18" charset="0"/>
                              </a:rPr>
                              <m:t>𝑞</m:t>
                            </m:r>
                          </m:e>
                        </m:mr>
                        <m:mr>
                          <m:e>
                            <m:r>
                              <a:rPr lang="el-GR" i="1">
                                <a:latin typeface="Cambria Math" panose="02040503050406030204" pitchFamily="18" charset="0"/>
                              </a:rPr>
                              <m:t>𝛼𝜈</m:t>
                            </m:r>
                            <m:r>
                              <a:rPr lang="el-GR"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𝑞</m:t>
                            </m:r>
                          </m:e>
                        </m:mr>
                      </m:m>
                      <m:r>
                        <a:rPr lang="el-GR"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𝑉</m:t>
                      </m:r>
                      <m:r>
                        <a:rPr lang="en-US" b="0" i="1" smtClean="0">
                          <a:latin typeface="Cambria Math" panose="02040503050406030204" pitchFamily="18" charset="0"/>
                        </a:rPr>
                        <m:t> </m:t>
                      </m:r>
                      <m:r>
                        <a:rPr lang="el-GR" b="0" i="1" smtClean="0">
                          <a:latin typeface="Cambria Math" panose="02040503050406030204" pitchFamily="18" charset="0"/>
                        </a:rPr>
                        <m:t> </m:t>
                      </m:r>
                      <m:r>
                        <a:rPr lang="el-GR" b="0" i="1" smtClean="0">
                          <a:latin typeface="Cambria Math" panose="02040503050406030204" pitchFamily="18" charset="0"/>
                          <a:ea typeface="Cambria Math" panose="02040503050406030204" pitchFamily="18" charset="0"/>
                        </a:rPr>
                        <m:t>⇒</m:t>
                      </m:r>
                      <m:nary>
                        <m:naryPr>
                          <m:chr m:val="∑"/>
                          <m:limLoc m:val="undOvr"/>
                          <m:supHide m:val="on"/>
                          <m:ctrlPr>
                            <a:rPr lang="el-GR" i="1">
                              <a:latin typeface="Cambria Math" panose="02040503050406030204" pitchFamily="18" charset="0"/>
                            </a:rPr>
                          </m:ctrlPr>
                        </m:naryPr>
                        <m:sub>
                          <m:r>
                            <a:rPr lang="el-GR" i="1">
                              <a:latin typeface="Cambria Math" panose="02040503050406030204" pitchFamily="18" charset="0"/>
                            </a:rPr>
                            <m:t>𝑗</m:t>
                          </m:r>
                          <m:r>
                            <a:rPr lang="el-GR" i="1">
                              <a:latin typeface="Cambria Math" panose="02040503050406030204" pitchFamily="18" charset="0"/>
                            </a:rPr>
                            <m:t>:</m:t>
                          </m:r>
                          <m:d>
                            <m:dPr>
                              <m:ctrlPr>
                                <a:rPr lang="el-GR" i="1">
                                  <a:latin typeface="Cambria Math" panose="02040503050406030204" pitchFamily="18" charset="0"/>
                                </a:rPr>
                              </m:ctrlPr>
                            </m:dPr>
                            <m:e>
                              <m:r>
                                <a:rPr lang="el-GR" i="1">
                                  <a:latin typeface="Cambria Math" panose="02040503050406030204" pitchFamily="18" charset="0"/>
                                </a:rPr>
                                <m:t>𝑖</m:t>
                              </m:r>
                              <m:r>
                                <a:rPr lang="el-GR" i="1">
                                  <a:latin typeface="Cambria Math" panose="02040503050406030204" pitchFamily="18" charset="0"/>
                                </a:rPr>
                                <m:t>, </m:t>
                              </m:r>
                              <m:r>
                                <a:rPr lang="el-GR" i="1">
                                  <a:latin typeface="Cambria Math" panose="02040503050406030204" pitchFamily="18" charset="0"/>
                                </a:rPr>
                                <m:t>𝑗</m:t>
                              </m:r>
                            </m:e>
                          </m:d>
                          <m:r>
                            <a:rPr lang="el-GR" i="1">
                              <a:latin typeface="Cambria Math" panose="02040503050406030204" pitchFamily="18" charset="0"/>
                            </a:rPr>
                            <m:t>∈</m:t>
                          </m:r>
                          <m:r>
                            <a:rPr lang="el-GR" i="1">
                              <a:latin typeface="Cambria Math" panose="02040503050406030204" pitchFamily="18" charset="0"/>
                            </a:rPr>
                            <m:t>𝐸</m:t>
                          </m:r>
                        </m:sub>
                        <m:sup/>
                        <m:e>
                          <m:sSub>
                            <m:sSubPr>
                              <m:ctrlPr>
                                <a:rPr lang="el-GR" i="1">
                                  <a:solidFill>
                                    <a:srgbClr val="FF0000"/>
                                  </a:solidFill>
                                  <a:latin typeface="Cambria Math" panose="02040503050406030204" pitchFamily="18" charset="0"/>
                                </a:rPr>
                              </m:ctrlPr>
                            </m:sSubPr>
                            <m:e>
                              <m:r>
                                <a:rPr lang="el-GR" i="1">
                                  <a:solidFill>
                                    <a:srgbClr val="FF0000"/>
                                  </a:solidFill>
                                  <a:latin typeface="Cambria Math" panose="02040503050406030204" pitchFamily="18" charset="0"/>
                                </a:rPr>
                                <m:t>𝑥</m:t>
                              </m:r>
                            </m:e>
                            <m:sub>
                              <m:r>
                                <a:rPr lang="el-GR" i="1">
                                  <a:solidFill>
                                    <a:srgbClr val="FF0000"/>
                                  </a:solidFill>
                                  <a:latin typeface="Cambria Math" panose="02040503050406030204" pitchFamily="18" charset="0"/>
                                </a:rPr>
                                <m:t>𝑖𝑗</m:t>
                              </m:r>
                            </m:sub>
                          </m:sSub>
                        </m:e>
                      </m:nary>
                      <m:r>
                        <a:rPr lang="el-GR" i="1">
                          <a:latin typeface="Cambria Math" panose="02040503050406030204" pitchFamily="18" charset="0"/>
                        </a:rPr>
                        <m:t>−</m:t>
                      </m:r>
                      <m:nary>
                        <m:naryPr>
                          <m:chr m:val="∑"/>
                          <m:limLoc m:val="undOvr"/>
                          <m:supHide m:val="on"/>
                          <m:ctrlPr>
                            <a:rPr lang="el-GR" i="1">
                              <a:latin typeface="Cambria Math" panose="02040503050406030204" pitchFamily="18" charset="0"/>
                            </a:rPr>
                          </m:ctrlPr>
                        </m:naryPr>
                        <m:sub>
                          <m:r>
                            <a:rPr lang="el-GR" i="1">
                              <a:latin typeface="Cambria Math" panose="02040503050406030204" pitchFamily="18" charset="0"/>
                            </a:rPr>
                            <m:t>𝑗</m:t>
                          </m:r>
                          <m:r>
                            <a:rPr lang="el-GR" i="1">
                              <a:latin typeface="Cambria Math" panose="02040503050406030204" pitchFamily="18" charset="0"/>
                            </a:rPr>
                            <m:t>:</m:t>
                          </m:r>
                          <m:d>
                            <m:dPr>
                              <m:ctrlPr>
                                <a:rPr lang="el-GR" i="1">
                                  <a:latin typeface="Cambria Math" panose="02040503050406030204" pitchFamily="18" charset="0"/>
                                </a:rPr>
                              </m:ctrlPr>
                            </m:dPr>
                            <m:e>
                              <m:r>
                                <a:rPr lang="el-GR" i="1">
                                  <a:latin typeface="Cambria Math" panose="02040503050406030204" pitchFamily="18" charset="0"/>
                                </a:rPr>
                                <m:t>𝑗</m:t>
                              </m:r>
                              <m:r>
                                <a:rPr lang="el-GR" i="1">
                                  <a:latin typeface="Cambria Math" panose="02040503050406030204" pitchFamily="18" charset="0"/>
                                </a:rPr>
                                <m:t>, </m:t>
                              </m:r>
                              <m:r>
                                <a:rPr lang="en-US" i="1">
                                  <a:latin typeface="Cambria Math" panose="02040503050406030204" pitchFamily="18" charset="0"/>
                                </a:rPr>
                                <m:t>𝑖</m:t>
                              </m:r>
                            </m:e>
                          </m:d>
                          <m:r>
                            <a:rPr lang="el-GR" i="1">
                              <a:latin typeface="Cambria Math" panose="02040503050406030204" pitchFamily="18" charset="0"/>
                            </a:rPr>
                            <m:t>∈</m:t>
                          </m:r>
                          <m:r>
                            <a:rPr lang="el-GR" i="1">
                              <a:latin typeface="Cambria Math" panose="02040503050406030204" pitchFamily="18" charset="0"/>
                            </a:rPr>
                            <m:t>𝐸</m:t>
                          </m:r>
                        </m:sub>
                        <m:sup/>
                        <m:e>
                          <m:sSub>
                            <m:sSubPr>
                              <m:ctrlPr>
                                <a:rPr lang="el-GR" i="1">
                                  <a:solidFill>
                                    <a:srgbClr val="0070C0"/>
                                  </a:solidFill>
                                  <a:latin typeface="Cambria Math" panose="02040503050406030204" pitchFamily="18" charset="0"/>
                                </a:rPr>
                              </m:ctrlPr>
                            </m:sSubPr>
                            <m:e>
                              <m:r>
                                <a:rPr lang="el-GR" i="1">
                                  <a:solidFill>
                                    <a:srgbClr val="0070C0"/>
                                  </a:solidFill>
                                  <a:latin typeface="Cambria Math" panose="02040503050406030204" pitchFamily="18" charset="0"/>
                                </a:rPr>
                                <m:t>𝑥</m:t>
                              </m:r>
                            </m:e>
                            <m:sub>
                              <m:r>
                                <a:rPr lang="el-GR" i="1">
                                  <a:solidFill>
                                    <a:srgbClr val="0070C0"/>
                                  </a:solidFill>
                                  <a:latin typeface="Cambria Math" panose="02040503050406030204" pitchFamily="18" charset="0"/>
                                </a:rPr>
                                <m:t>𝑗𝑖</m:t>
                              </m:r>
                            </m:sub>
                          </m:sSub>
                        </m:e>
                      </m:nary>
                      <m:r>
                        <a:rPr lang="el-GR" i="1">
                          <a:latin typeface="Cambria Math" panose="02040503050406030204" pitchFamily="18" charset="0"/>
                        </a:rPr>
                        <m:t>=</m:t>
                      </m:r>
                      <m:d>
                        <m:dPr>
                          <m:begChr m:val="{"/>
                          <m:endChr m:val=""/>
                          <m:ctrlPr>
                            <a:rPr lang="el-GR" i="1">
                              <a:latin typeface="Cambria Math" panose="02040503050406030204" pitchFamily="18" charset="0"/>
                            </a:rPr>
                          </m:ctrlPr>
                        </m:dPr>
                        <m:e>
                          <m:eqArr>
                            <m:eqArrPr>
                              <m:ctrlPr>
                                <a:rPr lang="el-GR" i="1">
                                  <a:latin typeface="Cambria Math" panose="02040503050406030204" pitchFamily="18" charset="0"/>
                                </a:rPr>
                              </m:ctrlPr>
                            </m:eqArrPr>
                            <m:e>
                              <m:r>
                                <a:rPr lang="el-GR" i="1">
                                  <a:latin typeface="Cambria Math" panose="02040503050406030204" pitchFamily="18" charset="0"/>
                                </a:rPr>
                                <m:t>1</m:t>
                              </m:r>
                            </m:e>
                            <m:e>
                              <m:r>
                                <a:rPr lang="el-GR" i="1">
                                  <a:latin typeface="Cambria Math" panose="02040503050406030204" pitchFamily="18" charset="0"/>
                                </a:rPr>
                                <m:t>0</m:t>
                              </m:r>
                            </m:e>
                            <m:e>
                              <m:r>
                                <a:rPr lang="el-GR" i="1">
                                  <a:latin typeface="Cambria Math" panose="02040503050406030204" pitchFamily="18" charset="0"/>
                                </a:rPr>
                                <m:t>−1</m:t>
                              </m:r>
                            </m:e>
                          </m:eqArr>
                        </m:e>
                      </m:d>
                      <m:r>
                        <a:rPr lang="el-GR" i="1">
                          <a:latin typeface="Cambria Math" panose="02040503050406030204" pitchFamily="18" charset="0"/>
                        </a:rPr>
                        <m:t>      </m:t>
                      </m:r>
                      <m:m>
                        <m:mPr>
                          <m:mcs>
                            <m:mc>
                              <m:mcPr>
                                <m:count m:val="1"/>
                                <m:mcJc m:val="center"/>
                              </m:mcPr>
                            </m:mc>
                          </m:mcs>
                          <m:ctrlPr>
                            <a:rPr lang="el-GR" i="1">
                              <a:latin typeface="Cambria Math" panose="02040503050406030204" pitchFamily="18" charset="0"/>
                            </a:rPr>
                          </m:ctrlPr>
                        </m:mPr>
                        <m:mr>
                          <m:e>
                            <m:r>
                              <a:rPr lang="el-GR" i="1">
                                <a:latin typeface="Cambria Math" panose="02040503050406030204" pitchFamily="18" charset="0"/>
                              </a:rPr>
                              <m:t>𝛼𝜈</m:t>
                            </m:r>
                            <m:r>
                              <a:rPr lang="el-GR"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𝑝</m:t>
                            </m:r>
                          </m:e>
                        </m:mr>
                        <m:mr>
                          <m:e>
                            <m:r>
                              <a:rPr lang="el-GR" i="1">
                                <a:latin typeface="Cambria Math" panose="02040503050406030204" pitchFamily="18" charset="0"/>
                              </a:rPr>
                              <m:t>𝛼𝜈</m:t>
                            </m:r>
                            <m:r>
                              <a:rPr lang="el-GR"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𝑝</m:t>
                            </m:r>
                            <m:r>
                              <a:rPr lang="el-GR" i="1">
                                <a:latin typeface="Cambria Math" panose="02040503050406030204" pitchFamily="18" charset="0"/>
                              </a:rPr>
                              <m:t>,</m:t>
                            </m:r>
                            <m:r>
                              <a:rPr lang="en-US" i="1">
                                <a:latin typeface="Cambria Math" panose="02040503050406030204" pitchFamily="18" charset="0"/>
                              </a:rPr>
                              <m:t>𝑞</m:t>
                            </m:r>
                          </m:e>
                        </m:mr>
                        <m:mr>
                          <m:e>
                            <m:r>
                              <a:rPr lang="el-GR" i="1">
                                <a:latin typeface="Cambria Math" panose="02040503050406030204" pitchFamily="18" charset="0"/>
                              </a:rPr>
                              <m:t>𝛼𝜈</m:t>
                            </m:r>
                            <m:r>
                              <a:rPr lang="el-GR"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𝑞</m:t>
                            </m:r>
                          </m:e>
                        </m:mr>
                      </m:m>
                      <m:r>
                        <a:rPr lang="el-GR"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𝑉</m:t>
                      </m:r>
                    </m:oMath>
                  </m:oMathPara>
                </a14:m>
                <a:endParaRPr lang="el-GR" dirty="0"/>
              </a:p>
            </p:txBody>
          </p:sp>
        </mc:Choice>
        <mc:Fallback xmlns="">
          <p:sp>
            <p:nvSpPr>
              <p:cNvPr id="3" name="Rectangle 2"/>
              <p:cNvSpPr>
                <a:spLocks noRot="1" noChangeAspect="1" noMove="1" noResize="1" noEditPoints="1" noAdjustHandles="1" noChangeArrowheads="1" noChangeShapeType="1" noTextEdit="1"/>
              </p:cNvSpPr>
              <p:nvPr/>
            </p:nvSpPr>
            <p:spPr>
              <a:xfrm>
                <a:off x="282389" y="3767104"/>
                <a:ext cx="11627222" cy="976614"/>
              </a:xfrm>
              <a:prstGeom prst="rect">
                <a:avLst/>
              </a:prstGeom>
              <a:blipFill rotWithShape="0">
                <a:blip r:embed="rId3"/>
                <a:stretch>
                  <a:fillRect/>
                </a:stretch>
              </a:blipFill>
            </p:spPr>
            <p:txBody>
              <a:bodyPr/>
              <a:lstStyle/>
              <a:p>
                <a:r>
                  <a:rPr lang="el-GR">
                    <a:noFill/>
                  </a:rPr>
                  <a:t> </a:t>
                </a:r>
              </a:p>
            </p:txBody>
          </p:sp>
        </mc:Fallback>
      </mc:AlternateContent>
      <p:sp>
        <p:nvSpPr>
          <p:cNvPr id="12" name="Rectangle 11"/>
          <p:cNvSpPr/>
          <p:nvPr/>
        </p:nvSpPr>
        <p:spPr>
          <a:xfrm>
            <a:off x="377474" y="5657671"/>
            <a:ext cx="11422208" cy="1200329"/>
          </a:xfrm>
          <a:prstGeom prst="rect">
            <a:avLst/>
          </a:prstGeom>
        </p:spPr>
        <p:txBody>
          <a:bodyPr wrap="square">
            <a:spAutoFit/>
          </a:bodyPr>
          <a:lstStyle/>
          <a:p>
            <a:pPr algn="just"/>
            <a:r>
              <a:rPr lang="el-GR" dirty="0"/>
              <a:t>Ο</a:t>
            </a:r>
            <a:r>
              <a:rPr lang="el-GR" dirty="0" smtClean="0"/>
              <a:t>ι </a:t>
            </a:r>
            <a:r>
              <a:rPr lang="el-GR" dirty="0"/>
              <a:t>εισερχόμενες ροές σε σχέση με τις εξερχόμενες ροές είναι μία λιγότερες στην κορυφή αφετηρίας, μία περισσότερες στην κορυφή προορισμού και ακριβώς ίσες σε οποιαδήποτε εσωτερική κορυφή. Το ότι οι εισερχόμενες μαζί με τις εξερχόμενες ακμές που φέρουν ροές είναι το πολύ δύο για κάθε κορυφή του γράφου, όπως φαίνεται και στην </a:t>
            </a:r>
            <a:r>
              <a:rPr lang="el-GR" dirty="0" smtClean="0"/>
              <a:t>εικόνα παραπάνω, </a:t>
            </a:r>
            <a:r>
              <a:rPr lang="el-GR" dirty="0"/>
              <a:t>υπαγορεύεται από τους ανισοτικούς περιορισμούς που παρουσιάζονται αμέσως μετά.</a:t>
            </a:r>
          </a:p>
        </p:txBody>
      </p:sp>
      <p:grpSp>
        <p:nvGrpSpPr>
          <p:cNvPr id="23" name="Group 22"/>
          <p:cNvGrpSpPr/>
          <p:nvPr/>
        </p:nvGrpSpPr>
        <p:grpSpPr>
          <a:xfrm>
            <a:off x="282389" y="4743718"/>
            <a:ext cx="2951746" cy="881770"/>
            <a:chOff x="282389" y="4743718"/>
            <a:chExt cx="2951746" cy="881770"/>
          </a:xfrm>
        </p:grpSpPr>
        <p:sp>
          <p:nvSpPr>
            <p:cNvPr id="10" name="TextBox 9"/>
            <p:cNvSpPr txBox="1"/>
            <p:nvPr/>
          </p:nvSpPr>
          <p:spPr>
            <a:xfrm>
              <a:off x="1758262" y="4979157"/>
              <a:ext cx="1475873" cy="646331"/>
            </a:xfrm>
            <a:prstGeom prst="rect">
              <a:avLst/>
            </a:prstGeom>
            <a:noFill/>
          </p:spPr>
          <p:txBody>
            <a:bodyPr wrap="square" rtlCol="0">
              <a:spAutoFit/>
            </a:bodyPr>
            <a:lstStyle/>
            <a:p>
              <a:pPr algn="ctr"/>
              <a:r>
                <a:rPr lang="el-GR" dirty="0"/>
                <a:t>ε</a:t>
              </a:r>
              <a:r>
                <a:rPr lang="el-GR" dirty="0" smtClean="0"/>
                <a:t>ισερχόμενες ροές</a:t>
              </a:r>
              <a:endParaRPr lang="el-GR" dirty="0"/>
            </a:p>
          </p:txBody>
        </p:sp>
        <p:sp>
          <p:nvSpPr>
            <p:cNvPr id="17" name="TextBox 16"/>
            <p:cNvSpPr txBox="1"/>
            <p:nvPr/>
          </p:nvSpPr>
          <p:spPr>
            <a:xfrm>
              <a:off x="282389" y="4979157"/>
              <a:ext cx="1475873" cy="646331"/>
            </a:xfrm>
            <a:prstGeom prst="rect">
              <a:avLst/>
            </a:prstGeom>
            <a:noFill/>
          </p:spPr>
          <p:txBody>
            <a:bodyPr wrap="square" rtlCol="0">
              <a:spAutoFit/>
            </a:bodyPr>
            <a:lstStyle/>
            <a:p>
              <a:pPr algn="ctr"/>
              <a:r>
                <a:rPr lang="el-GR" dirty="0"/>
                <a:t>ε</a:t>
              </a:r>
              <a:r>
                <a:rPr lang="el-GR" dirty="0" smtClean="0"/>
                <a:t>ξερχόμενες ροές</a:t>
              </a:r>
              <a:endParaRPr lang="el-GR" dirty="0"/>
            </a:p>
          </p:txBody>
        </p:sp>
        <p:cxnSp>
          <p:nvCxnSpPr>
            <p:cNvPr id="14" name="Straight Arrow Connector 13"/>
            <p:cNvCxnSpPr>
              <a:stCxn id="17" idx="0"/>
            </p:cNvCxnSpPr>
            <p:nvPr/>
          </p:nvCxnSpPr>
          <p:spPr>
            <a:xfrm flipV="1">
              <a:off x="1020326" y="4743718"/>
              <a:ext cx="0" cy="2354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0"/>
            </p:cNvCxnSpPr>
            <p:nvPr/>
          </p:nvCxnSpPr>
          <p:spPr>
            <a:xfrm flipH="1" flipV="1">
              <a:off x="2496197" y="4761714"/>
              <a:ext cx="2" cy="21744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6096000" y="4743718"/>
            <a:ext cx="2951746" cy="881770"/>
            <a:chOff x="282389" y="4743718"/>
            <a:chExt cx="2951746" cy="881770"/>
          </a:xfrm>
        </p:grpSpPr>
        <p:sp>
          <p:nvSpPr>
            <p:cNvPr id="30" name="TextBox 29"/>
            <p:cNvSpPr txBox="1"/>
            <p:nvPr/>
          </p:nvSpPr>
          <p:spPr>
            <a:xfrm>
              <a:off x="1758262" y="4979157"/>
              <a:ext cx="1475873" cy="646331"/>
            </a:xfrm>
            <a:prstGeom prst="rect">
              <a:avLst/>
            </a:prstGeom>
            <a:noFill/>
          </p:spPr>
          <p:txBody>
            <a:bodyPr wrap="square" rtlCol="0">
              <a:spAutoFit/>
            </a:bodyPr>
            <a:lstStyle/>
            <a:p>
              <a:pPr algn="ctr"/>
              <a:r>
                <a:rPr lang="el-GR" dirty="0"/>
                <a:t>ε</a:t>
              </a:r>
              <a:r>
                <a:rPr lang="el-GR" dirty="0" smtClean="0"/>
                <a:t>ισερχόμενες ροές</a:t>
              </a:r>
              <a:endParaRPr lang="el-GR" dirty="0"/>
            </a:p>
          </p:txBody>
        </p:sp>
        <p:sp>
          <p:nvSpPr>
            <p:cNvPr id="31" name="TextBox 30"/>
            <p:cNvSpPr txBox="1"/>
            <p:nvPr/>
          </p:nvSpPr>
          <p:spPr>
            <a:xfrm>
              <a:off x="282389" y="4979157"/>
              <a:ext cx="1475873" cy="646331"/>
            </a:xfrm>
            <a:prstGeom prst="rect">
              <a:avLst/>
            </a:prstGeom>
            <a:noFill/>
          </p:spPr>
          <p:txBody>
            <a:bodyPr wrap="square" rtlCol="0">
              <a:spAutoFit/>
            </a:bodyPr>
            <a:lstStyle/>
            <a:p>
              <a:pPr algn="ctr"/>
              <a:r>
                <a:rPr lang="el-GR" dirty="0"/>
                <a:t>ε</a:t>
              </a:r>
              <a:r>
                <a:rPr lang="el-GR" dirty="0" smtClean="0"/>
                <a:t>ξερχόμενες ροές</a:t>
              </a:r>
              <a:endParaRPr lang="el-GR" dirty="0"/>
            </a:p>
          </p:txBody>
        </p:sp>
        <p:cxnSp>
          <p:nvCxnSpPr>
            <p:cNvPr id="32" name="Straight Arrow Connector 31"/>
            <p:cNvCxnSpPr>
              <a:stCxn id="31" idx="0"/>
            </p:cNvCxnSpPr>
            <p:nvPr/>
          </p:nvCxnSpPr>
          <p:spPr>
            <a:xfrm flipV="1">
              <a:off x="1020326" y="4743718"/>
              <a:ext cx="0" cy="2354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0"/>
            </p:cNvCxnSpPr>
            <p:nvPr/>
          </p:nvCxnSpPr>
          <p:spPr>
            <a:xfrm flipH="1" flipV="1">
              <a:off x="2496197" y="4761714"/>
              <a:ext cx="2" cy="21744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457772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dirty="0" smtClean="0"/>
              <a:t>Ανισοτικοί </a:t>
            </a:r>
            <a:r>
              <a:rPr lang="el-GR" dirty="0"/>
              <a:t>περιορισμοί</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5032375"/>
              </a:xfrm>
            </p:spPr>
            <p:txBody>
              <a:bodyPr>
                <a:normAutofit lnSpcReduction="10000"/>
              </a:bodyPr>
              <a:lstStyle/>
              <a:p>
                <a:pPr marL="0" indent="0" algn="just">
                  <a:buNone/>
                </a:pPr>
                <a:r>
                  <a:rPr lang="el-GR" dirty="0" smtClean="0"/>
                  <a:t>Οι </a:t>
                </a:r>
                <a:r>
                  <a:rPr lang="el-GR" dirty="0"/>
                  <a:t>ανισοτικοί περιορισμοί αναφέρονται επίσης στις κορυφές του γράφου, άρα το πλήθος τους είναι ίσο με αυτό των κορυφών. Η λειτουργία που επιτελούν είναι να απαγορεύουν τη διέλευση από μία κορυφή </a:t>
                </a:r>
                <a:r>
                  <a:rPr lang="el-GR" dirty="0" smtClean="0"/>
                  <a:t>του γράφου παραπάνω </a:t>
                </a:r>
                <a:r>
                  <a:rPr lang="el-GR" dirty="0"/>
                  <a:t>από μία φορές. Αυτό μεταφράζεται στο ότι οι εξερχόμενες ακμές </a:t>
                </a:r>
                <a:r>
                  <a:rPr lang="el-GR" dirty="0" smtClean="0"/>
                  <a:t>από </a:t>
                </a:r>
                <a:r>
                  <a:rPr lang="el-GR" dirty="0"/>
                  <a:t>κάθε κορυφή του γράφου που φέρουν </a:t>
                </a:r>
                <a:r>
                  <a:rPr lang="el-GR" dirty="0" smtClean="0"/>
                  <a:t>ροή επιτρέπεται να </a:t>
                </a:r>
                <a:r>
                  <a:rPr lang="el-GR" dirty="0"/>
                  <a:t>είναι το πολύ </a:t>
                </a:r>
                <a:r>
                  <a:rPr lang="el-GR" dirty="0" smtClean="0"/>
                  <a:t>μία. Δηλαδή, </a:t>
                </a:r>
                <a:r>
                  <a:rPr lang="el-GR" dirty="0"/>
                  <a:t>για κάθε </a:t>
                </a:r>
                <a:r>
                  <a:rPr lang="el-GR" dirty="0" smtClean="0"/>
                  <a:t>κορυφή, </a:t>
                </a:r>
                <a:r>
                  <a:rPr lang="el-GR" dirty="0"/>
                  <a:t>ή υπάρχει εξερχόμενη ακμή που φέρει τη ροή </a:t>
                </a:r>
                <a14:m>
                  <m:oMath xmlns:m="http://schemas.openxmlformats.org/officeDocument/2006/math">
                    <m:r>
                      <a:rPr lang="en-US" i="1">
                        <a:latin typeface="Cambria Math" panose="02040503050406030204" pitchFamily="18" charset="0"/>
                      </a:rPr>
                      <m:t>𝜑</m:t>
                    </m:r>
                  </m:oMath>
                </a14:m>
                <a:r>
                  <a:rPr lang="el-GR" dirty="0" smtClean="0"/>
                  <a:t> ή δεν υπάρχει, με αποτέλεσμα να προκύπτουν οι παρακάτω ανισοτικές συνθήκες:</a:t>
                </a:r>
                <a:endParaRPr lang="el-GR" dirty="0"/>
              </a:p>
              <a:p>
                <a:pPr marL="0" indent="0">
                  <a:buNone/>
                </a:pPr>
                <a:endParaRPr lang="el-GR"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limLoc m:val="undOvr"/>
                          <m:supHide m:val="on"/>
                          <m:ctrlPr>
                            <a:rPr lang="el-GR" i="1">
                              <a:latin typeface="Cambria Math" panose="02040503050406030204" pitchFamily="18" charset="0"/>
                            </a:rPr>
                          </m:ctrlPr>
                        </m:naryPr>
                        <m:sub>
                          <m:r>
                            <a:rPr lang="el-GR" i="1">
                              <a:latin typeface="Cambria Math" panose="02040503050406030204" pitchFamily="18" charset="0"/>
                            </a:rPr>
                            <m:t>𝑗</m:t>
                          </m:r>
                          <m:r>
                            <a:rPr lang="el-GR" i="1">
                              <a:latin typeface="Cambria Math" panose="02040503050406030204" pitchFamily="18" charset="0"/>
                            </a:rPr>
                            <m:t>:</m:t>
                          </m:r>
                          <m:d>
                            <m:dPr>
                              <m:ctrlPr>
                                <a:rPr lang="el-GR" i="1">
                                  <a:latin typeface="Cambria Math" panose="02040503050406030204" pitchFamily="18" charset="0"/>
                                </a:rPr>
                              </m:ctrlPr>
                            </m:dPr>
                            <m:e>
                              <m:r>
                                <a:rPr lang="el-GR" i="1">
                                  <a:latin typeface="Cambria Math" panose="02040503050406030204" pitchFamily="18" charset="0"/>
                                </a:rPr>
                                <m:t>𝑖</m:t>
                              </m:r>
                              <m:r>
                                <a:rPr lang="el-GR" i="1">
                                  <a:latin typeface="Cambria Math" panose="02040503050406030204" pitchFamily="18" charset="0"/>
                                </a:rPr>
                                <m:t>, </m:t>
                              </m:r>
                              <m:r>
                                <a:rPr lang="el-GR" i="1">
                                  <a:latin typeface="Cambria Math" panose="02040503050406030204" pitchFamily="18" charset="0"/>
                                </a:rPr>
                                <m:t>𝑗</m:t>
                              </m:r>
                            </m:e>
                          </m:d>
                          <m:r>
                            <a:rPr lang="el-GR" i="1">
                              <a:latin typeface="Cambria Math" panose="02040503050406030204" pitchFamily="18" charset="0"/>
                            </a:rPr>
                            <m:t>∈</m:t>
                          </m:r>
                          <m:r>
                            <a:rPr lang="el-GR" i="1">
                              <a:latin typeface="Cambria Math" panose="02040503050406030204" pitchFamily="18" charset="0"/>
                            </a:rPr>
                            <m:t>𝐸</m:t>
                          </m:r>
                        </m:sub>
                        <m:sup/>
                        <m:e>
                          <m:sSub>
                            <m:sSubPr>
                              <m:ctrlPr>
                                <a:rPr lang="el-GR" i="1">
                                  <a:latin typeface="Cambria Math" panose="02040503050406030204" pitchFamily="18" charset="0"/>
                                </a:rPr>
                              </m:ctrlPr>
                            </m:sSubPr>
                            <m:e>
                              <m:r>
                                <a:rPr lang="el-GR" i="1">
                                  <a:latin typeface="Cambria Math" panose="02040503050406030204" pitchFamily="18" charset="0"/>
                                </a:rPr>
                                <m:t>𝑥</m:t>
                              </m:r>
                            </m:e>
                            <m:sub>
                              <m:r>
                                <a:rPr lang="el-GR" i="1">
                                  <a:latin typeface="Cambria Math" panose="02040503050406030204" pitchFamily="18" charset="0"/>
                                </a:rPr>
                                <m:t>𝑖𝑗</m:t>
                              </m:r>
                            </m:sub>
                          </m:sSub>
                        </m:e>
                      </m:nary>
                      <m:r>
                        <a:rPr lang="el-GR" i="1">
                          <a:latin typeface="Cambria Math" panose="02040503050406030204" pitchFamily="18" charset="0"/>
                        </a:rPr>
                        <m:t>≤1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𝑉</m:t>
                      </m:r>
                      <m:r>
                        <a:rPr lang="el-GR" b="0" i="1" smtClean="0">
                          <a:latin typeface="Cambria Math" panose="02040503050406030204" pitchFamily="18" charset="0"/>
                        </a:rPr>
                        <m:t>,   </m:t>
                      </m:r>
                      <m:r>
                        <a:rPr lang="el-GR" i="1">
                          <a:latin typeface="Cambria Math" panose="02040503050406030204" pitchFamily="18" charset="0"/>
                        </a:rPr>
                        <m:t>#</m:t>
                      </m:r>
                      <m:m>
                        <m:mPr>
                          <m:mcs>
                            <m:mc>
                              <m:mcPr>
                                <m:count m:val="1"/>
                                <m:mcJc m:val="center"/>
                              </m:mcPr>
                            </m:mc>
                          </m:mcs>
                          <m:ctrlPr>
                            <a:rPr lang="el-GR" i="1">
                              <a:latin typeface="Cambria Math" panose="02040503050406030204" pitchFamily="18" charset="0"/>
                            </a:rPr>
                          </m:ctrlPr>
                        </m:mPr>
                        <m:mr>
                          <m:e>
                            <m:r>
                              <m:rPr>
                                <m:brk m:alnAt="7"/>
                              </m:rPr>
                              <a:rPr lang="en-US" b="0" i="1" smtClean="0">
                                <a:latin typeface="Cambria Math" panose="02040503050406030204" pitchFamily="18" charset="0"/>
                              </a:rPr>
                              <m:t>𝑖</m:t>
                            </m:r>
                            <m:r>
                              <a:rPr lang="en-US" b="0" i="1" smtClean="0">
                                <a:latin typeface="Cambria Math" panose="02040503050406030204" pitchFamily="18" charset="0"/>
                              </a:rPr>
                              <m:t>𝑛</m:t>
                            </m:r>
                            <m:r>
                              <a:rPr lang="en-US" i="1">
                                <a:latin typeface="Cambria Math" panose="02040503050406030204" pitchFamily="18" charset="0"/>
                              </a:rPr>
                              <m:t>𝑒𝑞𝑢𝑎𝑙𝑖𝑡𝑦</m:t>
                            </m:r>
                          </m:e>
                        </m:mr>
                        <m:mr>
                          <m:e>
                            <m:r>
                              <a:rPr lang="en-US" i="1">
                                <a:latin typeface="Cambria Math" panose="02040503050406030204" pitchFamily="18" charset="0"/>
                              </a:rPr>
                              <m:t>𝑐𝑜𝑛𝑠𝑡𝑟𝑎𝑖𝑛𝑡𝑠</m:t>
                            </m:r>
                          </m:e>
                        </m:mr>
                      </m:m>
                      <m:r>
                        <a:rPr lang="el-GR" i="1">
                          <a:latin typeface="Cambria Math" panose="02040503050406030204" pitchFamily="18" charset="0"/>
                        </a:rPr>
                        <m:t>=#</m:t>
                      </m:r>
                      <m:r>
                        <a:rPr lang="en-US" i="1">
                          <a:latin typeface="Cambria Math" panose="02040503050406030204" pitchFamily="18" charset="0"/>
                        </a:rPr>
                        <m:t>𝑣𝑒𝑟𝑡𝑖𝑐𝑒𝑠</m:t>
                      </m:r>
                      <m:r>
                        <a:rPr lang="en-US" i="1">
                          <a:latin typeface="Cambria Math" panose="02040503050406030204" pitchFamily="18" charset="0"/>
                        </a:rPr>
                        <m:t>=</m:t>
                      </m:r>
                      <m:r>
                        <a:rPr lang="en-US" i="1">
                          <a:latin typeface="Cambria Math" panose="02040503050406030204" pitchFamily="18" charset="0"/>
                        </a:rPr>
                        <m:t>𝑁</m:t>
                      </m:r>
                    </m:oMath>
                  </m:oMathPara>
                </a14:m>
                <a:endParaRPr lang="en-US" i="1" dirty="0">
                  <a:latin typeface="Cambria Math" panose="02040503050406030204" pitchFamily="18" charset="0"/>
                </a:endParaRPr>
              </a:p>
              <a:p>
                <a:pPr marL="0" indent="0">
                  <a:buNone/>
                </a:pPr>
                <a:endParaRPr lang="el-GR" dirty="0"/>
              </a:p>
              <a:p>
                <a:pPr marL="0" indent="0">
                  <a:buNone/>
                </a:pPr>
                <a:endParaRPr lang="el-G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5"/>
              </a:xfrm>
              <a:blipFill rotWithShape="0">
                <a:blip r:embed="rId2"/>
                <a:stretch>
                  <a:fillRect l="-1217" t="-2663" r="-1159"/>
                </a:stretch>
              </a:blipFill>
            </p:spPr>
            <p:txBody>
              <a:bodyPr/>
              <a:lstStyle/>
              <a:p>
                <a:r>
                  <a:rPr lang="el-GR">
                    <a:noFill/>
                  </a:rPr>
                  <a:t> </a:t>
                </a:r>
              </a:p>
            </p:txBody>
          </p:sp>
        </mc:Fallback>
      </mc:AlternateContent>
    </p:spTree>
    <p:extLst>
      <p:ext uri="{BB962C8B-B14F-4D97-AF65-F5344CB8AC3E}">
        <p14:creationId xmlns:p14="http://schemas.microsoft.com/office/powerpoint/2010/main" val="24081612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0440"/>
            <a:ext cx="10515600" cy="1325563"/>
          </a:xfrm>
        </p:spPr>
        <p:txBody>
          <a:bodyPr/>
          <a:lstStyle/>
          <a:p>
            <a:pPr algn="ctr"/>
            <a:r>
              <a:rPr lang="el-GR" dirty="0" smtClean="0"/>
              <a:t>Απλοποιήσεις που μπορούν να πραγματοποιηθούν στο αρχικό μοντέλο</a:t>
            </a:r>
            <a:endParaRPr lang="el-G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99473" y="1476496"/>
                <a:ext cx="7303589" cy="5247523"/>
              </a:xfrm>
            </p:spPr>
            <p:txBody>
              <a:bodyPr>
                <a:noAutofit/>
              </a:bodyPr>
              <a:lstStyle/>
              <a:p>
                <a:pPr marL="0" indent="0" algn="just">
                  <a:buNone/>
                </a:pPr>
                <a:r>
                  <a:rPr lang="el-GR" sz="2400" dirty="0"/>
                  <a:t>Πρώτον, γίνεται να αποδειχτεί ότι ο ισοτικός περιορισμός </a:t>
                </a:r>
                <a14:m>
                  <m:oMath xmlns:m="http://schemas.openxmlformats.org/officeDocument/2006/math">
                    <m:nary>
                      <m:naryPr>
                        <m:chr m:val="∑"/>
                        <m:limLoc m:val="undOvr"/>
                        <m:supHide m:val="on"/>
                        <m:ctrlPr>
                          <a:rPr lang="el-GR" sz="2400" i="1">
                            <a:latin typeface="Cambria Math" panose="02040503050406030204" pitchFamily="18" charset="0"/>
                          </a:rPr>
                        </m:ctrlPr>
                      </m:naryPr>
                      <m:sub>
                        <m:r>
                          <a:rPr lang="el-GR" sz="2400" i="1">
                            <a:latin typeface="Cambria Math" panose="02040503050406030204" pitchFamily="18" charset="0"/>
                          </a:rPr>
                          <m:t>𝑗</m:t>
                        </m:r>
                        <m:r>
                          <a:rPr lang="el-GR" sz="2400" i="1">
                            <a:latin typeface="Cambria Math" panose="02040503050406030204" pitchFamily="18" charset="0"/>
                          </a:rPr>
                          <m:t>:</m:t>
                        </m:r>
                        <m:d>
                          <m:dPr>
                            <m:ctrlPr>
                              <a:rPr lang="el-GR" sz="2400" i="1">
                                <a:latin typeface="Cambria Math" panose="02040503050406030204" pitchFamily="18" charset="0"/>
                              </a:rPr>
                            </m:ctrlPr>
                          </m:dPr>
                          <m:e>
                            <m:r>
                              <a:rPr lang="el-GR" sz="2400" i="1">
                                <a:latin typeface="Cambria Math" panose="02040503050406030204" pitchFamily="18" charset="0"/>
                              </a:rPr>
                              <m:t>𝑞</m:t>
                            </m:r>
                            <m:r>
                              <a:rPr lang="el-GR" sz="2400" i="1">
                                <a:latin typeface="Cambria Math" panose="02040503050406030204" pitchFamily="18" charset="0"/>
                              </a:rPr>
                              <m:t>, </m:t>
                            </m:r>
                            <m:r>
                              <a:rPr lang="el-GR" sz="2400" i="1">
                                <a:latin typeface="Cambria Math" panose="02040503050406030204" pitchFamily="18" charset="0"/>
                              </a:rPr>
                              <m:t>𝑗</m:t>
                            </m:r>
                          </m:e>
                        </m:d>
                        <m:r>
                          <a:rPr lang="el-GR" sz="2400" i="1">
                            <a:latin typeface="Cambria Math" panose="02040503050406030204" pitchFamily="18" charset="0"/>
                          </a:rPr>
                          <m:t>∈</m:t>
                        </m:r>
                        <m:r>
                          <a:rPr lang="el-GR" sz="2400" i="1">
                            <a:latin typeface="Cambria Math" panose="02040503050406030204" pitchFamily="18" charset="0"/>
                          </a:rPr>
                          <m:t>𝐸</m:t>
                        </m:r>
                      </m:sub>
                      <m:sup/>
                      <m:e>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𝑞𝑗</m:t>
                            </m:r>
                          </m:sub>
                        </m:sSub>
                      </m:e>
                    </m:nary>
                    <m:r>
                      <a:rPr lang="el-GR" sz="2400" i="1">
                        <a:latin typeface="Cambria Math" panose="02040503050406030204" pitchFamily="18" charset="0"/>
                      </a:rPr>
                      <m:t>−</m:t>
                    </m:r>
                    <m:nary>
                      <m:naryPr>
                        <m:chr m:val="∑"/>
                        <m:limLoc m:val="undOvr"/>
                        <m:supHide m:val="on"/>
                        <m:ctrlPr>
                          <a:rPr lang="el-GR" sz="2400" i="1">
                            <a:latin typeface="Cambria Math" panose="02040503050406030204" pitchFamily="18" charset="0"/>
                          </a:rPr>
                        </m:ctrlPr>
                      </m:naryPr>
                      <m:sub>
                        <m:r>
                          <a:rPr lang="el-GR" sz="2400" i="1">
                            <a:latin typeface="Cambria Math" panose="02040503050406030204" pitchFamily="18" charset="0"/>
                          </a:rPr>
                          <m:t>𝑗</m:t>
                        </m:r>
                        <m:r>
                          <a:rPr lang="el-GR" sz="2400" i="1">
                            <a:latin typeface="Cambria Math" panose="02040503050406030204" pitchFamily="18" charset="0"/>
                          </a:rPr>
                          <m:t>:</m:t>
                        </m:r>
                        <m:d>
                          <m:dPr>
                            <m:ctrlPr>
                              <a:rPr lang="el-GR" sz="2400" i="1">
                                <a:latin typeface="Cambria Math" panose="02040503050406030204" pitchFamily="18" charset="0"/>
                              </a:rPr>
                            </m:ctrlPr>
                          </m:dPr>
                          <m:e>
                            <m:r>
                              <a:rPr lang="el-GR" sz="2400" i="1">
                                <a:latin typeface="Cambria Math" panose="02040503050406030204" pitchFamily="18" charset="0"/>
                              </a:rPr>
                              <m:t>𝑗</m:t>
                            </m:r>
                            <m:r>
                              <a:rPr lang="el-GR" sz="2400" i="1">
                                <a:latin typeface="Cambria Math" panose="02040503050406030204" pitchFamily="18" charset="0"/>
                              </a:rPr>
                              <m:t>, </m:t>
                            </m:r>
                            <m:r>
                              <a:rPr lang="el-GR" sz="2400" i="1">
                                <a:latin typeface="Cambria Math" panose="02040503050406030204" pitchFamily="18" charset="0"/>
                              </a:rPr>
                              <m:t>𝑞</m:t>
                            </m:r>
                          </m:e>
                        </m:d>
                        <m:r>
                          <a:rPr lang="el-GR" sz="2400" i="1">
                            <a:latin typeface="Cambria Math" panose="02040503050406030204" pitchFamily="18" charset="0"/>
                          </a:rPr>
                          <m:t>∈</m:t>
                        </m:r>
                        <m:r>
                          <a:rPr lang="el-GR" sz="2400" i="1">
                            <a:latin typeface="Cambria Math" panose="02040503050406030204" pitchFamily="18" charset="0"/>
                          </a:rPr>
                          <m:t>𝐸</m:t>
                        </m:r>
                      </m:sub>
                      <m:sup/>
                      <m:e>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𝑗𝑞</m:t>
                            </m:r>
                          </m:sub>
                        </m:sSub>
                      </m:e>
                    </m:nary>
                    <m:r>
                      <a:rPr lang="el-GR" sz="2400" i="1">
                        <a:latin typeface="Cambria Math" panose="02040503050406030204" pitchFamily="18" charset="0"/>
                      </a:rPr>
                      <m:t>=−1</m:t>
                    </m:r>
                  </m:oMath>
                </a14:m>
                <a:r>
                  <a:rPr lang="el-GR" sz="2400" dirty="0"/>
                  <a:t> είναι περιττός, διότι εξάγεται από τους </a:t>
                </a:r>
                <a:r>
                  <a:rPr lang="el-GR" sz="2400" dirty="0" smtClean="0"/>
                  <a:t>άλλους ισοτικούς περιορισμούς </a:t>
                </a:r>
                <a14:m>
                  <m:oMath xmlns:m="http://schemas.openxmlformats.org/officeDocument/2006/math">
                    <m:nary>
                      <m:naryPr>
                        <m:chr m:val="∑"/>
                        <m:limLoc m:val="undOvr"/>
                        <m:supHide m:val="on"/>
                        <m:ctrlPr>
                          <a:rPr lang="el-GR" sz="2400" i="1">
                            <a:latin typeface="Cambria Math" panose="02040503050406030204" pitchFamily="18" charset="0"/>
                          </a:rPr>
                        </m:ctrlPr>
                      </m:naryPr>
                      <m:sub>
                        <m:r>
                          <a:rPr lang="el-GR" sz="2400" i="1">
                            <a:latin typeface="Cambria Math" panose="02040503050406030204" pitchFamily="18" charset="0"/>
                          </a:rPr>
                          <m:t>𝑗</m:t>
                        </m:r>
                        <m:r>
                          <a:rPr lang="el-GR" sz="2400" i="1">
                            <a:latin typeface="Cambria Math" panose="02040503050406030204" pitchFamily="18" charset="0"/>
                          </a:rPr>
                          <m:t>:</m:t>
                        </m:r>
                        <m:d>
                          <m:dPr>
                            <m:ctrlPr>
                              <a:rPr lang="el-GR" sz="2400" i="1">
                                <a:latin typeface="Cambria Math" panose="02040503050406030204" pitchFamily="18" charset="0"/>
                              </a:rPr>
                            </m:ctrlPr>
                          </m:dPr>
                          <m:e>
                            <m:r>
                              <a:rPr lang="el-GR" sz="2400" i="1">
                                <a:latin typeface="Cambria Math" panose="02040503050406030204" pitchFamily="18" charset="0"/>
                              </a:rPr>
                              <m:t>𝑝</m:t>
                            </m:r>
                            <m:r>
                              <a:rPr lang="el-GR" sz="2400" i="1">
                                <a:latin typeface="Cambria Math" panose="02040503050406030204" pitchFamily="18" charset="0"/>
                              </a:rPr>
                              <m:t>, </m:t>
                            </m:r>
                            <m:r>
                              <a:rPr lang="el-GR" sz="2400" i="1">
                                <a:latin typeface="Cambria Math" panose="02040503050406030204" pitchFamily="18" charset="0"/>
                              </a:rPr>
                              <m:t>𝑗</m:t>
                            </m:r>
                          </m:e>
                        </m:d>
                        <m:r>
                          <a:rPr lang="el-GR" sz="2400" i="1">
                            <a:latin typeface="Cambria Math" panose="02040503050406030204" pitchFamily="18" charset="0"/>
                          </a:rPr>
                          <m:t>∈</m:t>
                        </m:r>
                        <m:r>
                          <a:rPr lang="el-GR" sz="2400" i="1">
                            <a:latin typeface="Cambria Math" panose="02040503050406030204" pitchFamily="18" charset="0"/>
                          </a:rPr>
                          <m:t>𝐸</m:t>
                        </m:r>
                      </m:sub>
                      <m:sup/>
                      <m:e>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𝑝𝑗</m:t>
                            </m:r>
                          </m:sub>
                        </m:sSub>
                      </m:e>
                    </m:nary>
                    <m:r>
                      <a:rPr lang="el-GR" sz="2400" i="1">
                        <a:latin typeface="Cambria Math" panose="02040503050406030204" pitchFamily="18" charset="0"/>
                      </a:rPr>
                      <m:t>−</m:t>
                    </m:r>
                    <m:nary>
                      <m:naryPr>
                        <m:chr m:val="∑"/>
                        <m:limLoc m:val="undOvr"/>
                        <m:supHide m:val="on"/>
                        <m:ctrlPr>
                          <a:rPr lang="el-GR" sz="2400" i="1">
                            <a:latin typeface="Cambria Math" panose="02040503050406030204" pitchFamily="18" charset="0"/>
                          </a:rPr>
                        </m:ctrlPr>
                      </m:naryPr>
                      <m:sub>
                        <m:r>
                          <a:rPr lang="el-GR" sz="2400" i="1">
                            <a:latin typeface="Cambria Math" panose="02040503050406030204" pitchFamily="18" charset="0"/>
                          </a:rPr>
                          <m:t>𝑗</m:t>
                        </m:r>
                        <m:r>
                          <a:rPr lang="el-GR" sz="2400" i="1">
                            <a:latin typeface="Cambria Math" panose="02040503050406030204" pitchFamily="18" charset="0"/>
                          </a:rPr>
                          <m:t>:</m:t>
                        </m:r>
                        <m:d>
                          <m:dPr>
                            <m:ctrlPr>
                              <a:rPr lang="el-GR" sz="2400" i="1">
                                <a:latin typeface="Cambria Math" panose="02040503050406030204" pitchFamily="18" charset="0"/>
                              </a:rPr>
                            </m:ctrlPr>
                          </m:dPr>
                          <m:e>
                            <m:r>
                              <a:rPr lang="el-GR" sz="2400" i="1">
                                <a:latin typeface="Cambria Math" panose="02040503050406030204" pitchFamily="18" charset="0"/>
                              </a:rPr>
                              <m:t>𝑗</m:t>
                            </m:r>
                            <m:r>
                              <a:rPr lang="el-GR" sz="2400" i="1">
                                <a:latin typeface="Cambria Math" panose="02040503050406030204" pitchFamily="18" charset="0"/>
                              </a:rPr>
                              <m:t>, </m:t>
                            </m:r>
                            <m:r>
                              <a:rPr lang="el-GR" sz="2400" i="1">
                                <a:latin typeface="Cambria Math" panose="02040503050406030204" pitchFamily="18" charset="0"/>
                              </a:rPr>
                              <m:t>𝑝</m:t>
                            </m:r>
                          </m:e>
                        </m:d>
                        <m:r>
                          <a:rPr lang="el-GR" sz="2400" i="1">
                            <a:latin typeface="Cambria Math" panose="02040503050406030204" pitchFamily="18" charset="0"/>
                          </a:rPr>
                          <m:t>∈</m:t>
                        </m:r>
                        <m:r>
                          <a:rPr lang="el-GR" sz="2400" i="1">
                            <a:latin typeface="Cambria Math" panose="02040503050406030204" pitchFamily="18" charset="0"/>
                          </a:rPr>
                          <m:t>𝐸</m:t>
                        </m:r>
                      </m:sub>
                      <m:sup/>
                      <m:e>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𝑗𝑝</m:t>
                            </m:r>
                          </m:sub>
                        </m:sSub>
                      </m:e>
                    </m:nary>
                    <m:r>
                      <a:rPr lang="el-GR" sz="2400" i="1">
                        <a:latin typeface="Cambria Math" panose="02040503050406030204" pitchFamily="18" charset="0"/>
                      </a:rPr>
                      <m:t>=1</m:t>
                    </m:r>
                  </m:oMath>
                </a14:m>
                <a:r>
                  <a:rPr lang="el-GR" sz="2400" dirty="0"/>
                  <a:t> και </a:t>
                </a:r>
                <a14:m>
                  <m:oMath xmlns:m="http://schemas.openxmlformats.org/officeDocument/2006/math">
                    <m:nary>
                      <m:naryPr>
                        <m:chr m:val="∑"/>
                        <m:limLoc m:val="undOvr"/>
                        <m:supHide m:val="on"/>
                        <m:ctrlPr>
                          <a:rPr lang="el-GR" sz="2400" i="1">
                            <a:latin typeface="Cambria Math" panose="02040503050406030204" pitchFamily="18" charset="0"/>
                          </a:rPr>
                        </m:ctrlPr>
                      </m:naryPr>
                      <m:sub>
                        <m:r>
                          <a:rPr lang="el-GR" sz="2400" i="1">
                            <a:latin typeface="Cambria Math" panose="02040503050406030204" pitchFamily="18" charset="0"/>
                          </a:rPr>
                          <m:t>𝑗</m:t>
                        </m:r>
                        <m:r>
                          <a:rPr lang="el-GR" sz="2400" i="1">
                            <a:latin typeface="Cambria Math" panose="02040503050406030204" pitchFamily="18" charset="0"/>
                          </a:rPr>
                          <m:t>:</m:t>
                        </m:r>
                        <m:d>
                          <m:dPr>
                            <m:ctrlPr>
                              <a:rPr lang="el-GR" sz="2400" i="1">
                                <a:latin typeface="Cambria Math" panose="02040503050406030204" pitchFamily="18" charset="0"/>
                              </a:rPr>
                            </m:ctrlPr>
                          </m:dPr>
                          <m:e>
                            <m:r>
                              <a:rPr lang="el-GR" sz="2400" i="1">
                                <a:latin typeface="Cambria Math" panose="02040503050406030204" pitchFamily="18" charset="0"/>
                              </a:rPr>
                              <m:t>𝑖</m:t>
                            </m:r>
                            <m:r>
                              <a:rPr lang="el-GR" sz="2400" i="1">
                                <a:latin typeface="Cambria Math" panose="02040503050406030204" pitchFamily="18" charset="0"/>
                              </a:rPr>
                              <m:t>, </m:t>
                            </m:r>
                            <m:r>
                              <a:rPr lang="el-GR" sz="2400" i="1">
                                <a:latin typeface="Cambria Math" panose="02040503050406030204" pitchFamily="18" charset="0"/>
                              </a:rPr>
                              <m:t>𝑗</m:t>
                            </m:r>
                          </m:e>
                        </m:d>
                        <m:r>
                          <a:rPr lang="el-GR" sz="2400" i="1">
                            <a:latin typeface="Cambria Math" panose="02040503050406030204" pitchFamily="18" charset="0"/>
                          </a:rPr>
                          <m:t>∈</m:t>
                        </m:r>
                        <m:r>
                          <a:rPr lang="el-GR" sz="2400" i="1">
                            <a:latin typeface="Cambria Math" panose="02040503050406030204" pitchFamily="18" charset="0"/>
                          </a:rPr>
                          <m:t>𝐸</m:t>
                        </m:r>
                      </m:sub>
                      <m:sup/>
                      <m:e>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𝑖𝑗</m:t>
                            </m:r>
                          </m:sub>
                        </m:sSub>
                      </m:e>
                    </m:nary>
                    <m:r>
                      <a:rPr lang="el-GR" sz="2400" i="1">
                        <a:latin typeface="Cambria Math" panose="02040503050406030204" pitchFamily="18" charset="0"/>
                      </a:rPr>
                      <m:t>−</m:t>
                    </m:r>
                    <m:nary>
                      <m:naryPr>
                        <m:chr m:val="∑"/>
                        <m:limLoc m:val="undOvr"/>
                        <m:supHide m:val="on"/>
                        <m:ctrlPr>
                          <a:rPr lang="el-GR" sz="2400" i="1">
                            <a:latin typeface="Cambria Math" panose="02040503050406030204" pitchFamily="18" charset="0"/>
                          </a:rPr>
                        </m:ctrlPr>
                      </m:naryPr>
                      <m:sub>
                        <m:r>
                          <a:rPr lang="el-GR" sz="2400" i="1">
                            <a:latin typeface="Cambria Math" panose="02040503050406030204" pitchFamily="18" charset="0"/>
                          </a:rPr>
                          <m:t>𝑗</m:t>
                        </m:r>
                        <m:r>
                          <a:rPr lang="el-GR" sz="2400" i="1">
                            <a:latin typeface="Cambria Math" panose="02040503050406030204" pitchFamily="18" charset="0"/>
                          </a:rPr>
                          <m:t>:</m:t>
                        </m:r>
                        <m:d>
                          <m:dPr>
                            <m:ctrlPr>
                              <a:rPr lang="el-GR" sz="2400" i="1">
                                <a:latin typeface="Cambria Math" panose="02040503050406030204" pitchFamily="18" charset="0"/>
                              </a:rPr>
                            </m:ctrlPr>
                          </m:dPr>
                          <m:e>
                            <m:r>
                              <a:rPr lang="el-GR" sz="2400" i="1">
                                <a:latin typeface="Cambria Math" panose="02040503050406030204" pitchFamily="18" charset="0"/>
                              </a:rPr>
                              <m:t>𝑗</m:t>
                            </m:r>
                            <m:r>
                              <a:rPr lang="el-GR" sz="2400" i="1">
                                <a:latin typeface="Cambria Math" panose="02040503050406030204" pitchFamily="18" charset="0"/>
                              </a:rPr>
                              <m:t>, </m:t>
                            </m:r>
                            <m:r>
                              <a:rPr lang="el-GR" sz="2400" i="1">
                                <a:latin typeface="Cambria Math" panose="02040503050406030204" pitchFamily="18" charset="0"/>
                              </a:rPr>
                              <m:t>𝑖</m:t>
                            </m:r>
                          </m:e>
                        </m:d>
                        <m:r>
                          <a:rPr lang="el-GR" sz="2400" i="1">
                            <a:latin typeface="Cambria Math" panose="02040503050406030204" pitchFamily="18" charset="0"/>
                          </a:rPr>
                          <m:t>∈</m:t>
                        </m:r>
                        <m:r>
                          <a:rPr lang="el-GR" sz="2400" i="1">
                            <a:latin typeface="Cambria Math" panose="02040503050406030204" pitchFamily="18" charset="0"/>
                          </a:rPr>
                          <m:t>𝐸</m:t>
                        </m:r>
                      </m:sub>
                      <m:sup/>
                      <m:e>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𝑗𝑖</m:t>
                            </m:r>
                          </m:sub>
                        </m:sSub>
                      </m:e>
                    </m:nary>
                    <m:r>
                      <a:rPr lang="el-GR" sz="2400" i="1">
                        <a:latin typeface="Cambria Math" panose="02040503050406030204" pitchFamily="18" charset="0"/>
                      </a:rPr>
                      <m:t>=0, ∀</m:t>
                    </m:r>
                    <m:r>
                      <a:rPr lang="en-US" sz="2400" i="1">
                        <a:latin typeface="Cambria Math" panose="02040503050406030204" pitchFamily="18" charset="0"/>
                      </a:rPr>
                      <m:t>𝑖</m:t>
                    </m:r>
                    <m:r>
                      <a:rPr lang="el-GR" sz="2400" i="1">
                        <a:latin typeface="Cambria Math" panose="02040503050406030204" pitchFamily="18" charset="0"/>
                      </a:rPr>
                      <m:t>≠</m:t>
                    </m:r>
                    <m:r>
                      <a:rPr lang="en-US" sz="2400" i="1">
                        <a:latin typeface="Cambria Math" panose="02040503050406030204" pitchFamily="18" charset="0"/>
                      </a:rPr>
                      <m:t>𝑝</m:t>
                    </m:r>
                    <m:r>
                      <a:rPr lang="el-GR" sz="2400" i="1">
                        <a:latin typeface="Cambria Math" panose="02040503050406030204" pitchFamily="18" charset="0"/>
                      </a:rPr>
                      <m:t>, </m:t>
                    </m:r>
                    <m:r>
                      <a:rPr lang="en-US" sz="2400" i="1">
                        <a:latin typeface="Cambria Math" panose="02040503050406030204" pitchFamily="18" charset="0"/>
                      </a:rPr>
                      <m:t>𝑞</m:t>
                    </m:r>
                  </m:oMath>
                </a14:m>
                <a:r>
                  <a:rPr lang="el-GR" sz="2400" dirty="0"/>
                  <a:t> (η απόδειξη </a:t>
                </a:r>
                <a:r>
                  <a:rPr lang="el-GR" sz="2400" dirty="0" smtClean="0"/>
                  <a:t>βρίσκεται στο </a:t>
                </a:r>
                <a:r>
                  <a:rPr lang="el-GR" sz="2400" dirty="0"/>
                  <a:t>[3]). Παρ’ όλα αυτά τον έχω λάβει υπόψη στον κώδικα, καθώς δείχνει ξεκάθαρα ποιος είναι ο περιορισμός που αναφέρεται στην κορυφή προορισμού </a:t>
                </a:r>
                <a14:m>
                  <m:oMath xmlns:m="http://schemas.openxmlformats.org/officeDocument/2006/math">
                    <m:r>
                      <a:rPr lang="en-US" sz="2400" i="1" smtClean="0">
                        <a:latin typeface="Cambria Math" panose="02040503050406030204" pitchFamily="18" charset="0"/>
                      </a:rPr>
                      <m:t>𝑞</m:t>
                    </m:r>
                  </m:oMath>
                </a14:m>
                <a:r>
                  <a:rPr lang="el-GR" sz="2400" dirty="0" smtClean="0"/>
                  <a:t>. </a:t>
                </a:r>
                <a:r>
                  <a:rPr lang="el-GR" sz="2400" dirty="0"/>
                  <a:t>Δεύτερον, είναι δυνατόν να αγνοηθούν όλοι οι ανισοτικοί περιορισμοί, διότι η ίδια η ελαχιστοποίηση </a:t>
                </a:r>
                <a:r>
                  <a:rPr lang="el-GR" sz="2400" dirty="0" smtClean="0"/>
                  <a:t>τους εξασφαλίζει. </a:t>
                </a:r>
                <a:r>
                  <a:rPr lang="el-GR" sz="2400" dirty="0"/>
                  <a:t>Γενικά, λόγω της ελαχιστοποίησης, </a:t>
                </a:r>
                <a:r>
                  <a:rPr lang="el-GR" sz="2400" dirty="0" smtClean="0"/>
                  <a:t>αποφεύγεται η </a:t>
                </a:r>
                <a:r>
                  <a:rPr lang="el-GR" sz="2400" dirty="0"/>
                  <a:t>ύπαρξη κύκλων στις διαδρομές, που δημιουργούνται όταν διαπερνάται μία κορυφή περισσότερες από μία φορές. </a:t>
                </a:r>
                <a:r>
                  <a:rPr lang="el-GR" sz="2400" dirty="0" smtClean="0"/>
                  <a:t>Για την εξήγηση αυτού, χαρακτηριστικό είναι το παράδειγμα της εικόνας δεξιά.</a:t>
                </a:r>
                <a:endParaRPr lang="el-GR"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99473" y="1476496"/>
                <a:ext cx="7303589" cy="5247523"/>
              </a:xfrm>
              <a:blipFill rotWithShape="0">
                <a:blip r:embed="rId2"/>
                <a:stretch>
                  <a:fillRect l="-6427" t="-5807" r="-1336" b="-1161"/>
                </a:stretch>
              </a:blipFill>
            </p:spPr>
            <p:txBody>
              <a:bodyPr/>
              <a:lstStyle/>
              <a:p>
                <a:r>
                  <a:rPr lang="el-GR">
                    <a:noFill/>
                  </a:rPr>
                  <a:t> </a:t>
                </a:r>
              </a:p>
            </p:txBody>
          </p:sp>
        </mc:Fallback>
      </mc:AlternateContent>
      <p:grpSp>
        <p:nvGrpSpPr>
          <p:cNvPr id="4" name="Group 3"/>
          <p:cNvGrpSpPr/>
          <p:nvPr/>
        </p:nvGrpSpPr>
        <p:grpSpPr>
          <a:xfrm>
            <a:off x="7812507" y="2101389"/>
            <a:ext cx="4013023" cy="3997735"/>
            <a:chOff x="0" y="0"/>
            <a:chExt cx="2667000" cy="2657475"/>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667000" cy="2657475"/>
            </a:xfrm>
            <a:prstGeom prst="rect">
              <a:avLst/>
            </a:prstGeom>
          </p:spPr>
        </p:pic>
        <p:cxnSp>
          <p:nvCxnSpPr>
            <p:cNvPr id="6" name="Straight Arrow Connector 5"/>
            <p:cNvCxnSpPr/>
            <p:nvPr/>
          </p:nvCxnSpPr>
          <p:spPr>
            <a:xfrm flipV="1">
              <a:off x="1419225" y="114301"/>
              <a:ext cx="0" cy="2391372"/>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419225" y="136236"/>
              <a:ext cx="1130011" cy="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95250" y="1238541"/>
              <a:ext cx="2432555" cy="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527805" y="132584"/>
              <a:ext cx="0" cy="1125017"/>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1216818" y="1414800"/>
              <a:ext cx="0" cy="10977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01347" y="1436200"/>
              <a:ext cx="111547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00496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dirty="0" smtClean="0"/>
              <a:t>Εισαγωγή – Γενική περιγραφή του θέματος</a:t>
            </a:r>
            <a:endParaRPr lang="el-GR" dirty="0"/>
          </a:p>
        </p:txBody>
      </p:sp>
      <p:sp>
        <p:nvSpPr>
          <p:cNvPr id="3" name="Content Placeholder 2"/>
          <p:cNvSpPr>
            <a:spLocks noGrp="1"/>
          </p:cNvSpPr>
          <p:nvPr>
            <p:ph idx="1"/>
          </p:nvPr>
        </p:nvSpPr>
        <p:spPr>
          <a:xfrm>
            <a:off x="547437" y="1889792"/>
            <a:ext cx="11097126" cy="4607261"/>
          </a:xfrm>
        </p:spPr>
        <p:txBody>
          <a:bodyPr>
            <a:normAutofit lnSpcReduction="10000"/>
          </a:bodyPr>
          <a:lstStyle/>
          <a:p>
            <a:pPr marL="0" indent="0" algn="just">
              <a:buNone/>
            </a:pPr>
            <a:r>
              <a:rPr lang="el-GR" dirty="0" smtClean="0"/>
              <a:t>Το πρόβλημα της συντομότερης/οικονομικότερης διαδρομής (</a:t>
            </a:r>
            <a:r>
              <a:rPr lang="en-US" dirty="0" smtClean="0"/>
              <a:t>shortest path problem</a:t>
            </a:r>
            <a:r>
              <a:rPr lang="el-GR" dirty="0" smtClean="0"/>
              <a:t>)</a:t>
            </a:r>
            <a:r>
              <a:rPr lang="en-US" dirty="0" smtClean="0"/>
              <a:t> </a:t>
            </a:r>
            <a:r>
              <a:rPr lang="el-GR" dirty="0" smtClean="0"/>
              <a:t>ασχολείται με την εύρεση και αναζήτηση σε έναν γράφο εκείνης της διαδρομής μεταξύ δύο διακριτών κορυφών, η οποία αποτελείται από ακμές με το ελάχιστο δυνατό άθροισμα βαρών (ή αλλιώς της διαδρομής με το ελάχιστο συνολικό κόστος). Ο όρος </a:t>
            </a:r>
            <a:r>
              <a:rPr lang="en-US" dirty="0" smtClean="0"/>
              <a:t>“</a:t>
            </a:r>
            <a:r>
              <a:rPr lang="el-GR" dirty="0" smtClean="0"/>
              <a:t>διαδρομή</a:t>
            </a:r>
            <a:r>
              <a:rPr lang="en-US" dirty="0" smtClean="0"/>
              <a:t>”</a:t>
            </a:r>
            <a:r>
              <a:rPr lang="el-GR" dirty="0" smtClean="0"/>
              <a:t> υπονοεί ότι επιβάλλεται να γίνεται το πολύ μία διέλευση από κάθε κορυφή του γράφου</a:t>
            </a:r>
            <a:r>
              <a:rPr lang="en-US" dirty="0" smtClean="0"/>
              <a:t>. </a:t>
            </a:r>
            <a:r>
              <a:rPr lang="el-GR" dirty="0" smtClean="0"/>
              <a:t>Το πρόβλημα του </a:t>
            </a:r>
            <a:r>
              <a:rPr lang="en-US" dirty="0" smtClean="0"/>
              <a:t>shortest path </a:t>
            </a:r>
            <a:r>
              <a:rPr lang="el-GR" dirty="0" smtClean="0"/>
              <a:t>γνώρισε ιδιαίτερα μεγάλη ερευνητική μελέτη και πρόοδο τη δεκαετία του 1950. Η επίλυση του προβλήματος παρουσιάζει μεγάλο ενδιαφέρον λόγω των πολυάριθμων πραγματικών και τεχνολογικών εφαρμογών. Μερικά χαρακτηριστικά πεδία εφαρμογών είναι τα οδικά δίκτυα, τα δίκτυα ηλεκτρικής ενέργειας και μεταφορών, τα αυτόνομα ρομποτικά οχήματα, καθώς και τα γραφικά.</a:t>
            </a:r>
            <a:endParaRPr lang="el-GR" dirty="0"/>
          </a:p>
        </p:txBody>
      </p:sp>
    </p:spTree>
    <p:extLst>
      <p:ext uri="{BB962C8B-B14F-4D97-AF65-F5344CB8AC3E}">
        <p14:creationId xmlns:p14="http://schemas.microsoft.com/office/powerpoint/2010/main" val="6735025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dirty="0" smtClean="0"/>
              <a:t>Τελική μοντελοποίηση </a:t>
            </a:r>
            <a:r>
              <a:rPr lang="el-GR" dirty="0"/>
              <a:t>του προβλήματος με ακέραιο δυαδικό προγραμματισμό</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2082298"/>
                <a:ext cx="8369968" cy="3997660"/>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unc>
                        <m:funcPr>
                          <m:ctrlPr>
                            <a:rPr lang="el-GR" i="1">
                              <a:latin typeface="Cambria Math" panose="02040503050406030204" pitchFamily="18" charset="0"/>
                            </a:rPr>
                          </m:ctrlPr>
                        </m:funcPr>
                        <m:fName>
                          <m:limLow>
                            <m:limLowPr>
                              <m:ctrlPr>
                                <a:rPr lang="el-GR" i="1">
                                  <a:latin typeface="Cambria Math" panose="02040503050406030204" pitchFamily="18" charset="0"/>
                                </a:rPr>
                              </m:ctrlPr>
                            </m:limLowPr>
                            <m:e>
                              <m:r>
                                <m:rPr>
                                  <m:sty m:val="p"/>
                                </m:rPr>
                                <a:rPr lang="el-GR">
                                  <a:latin typeface="Cambria Math" panose="02040503050406030204" pitchFamily="18" charset="0"/>
                                </a:rPr>
                                <m:t>min</m:t>
                              </m:r>
                            </m:e>
                            <m:lim>
                              <m:sSub>
                                <m:sSubPr>
                                  <m:ctrlPr>
                                    <a:rPr lang="el-GR" i="1">
                                      <a:latin typeface="Cambria Math" panose="02040503050406030204" pitchFamily="18" charset="0"/>
                                    </a:rPr>
                                  </m:ctrlPr>
                                </m:sSubPr>
                                <m:e>
                                  <m:r>
                                    <a:rPr lang="el-GR" i="1">
                                      <a:latin typeface="Cambria Math" panose="02040503050406030204" pitchFamily="18" charset="0"/>
                                    </a:rPr>
                                    <m:t>𝑥</m:t>
                                  </m:r>
                                </m:e>
                                <m:sub>
                                  <m:r>
                                    <a:rPr lang="el-GR" i="1">
                                      <a:latin typeface="Cambria Math" panose="02040503050406030204" pitchFamily="18" charset="0"/>
                                    </a:rPr>
                                    <m:t>𝑖𝑗</m:t>
                                  </m:r>
                                </m:sub>
                              </m:sSub>
                            </m:lim>
                          </m:limLow>
                        </m:fName>
                        <m:e>
                          <m:nary>
                            <m:naryPr>
                              <m:chr m:val="∑"/>
                              <m:limLoc m:val="undOvr"/>
                              <m:supHide m:val="on"/>
                              <m:ctrlPr>
                                <a:rPr lang="el-GR" i="1">
                                  <a:latin typeface="Cambria Math" panose="02040503050406030204" pitchFamily="18" charset="0"/>
                                </a:rPr>
                              </m:ctrlPr>
                            </m:naryPr>
                            <m:sub>
                              <m:d>
                                <m:dPr>
                                  <m:ctrlPr>
                                    <a:rPr lang="el-GR" i="1">
                                      <a:latin typeface="Cambria Math" panose="02040503050406030204" pitchFamily="18" charset="0"/>
                                    </a:rPr>
                                  </m:ctrlPr>
                                </m:dPr>
                                <m:e>
                                  <m:r>
                                    <a:rPr lang="el-GR" i="1">
                                      <a:latin typeface="Cambria Math" panose="02040503050406030204" pitchFamily="18" charset="0"/>
                                    </a:rPr>
                                    <m:t>𝑖</m:t>
                                  </m:r>
                                  <m:r>
                                    <a:rPr lang="el-GR">
                                      <a:latin typeface="Cambria Math" panose="02040503050406030204" pitchFamily="18" charset="0"/>
                                    </a:rPr>
                                    <m:t>, </m:t>
                                  </m:r>
                                  <m:r>
                                    <a:rPr lang="el-GR" i="1">
                                      <a:latin typeface="Cambria Math" panose="02040503050406030204" pitchFamily="18" charset="0"/>
                                    </a:rPr>
                                    <m:t>𝑗</m:t>
                                  </m:r>
                                </m:e>
                              </m:d>
                              <m:r>
                                <a:rPr lang="el-GR">
                                  <a:latin typeface="Cambria Math" panose="02040503050406030204" pitchFamily="18" charset="0"/>
                                </a:rPr>
                                <m:t>∈</m:t>
                              </m:r>
                              <m:r>
                                <a:rPr lang="el-GR" i="1">
                                  <a:latin typeface="Cambria Math" panose="02040503050406030204" pitchFamily="18" charset="0"/>
                                </a:rPr>
                                <m:t>𝐸</m:t>
                              </m:r>
                            </m:sub>
                            <m:sup/>
                            <m:e>
                              <m:sSub>
                                <m:sSubPr>
                                  <m:ctrlPr>
                                    <a:rPr lang="el-GR" i="1">
                                      <a:latin typeface="Cambria Math" panose="02040503050406030204" pitchFamily="18" charset="0"/>
                                    </a:rPr>
                                  </m:ctrlPr>
                                </m:sSubPr>
                                <m:e>
                                  <m:r>
                                    <a:rPr lang="el-GR" i="1">
                                      <a:latin typeface="Cambria Math" panose="02040503050406030204" pitchFamily="18" charset="0"/>
                                    </a:rPr>
                                    <m:t>𝑤</m:t>
                                  </m:r>
                                </m:e>
                                <m:sub>
                                  <m:r>
                                    <a:rPr lang="el-GR" i="1">
                                      <a:latin typeface="Cambria Math" panose="02040503050406030204" pitchFamily="18" charset="0"/>
                                    </a:rPr>
                                    <m:t>𝑖𝑗</m:t>
                                  </m:r>
                                </m:sub>
                              </m:sSub>
                              <m:sSub>
                                <m:sSubPr>
                                  <m:ctrlPr>
                                    <a:rPr lang="el-GR" i="1">
                                      <a:latin typeface="Cambria Math" panose="02040503050406030204" pitchFamily="18" charset="0"/>
                                    </a:rPr>
                                  </m:ctrlPr>
                                </m:sSubPr>
                                <m:e>
                                  <m:r>
                                    <a:rPr lang="el-GR" i="1">
                                      <a:latin typeface="Cambria Math" panose="02040503050406030204" pitchFamily="18" charset="0"/>
                                    </a:rPr>
                                    <m:t>𝑥</m:t>
                                  </m:r>
                                </m:e>
                                <m:sub>
                                  <m:r>
                                    <a:rPr lang="el-GR" i="1">
                                      <a:latin typeface="Cambria Math" panose="02040503050406030204" pitchFamily="18" charset="0"/>
                                    </a:rPr>
                                    <m:t>𝑖𝑗</m:t>
                                  </m:r>
                                </m:sub>
                              </m:sSub>
                            </m:e>
                          </m:nary>
                        </m:e>
                      </m:func>
                    </m:oMath>
                  </m:oMathPara>
                </a14:m>
                <a:endParaRPr lang="el-GR" dirty="0"/>
              </a:p>
              <a:p>
                <a:pPr marL="0" indent="0">
                  <a:buNone/>
                </a:pPr>
                <a:endParaRPr lang="el-GR" dirty="0"/>
              </a:p>
              <a:p>
                <a:pPr marL="0" indent="0">
                  <a:buNone/>
                </a:pPr>
                <a14:m>
                  <m:oMathPara xmlns:m="http://schemas.openxmlformats.org/officeDocument/2006/math">
                    <m:oMathParaPr>
                      <m:jc m:val="centerGroup"/>
                    </m:oMathParaPr>
                    <m:oMath xmlns:m="http://schemas.openxmlformats.org/officeDocument/2006/math">
                      <m:nary>
                        <m:naryPr>
                          <m:chr m:val="∑"/>
                          <m:limLoc m:val="undOvr"/>
                          <m:supHide m:val="on"/>
                          <m:ctrlPr>
                            <a:rPr lang="el-GR" i="1">
                              <a:latin typeface="Cambria Math" panose="02040503050406030204" pitchFamily="18" charset="0"/>
                            </a:rPr>
                          </m:ctrlPr>
                        </m:naryPr>
                        <m:sub>
                          <m:r>
                            <a:rPr lang="el-GR" i="1">
                              <a:latin typeface="Cambria Math" panose="02040503050406030204" pitchFamily="18" charset="0"/>
                            </a:rPr>
                            <m:t>𝑗</m:t>
                          </m:r>
                          <m:r>
                            <a:rPr lang="el-GR" i="1">
                              <a:latin typeface="Cambria Math" panose="02040503050406030204" pitchFamily="18" charset="0"/>
                            </a:rPr>
                            <m:t>:</m:t>
                          </m:r>
                          <m:d>
                            <m:dPr>
                              <m:ctrlPr>
                                <a:rPr lang="el-GR" i="1">
                                  <a:latin typeface="Cambria Math" panose="02040503050406030204" pitchFamily="18" charset="0"/>
                                </a:rPr>
                              </m:ctrlPr>
                            </m:dPr>
                            <m:e>
                              <m:r>
                                <a:rPr lang="el-GR" i="1">
                                  <a:latin typeface="Cambria Math" panose="02040503050406030204" pitchFamily="18" charset="0"/>
                                </a:rPr>
                                <m:t>𝑖</m:t>
                              </m:r>
                              <m:r>
                                <a:rPr lang="el-GR" i="1">
                                  <a:latin typeface="Cambria Math" panose="02040503050406030204" pitchFamily="18" charset="0"/>
                                </a:rPr>
                                <m:t>, </m:t>
                              </m:r>
                              <m:r>
                                <a:rPr lang="el-GR" i="1">
                                  <a:latin typeface="Cambria Math" panose="02040503050406030204" pitchFamily="18" charset="0"/>
                                </a:rPr>
                                <m:t>𝑗</m:t>
                              </m:r>
                            </m:e>
                          </m:d>
                          <m:r>
                            <a:rPr lang="el-GR" i="1">
                              <a:latin typeface="Cambria Math" panose="02040503050406030204" pitchFamily="18" charset="0"/>
                            </a:rPr>
                            <m:t>∈</m:t>
                          </m:r>
                          <m:r>
                            <a:rPr lang="el-GR" i="1">
                              <a:latin typeface="Cambria Math" panose="02040503050406030204" pitchFamily="18" charset="0"/>
                            </a:rPr>
                            <m:t>𝐸</m:t>
                          </m:r>
                        </m:sub>
                        <m:sup/>
                        <m:e>
                          <m:sSub>
                            <m:sSubPr>
                              <m:ctrlPr>
                                <a:rPr lang="el-GR" i="1">
                                  <a:latin typeface="Cambria Math" panose="02040503050406030204" pitchFamily="18" charset="0"/>
                                </a:rPr>
                              </m:ctrlPr>
                            </m:sSubPr>
                            <m:e>
                              <m:r>
                                <a:rPr lang="el-GR" i="1">
                                  <a:latin typeface="Cambria Math" panose="02040503050406030204" pitchFamily="18" charset="0"/>
                                </a:rPr>
                                <m:t>𝑥</m:t>
                              </m:r>
                            </m:e>
                            <m:sub>
                              <m:r>
                                <a:rPr lang="el-GR" i="1">
                                  <a:latin typeface="Cambria Math" panose="02040503050406030204" pitchFamily="18" charset="0"/>
                                </a:rPr>
                                <m:t>𝑖𝑗</m:t>
                              </m:r>
                            </m:sub>
                          </m:sSub>
                        </m:e>
                      </m:nary>
                      <m:r>
                        <a:rPr lang="el-GR" i="1">
                          <a:latin typeface="Cambria Math" panose="02040503050406030204" pitchFamily="18" charset="0"/>
                        </a:rPr>
                        <m:t>−</m:t>
                      </m:r>
                      <m:nary>
                        <m:naryPr>
                          <m:chr m:val="∑"/>
                          <m:limLoc m:val="undOvr"/>
                          <m:supHide m:val="on"/>
                          <m:ctrlPr>
                            <a:rPr lang="el-GR" i="1">
                              <a:latin typeface="Cambria Math" panose="02040503050406030204" pitchFamily="18" charset="0"/>
                            </a:rPr>
                          </m:ctrlPr>
                        </m:naryPr>
                        <m:sub>
                          <m:r>
                            <a:rPr lang="el-GR" i="1">
                              <a:latin typeface="Cambria Math" panose="02040503050406030204" pitchFamily="18" charset="0"/>
                            </a:rPr>
                            <m:t>𝑗</m:t>
                          </m:r>
                          <m:r>
                            <a:rPr lang="el-GR" i="1">
                              <a:latin typeface="Cambria Math" panose="02040503050406030204" pitchFamily="18" charset="0"/>
                            </a:rPr>
                            <m:t>:</m:t>
                          </m:r>
                          <m:d>
                            <m:dPr>
                              <m:ctrlPr>
                                <a:rPr lang="el-GR" i="1">
                                  <a:latin typeface="Cambria Math" panose="02040503050406030204" pitchFamily="18" charset="0"/>
                                </a:rPr>
                              </m:ctrlPr>
                            </m:dPr>
                            <m:e>
                              <m:r>
                                <a:rPr lang="el-GR" i="1">
                                  <a:latin typeface="Cambria Math" panose="02040503050406030204" pitchFamily="18" charset="0"/>
                                </a:rPr>
                                <m:t>𝑗</m:t>
                              </m:r>
                              <m:r>
                                <a:rPr lang="el-GR" i="1">
                                  <a:latin typeface="Cambria Math" panose="02040503050406030204" pitchFamily="18" charset="0"/>
                                </a:rPr>
                                <m:t>, </m:t>
                              </m:r>
                              <m:r>
                                <a:rPr lang="en-US" i="1">
                                  <a:latin typeface="Cambria Math" panose="02040503050406030204" pitchFamily="18" charset="0"/>
                                </a:rPr>
                                <m:t>𝑖</m:t>
                              </m:r>
                            </m:e>
                          </m:d>
                          <m:r>
                            <a:rPr lang="el-GR" i="1">
                              <a:latin typeface="Cambria Math" panose="02040503050406030204" pitchFamily="18" charset="0"/>
                            </a:rPr>
                            <m:t>∈</m:t>
                          </m:r>
                          <m:r>
                            <a:rPr lang="el-GR" i="1">
                              <a:latin typeface="Cambria Math" panose="02040503050406030204" pitchFamily="18" charset="0"/>
                            </a:rPr>
                            <m:t>𝐸</m:t>
                          </m:r>
                        </m:sub>
                        <m:sup/>
                        <m:e>
                          <m:sSub>
                            <m:sSubPr>
                              <m:ctrlPr>
                                <a:rPr lang="el-GR" i="1">
                                  <a:latin typeface="Cambria Math" panose="02040503050406030204" pitchFamily="18" charset="0"/>
                                </a:rPr>
                              </m:ctrlPr>
                            </m:sSubPr>
                            <m:e>
                              <m:r>
                                <a:rPr lang="el-GR" i="1">
                                  <a:latin typeface="Cambria Math" panose="02040503050406030204" pitchFamily="18" charset="0"/>
                                </a:rPr>
                                <m:t>𝑥</m:t>
                              </m:r>
                            </m:e>
                            <m:sub>
                              <m:r>
                                <a:rPr lang="el-GR" i="1">
                                  <a:latin typeface="Cambria Math" panose="02040503050406030204" pitchFamily="18" charset="0"/>
                                </a:rPr>
                                <m:t>𝑗𝑖</m:t>
                              </m:r>
                            </m:sub>
                          </m:sSub>
                        </m:e>
                      </m:nary>
                      <m:r>
                        <a:rPr lang="el-GR" i="1">
                          <a:latin typeface="Cambria Math" panose="02040503050406030204" pitchFamily="18" charset="0"/>
                        </a:rPr>
                        <m:t>=</m:t>
                      </m:r>
                      <m:d>
                        <m:dPr>
                          <m:begChr m:val="{"/>
                          <m:endChr m:val=""/>
                          <m:ctrlPr>
                            <a:rPr lang="el-GR" i="1">
                              <a:latin typeface="Cambria Math" panose="02040503050406030204" pitchFamily="18" charset="0"/>
                            </a:rPr>
                          </m:ctrlPr>
                        </m:dPr>
                        <m:e>
                          <m:eqArr>
                            <m:eqArrPr>
                              <m:ctrlPr>
                                <a:rPr lang="el-GR" i="1">
                                  <a:latin typeface="Cambria Math" panose="02040503050406030204" pitchFamily="18" charset="0"/>
                                </a:rPr>
                              </m:ctrlPr>
                            </m:eqArrPr>
                            <m:e>
                              <m:r>
                                <a:rPr lang="el-GR" i="1">
                                  <a:latin typeface="Cambria Math" panose="02040503050406030204" pitchFamily="18" charset="0"/>
                                </a:rPr>
                                <m:t>1</m:t>
                              </m:r>
                            </m:e>
                            <m:e>
                              <m:r>
                                <a:rPr lang="el-GR" i="1">
                                  <a:latin typeface="Cambria Math" panose="02040503050406030204" pitchFamily="18" charset="0"/>
                                </a:rPr>
                                <m:t>0</m:t>
                              </m:r>
                            </m:e>
                            <m:e>
                              <m:r>
                                <a:rPr lang="el-GR" i="1">
                                  <a:latin typeface="Cambria Math" panose="02040503050406030204" pitchFamily="18" charset="0"/>
                                </a:rPr>
                                <m:t>−1</m:t>
                              </m:r>
                            </m:e>
                          </m:eqArr>
                        </m:e>
                      </m:d>
                      <m:r>
                        <a:rPr lang="el-GR" i="1">
                          <a:latin typeface="Cambria Math" panose="02040503050406030204" pitchFamily="18" charset="0"/>
                        </a:rPr>
                        <m:t>      </m:t>
                      </m:r>
                      <m:m>
                        <m:mPr>
                          <m:mcs>
                            <m:mc>
                              <m:mcPr>
                                <m:count m:val="1"/>
                                <m:mcJc m:val="center"/>
                              </m:mcPr>
                            </m:mc>
                          </m:mcs>
                          <m:ctrlPr>
                            <a:rPr lang="el-GR" i="1">
                              <a:latin typeface="Cambria Math" panose="02040503050406030204" pitchFamily="18" charset="0"/>
                            </a:rPr>
                          </m:ctrlPr>
                        </m:mPr>
                        <m:mr>
                          <m:e>
                            <m:r>
                              <a:rPr lang="el-GR" i="1">
                                <a:latin typeface="Cambria Math" panose="02040503050406030204" pitchFamily="18" charset="0"/>
                              </a:rPr>
                              <m:t>𝛼𝜈</m:t>
                            </m:r>
                            <m:r>
                              <a:rPr lang="el-GR"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𝑝</m:t>
                            </m:r>
                          </m:e>
                        </m:mr>
                        <m:mr>
                          <m:e>
                            <m:r>
                              <a:rPr lang="el-GR" i="1">
                                <a:latin typeface="Cambria Math" panose="02040503050406030204" pitchFamily="18" charset="0"/>
                              </a:rPr>
                              <m:t>𝛼𝜈</m:t>
                            </m:r>
                            <m:r>
                              <a:rPr lang="el-GR"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𝑝</m:t>
                            </m:r>
                            <m:r>
                              <a:rPr lang="el-GR" i="1">
                                <a:latin typeface="Cambria Math" panose="02040503050406030204" pitchFamily="18" charset="0"/>
                              </a:rPr>
                              <m:t>,</m:t>
                            </m:r>
                            <m:r>
                              <a:rPr lang="en-US" i="1">
                                <a:latin typeface="Cambria Math" panose="02040503050406030204" pitchFamily="18" charset="0"/>
                              </a:rPr>
                              <m:t>𝑞</m:t>
                            </m:r>
                          </m:e>
                        </m:mr>
                        <m:mr>
                          <m:e>
                            <m:r>
                              <a:rPr lang="el-GR" i="1">
                                <a:latin typeface="Cambria Math" panose="02040503050406030204" pitchFamily="18" charset="0"/>
                              </a:rPr>
                              <m:t>𝛼𝜈</m:t>
                            </m:r>
                            <m:r>
                              <a:rPr lang="el-GR"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𝑞</m:t>
                            </m:r>
                          </m:e>
                        </m:mr>
                      </m:m>
                      <m:r>
                        <a:rPr lang="el-GR"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𝑉</m:t>
                      </m:r>
                    </m:oMath>
                  </m:oMathPara>
                </a14:m>
                <a:endParaRPr lang="el-GR" dirty="0"/>
              </a:p>
              <a:p>
                <a:pPr marL="0" indent="0">
                  <a:buNone/>
                </a:pPr>
                <a:endParaRPr lang="el-GR" dirty="0"/>
              </a:p>
              <a:p>
                <a:pPr marL="0" indent="0">
                  <a:buNone/>
                </a:pPr>
                <a14:m>
                  <m:oMathPara xmlns:m="http://schemas.openxmlformats.org/officeDocument/2006/math">
                    <m:oMathParaPr>
                      <m:jc m:val="centerGroup"/>
                    </m:oMathParaPr>
                    <m:oMath xmlns:m="http://schemas.openxmlformats.org/officeDocument/2006/math">
                      <m:sSub>
                        <m:sSubPr>
                          <m:ctrlPr>
                            <a:rPr lang="el-GR" i="1">
                              <a:latin typeface="Cambria Math" panose="02040503050406030204" pitchFamily="18" charset="0"/>
                            </a:rPr>
                          </m:ctrlPr>
                        </m:sSubPr>
                        <m:e>
                          <m:r>
                            <a:rPr lang="el-GR" i="1">
                              <a:latin typeface="Cambria Math" panose="02040503050406030204" pitchFamily="18" charset="0"/>
                            </a:rPr>
                            <m:t>𝑥</m:t>
                          </m:r>
                        </m:e>
                        <m:sub>
                          <m:r>
                            <a:rPr lang="el-GR" i="1">
                              <a:latin typeface="Cambria Math" panose="02040503050406030204" pitchFamily="18" charset="0"/>
                            </a:rPr>
                            <m:t>𝑖𝑗</m:t>
                          </m:r>
                        </m:sub>
                      </m:sSub>
                      <m:r>
                        <a:rPr lang="en-US" i="1">
                          <a:latin typeface="Cambria Math" panose="02040503050406030204" pitchFamily="18" charset="0"/>
                        </a:rPr>
                        <m:t>∈</m:t>
                      </m:r>
                      <m:d>
                        <m:dPr>
                          <m:begChr m:val="{"/>
                          <m:endChr m:val="}"/>
                          <m:ctrlPr>
                            <a:rPr lang="el-GR" i="1">
                              <a:latin typeface="Cambria Math" panose="02040503050406030204" pitchFamily="18" charset="0"/>
                            </a:rPr>
                          </m:ctrlPr>
                        </m:dPr>
                        <m:e>
                          <m:r>
                            <a:rPr lang="en-US" i="1">
                              <a:latin typeface="Cambria Math" panose="02040503050406030204" pitchFamily="18" charset="0"/>
                            </a:rPr>
                            <m:t>0, 1</m:t>
                          </m:r>
                        </m:e>
                      </m:d>
                      <m:r>
                        <a:rPr lang="en-US" i="1">
                          <a:latin typeface="Cambria Math" panose="02040503050406030204" pitchFamily="18" charset="0"/>
                        </a:rPr>
                        <m:t>   </m:t>
                      </m:r>
                      <m:r>
                        <a:rPr lang="el-GR" i="1">
                          <a:latin typeface="Cambria Math" panose="02040503050406030204" pitchFamily="18" charset="0"/>
                        </a:rPr>
                        <m:t>∀</m:t>
                      </m:r>
                      <m:d>
                        <m:dPr>
                          <m:ctrlPr>
                            <a:rPr lang="el-GR" i="1">
                              <a:latin typeface="Cambria Math" panose="02040503050406030204" pitchFamily="18" charset="0"/>
                            </a:rPr>
                          </m:ctrlPr>
                        </m:dPr>
                        <m:e>
                          <m:r>
                            <a:rPr lang="el-GR" i="1">
                              <a:latin typeface="Cambria Math" panose="02040503050406030204" pitchFamily="18" charset="0"/>
                            </a:rPr>
                            <m:t>𝑖</m:t>
                          </m:r>
                          <m:r>
                            <a:rPr lang="el-GR" i="1">
                              <a:latin typeface="Cambria Math" panose="02040503050406030204" pitchFamily="18" charset="0"/>
                            </a:rPr>
                            <m:t>, </m:t>
                          </m:r>
                          <m:r>
                            <a:rPr lang="el-GR" i="1">
                              <a:latin typeface="Cambria Math" panose="02040503050406030204" pitchFamily="18" charset="0"/>
                            </a:rPr>
                            <m:t>𝑗</m:t>
                          </m:r>
                        </m:e>
                      </m:d>
                      <m:r>
                        <a:rPr lang="en-US" i="1">
                          <a:latin typeface="Cambria Math" panose="02040503050406030204" pitchFamily="18" charset="0"/>
                        </a:rPr>
                        <m:t>∈</m:t>
                      </m:r>
                      <m:r>
                        <a:rPr lang="en-US" i="1">
                          <a:latin typeface="Cambria Math" panose="02040503050406030204" pitchFamily="18" charset="0"/>
                        </a:rPr>
                        <m:t>𝐸</m:t>
                      </m:r>
                    </m:oMath>
                  </m:oMathPara>
                </a14:m>
                <a:endParaRPr lang="el-GR" dirty="0"/>
              </a:p>
              <a:p>
                <a:pPr marL="0" indent="0">
                  <a:buNone/>
                </a:pPr>
                <a:endParaRPr lang="el-G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2082298"/>
                <a:ext cx="8369968" cy="3997660"/>
              </a:xfrm>
              <a:blipFill rotWithShape="0">
                <a:blip r:embed="rId2"/>
                <a:stretch>
                  <a:fillRect/>
                </a:stretch>
              </a:blipFill>
            </p:spPr>
            <p:txBody>
              <a:bodyPr/>
              <a:lstStyle/>
              <a:p>
                <a:r>
                  <a:rPr lang="el-GR">
                    <a:noFill/>
                  </a:rPr>
                  <a:t> </a:t>
                </a:r>
              </a:p>
            </p:txBody>
          </p:sp>
        </mc:Fallback>
      </mc:AlternateContent>
      <p:grpSp>
        <p:nvGrpSpPr>
          <p:cNvPr id="4" name="Group 3"/>
          <p:cNvGrpSpPr/>
          <p:nvPr/>
        </p:nvGrpSpPr>
        <p:grpSpPr>
          <a:xfrm>
            <a:off x="8181474" y="2376594"/>
            <a:ext cx="3834062" cy="3409067"/>
            <a:chOff x="7748337" y="1928143"/>
            <a:chExt cx="3834062" cy="3409067"/>
          </a:xfrm>
        </p:grpSpPr>
        <p:sp>
          <p:nvSpPr>
            <p:cNvPr id="5" name="Rectangle 4"/>
            <p:cNvSpPr/>
            <p:nvPr/>
          </p:nvSpPr>
          <p:spPr>
            <a:xfrm>
              <a:off x="7748337" y="1928143"/>
              <a:ext cx="3834062" cy="606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tx1"/>
                  </a:solidFill>
                </a:rPr>
                <a:t>α</a:t>
              </a:r>
              <a:r>
                <a:rPr lang="el-GR" sz="2400" dirty="0" smtClean="0">
                  <a:solidFill>
                    <a:schemeClr val="tx1"/>
                  </a:solidFill>
                </a:rPr>
                <a:t>ντικειμενική συνάρτηση</a:t>
              </a:r>
              <a:endParaRPr lang="el-GR" sz="2400" dirty="0">
                <a:solidFill>
                  <a:schemeClr val="tx1"/>
                </a:solidFill>
              </a:endParaRPr>
            </a:p>
          </p:txBody>
        </p:sp>
        <p:sp>
          <p:nvSpPr>
            <p:cNvPr id="6" name="Rectangle 5"/>
            <p:cNvSpPr/>
            <p:nvPr/>
          </p:nvSpPr>
          <p:spPr>
            <a:xfrm>
              <a:off x="8205536" y="3348924"/>
              <a:ext cx="2919663" cy="606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tx1"/>
                  </a:solidFill>
                </a:rPr>
                <a:t>ι</a:t>
              </a:r>
              <a:r>
                <a:rPr lang="el-GR" sz="2400" dirty="0" smtClean="0">
                  <a:solidFill>
                    <a:schemeClr val="tx1"/>
                  </a:solidFill>
                </a:rPr>
                <a:t>σοτικοί περιορισμοί</a:t>
              </a:r>
              <a:endParaRPr lang="el-GR" sz="2400" dirty="0">
                <a:solidFill>
                  <a:schemeClr val="tx1"/>
                </a:solidFill>
              </a:endParaRPr>
            </a:p>
          </p:txBody>
        </p:sp>
        <p:sp>
          <p:nvSpPr>
            <p:cNvPr id="8" name="Rectangle 7"/>
            <p:cNvSpPr/>
            <p:nvPr/>
          </p:nvSpPr>
          <p:spPr>
            <a:xfrm>
              <a:off x="7976938" y="4730700"/>
              <a:ext cx="3376862" cy="606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tx1"/>
                  </a:solidFill>
                </a:rPr>
                <a:t>μ</a:t>
              </a:r>
              <a:r>
                <a:rPr lang="el-GR" sz="2400" dirty="0" smtClean="0">
                  <a:solidFill>
                    <a:schemeClr val="tx1"/>
                  </a:solidFill>
                </a:rPr>
                <a:t>εταβλητές απόφασης</a:t>
              </a:r>
              <a:endParaRPr lang="el-GR" sz="2400" dirty="0">
                <a:solidFill>
                  <a:schemeClr val="tx1"/>
                </a:solidFill>
              </a:endParaRPr>
            </a:p>
          </p:txBody>
        </p:sp>
      </p:grpSp>
    </p:spTree>
    <p:extLst>
      <p:ext uri="{BB962C8B-B14F-4D97-AF65-F5344CB8AC3E}">
        <p14:creationId xmlns:p14="http://schemas.microsoft.com/office/powerpoint/2010/main" val="9922102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789"/>
            <a:ext cx="10515600" cy="1325563"/>
          </a:xfrm>
        </p:spPr>
        <p:txBody>
          <a:bodyPr/>
          <a:lstStyle/>
          <a:p>
            <a:pPr algn="ctr"/>
            <a:r>
              <a:rPr lang="el-GR" dirty="0" smtClean="0"/>
              <a:t>Ενδεικτικό παράδειγμα</a:t>
            </a:r>
            <a:endParaRPr lang="el-GR" dirty="0"/>
          </a:p>
        </p:txBody>
      </p:sp>
      <mc:AlternateContent xmlns:mc="http://schemas.openxmlformats.org/markup-compatibility/2006" xmlns:a14="http://schemas.microsoft.com/office/drawing/2010/main">
        <mc:Choice Requires="a14">
          <p:sp>
            <p:nvSpPr>
              <p:cNvPr id="8" name="Rectangle 7"/>
              <p:cNvSpPr/>
              <p:nvPr/>
            </p:nvSpPr>
            <p:spPr>
              <a:xfrm>
                <a:off x="7395410" y="1910969"/>
                <a:ext cx="4555958" cy="4029565"/>
              </a:xfrm>
              <a:prstGeom prst="rect">
                <a:avLst/>
              </a:prstGeom>
            </p:spPr>
            <p:txBody>
              <a:bodyPr wrap="square">
                <a:spAutoFit/>
              </a:bodyPr>
              <a:lstStyle/>
              <a:p>
                <a:pPr algn="just">
                  <a:lnSpc>
                    <a:spcPct val="107000"/>
                  </a:lnSpc>
                  <a:spcAft>
                    <a:spcPts val="800"/>
                  </a:spcAft>
                </a:pPr>
                <a:r>
                  <a:rPr lang="el-GR" sz="2000" dirty="0" smtClean="0">
                    <a:latin typeface="Calibri" panose="020F0502020204030204" pitchFamily="34" charset="0"/>
                    <a:ea typeface="Times New Roman" panose="02020603050405020304" pitchFamily="18" charset="0"/>
                    <a:cs typeface="Times New Roman" panose="02020603050405020304" pitchFamily="18" charset="0"/>
                  </a:rPr>
                  <a:t>Ο γράφος αποτελείται από </a:t>
                </a:r>
                <a14:m>
                  <m:oMath xmlns:m="http://schemas.openxmlformats.org/officeDocument/2006/math">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l-GR" sz="2000">
                        <a:effectLst/>
                        <a:latin typeface="Cambria Math" panose="02040503050406030204" pitchFamily="18" charset="0"/>
                        <a:ea typeface="Times New Roman" panose="02020603050405020304" pitchFamily="18" charset="0"/>
                        <a:cs typeface="Times New Roman" panose="02020603050405020304" pitchFamily="18" charset="0"/>
                      </a:rPr>
                      <m:t>=5</m:t>
                    </m:r>
                  </m:oMath>
                </a14:m>
                <a:r>
                  <a:rPr lang="el-GR" sz="2000" dirty="0">
                    <a:effectLst/>
                    <a:latin typeface="Calibri" panose="020F0502020204030204" pitchFamily="34" charset="0"/>
                    <a:ea typeface="Times New Roman" panose="02020603050405020304" pitchFamily="18" charset="0"/>
                    <a:cs typeface="Times New Roman" panose="02020603050405020304" pitchFamily="18" charset="0"/>
                  </a:rPr>
                  <a:t> κορυφές και περιλαμβάνει </a:t>
                </a:r>
                <a14:m>
                  <m:oMath xmlns:m="http://schemas.openxmlformats.org/officeDocument/2006/math">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𝑀</m:t>
                    </m:r>
                    <m:r>
                      <a:rPr lang="el-GR" sz="2000">
                        <a:effectLst/>
                        <a:latin typeface="Cambria Math" panose="02040503050406030204" pitchFamily="18" charset="0"/>
                        <a:ea typeface="Times New Roman" panose="02020603050405020304" pitchFamily="18" charset="0"/>
                        <a:cs typeface="Times New Roman" panose="02020603050405020304" pitchFamily="18" charset="0"/>
                      </a:rPr>
                      <m:t>=10</m:t>
                    </m:r>
                  </m:oMath>
                </a14:m>
                <a:r>
                  <a:rPr lang="el-GR" sz="2000" dirty="0">
                    <a:effectLst/>
                    <a:latin typeface="Calibri" panose="020F0502020204030204" pitchFamily="34" charset="0"/>
                    <a:ea typeface="Times New Roman" panose="02020603050405020304" pitchFamily="18" charset="0"/>
                    <a:cs typeface="Times New Roman" panose="02020603050405020304" pitchFamily="18" charset="0"/>
                  </a:rPr>
                  <a:t>  στο πλήθος ακμές (αφότου έχει γίνει η διάσπαση σε μονοκατευθυντικές). Η κορυφή αφετηρίας είναι η </a:t>
                </a:r>
                <a14:m>
                  <m:oMath xmlns:m="http://schemas.openxmlformats.org/officeDocument/2006/math">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𝑝</m:t>
                    </m:r>
                    <m:r>
                      <a:rPr lang="el-GR" sz="2000">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l-GR" sz="2000" dirty="0">
                    <a:effectLst/>
                    <a:latin typeface="Calibri" panose="020F0502020204030204" pitchFamily="34" charset="0"/>
                    <a:ea typeface="Times New Roman" panose="02020603050405020304" pitchFamily="18" charset="0"/>
                    <a:cs typeface="Times New Roman" panose="02020603050405020304" pitchFamily="18" charset="0"/>
                  </a:rPr>
                  <a:t>, η κορυφή προορισμού είναι η </a:t>
                </a:r>
                <a14:m>
                  <m:oMath xmlns:m="http://schemas.openxmlformats.org/officeDocument/2006/math">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𝑞</m:t>
                    </m:r>
                    <m:r>
                      <a:rPr lang="el-GR" sz="2000">
                        <a:effectLst/>
                        <a:latin typeface="Cambria Math" panose="02040503050406030204" pitchFamily="18" charset="0"/>
                        <a:ea typeface="Times New Roman" panose="02020603050405020304" pitchFamily="18" charset="0"/>
                        <a:cs typeface="Times New Roman" panose="02020603050405020304" pitchFamily="18" charset="0"/>
                      </a:rPr>
                      <m:t>=5</m:t>
                    </m:r>
                  </m:oMath>
                </a14:m>
                <a:r>
                  <a:rPr lang="el-GR" sz="2000" dirty="0">
                    <a:effectLst/>
                    <a:latin typeface="Calibri" panose="020F0502020204030204" pitchFamily="34" charset="0"/>
                    <a:ea typeface="Times New Roman" panose="02020603050405020304" pitchFamily="18" charset="0"/>
                    <a:cs typeface="Times New Roman" panose="02020603050405020304" pitchFamily="18" charset="0"/>
                  </a:rPr>
                  <a:t> και η ροή που διατρέχει τον γράφο είναι ίση με 1 μονάδα. Οι ακμές διαθέτουν θετικά βάρη που σημειώνονται με μπλε χρώμα. Με κόκκινο χρώμα τονίζεται η διαδρομή ελαχίστου κόστους που διαθέτει συνολικό βάρος ίσο με 10.</a:t>
                </a:r>
                <a:endParaRPr lang="el-GR"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7395410" y="1910969"/>
                <a:ext cx="4555958" cy="4029565"/>
              </a:xfrm>
              <a:prstGeom prst="rect">
                <a:avLst/>
              </a:prstGeom>
              <a:blipFill rotWithShape="0">
                <a:blip r:embed="rId2"/>
                <a:stretch>
                  <a:fillRect l="-1337" t="-605" r="-1337" b="-1815"/>
                </a:stretch>
              </a:blipFill>
            </p:spPr>
            <p:txBody>
              <a:bodyPr/>
              <a:lstStyle/>
              <a:p>
                <a:r>
                  <a:rPr lang="el-GR">
                    <a:noFill/>
                  </a:rPr>
                  <a:t> </a:t>
                </a:r>
              </a:p>
            </p:txBody>
          </p:sp>
        </mc:Fallback>
      </mc:AlternateContent>
      <p:pic>
        <p:nvPicPr>
          <p:cNvPr id="10" name="Picture 9"/>
          <p:cNvPicPr>
            <a:picLocks noChangeAspect="1"/>
          </p:cNvPicPr>
          <p:nvPr/>
        </p:nvPicPr>
        <p:blipFill>
          <a:blip r:embed="rId3"/>
          <a:stretch>
            <a:fillRect/>
          </a:stretch>
        </p:blipFill>
        <p:spPr>
          <a:xfrm>
            <a:off x="215983" y="1690688"/>
            <a:ext cx="6986922" cy="4470128"/>
          </a:xfrm>
          <a:prstGeom prst="rect">
            <a:avLst/>
          </a:prstGeom>
        </p:spPr>
      </p:pic>
    </p:spTree>
    <p:extLst>
      <p:ext uri="{BB962C8B-B14F-4D97-AF65-F5344CB8AC3E}">
        <p14:creationId xmlns:p14="http://schemas.microsoft.com/office/powerpoint/2010/main" val="19261926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285"/>
            <a:ext cx="10515600" cy="1325563"/>
          </a:xfrm>
        </p:spPr>
        <p:txBody>
          <a:bodyPr/>
          <a:lstStyle/>
          <a:p>
            <a:pPr algn="ctr"/>
            <a:r>
              <a:rPr lang="el-GR" dirty="0" smtClean="0"/>
              <a:t>Μοντέλο ακέραιου προγραμματισμού</a:t>
            </a:r>
            <a:endParaRPr lang="el-G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247776"/>
                <a:ext cx="12192000" cy="3220305"/>
              </a:xfrm>
            </p:spPr>
            <p:txBody>
              <a:bodyPr>
                <a:normAutofit fontScale="62500" lnSpcReduction="20000"/>
              </a:bodyPr>
              <a:lstStyle/>
              <a:p>
                <a:pPr lvl="0"/>
                <a:r>
                  <a:rPr lang="el-GR" sz="3800" dirty="0" smtClean="0"/>
                  <a:t>Μεταβλητές απόφασης:</a:t>
                </a:r>
              </a:p>
              <a:p>
                <a:pPr lvl="0"/>
                <a:endParaRPr lang="el-GR" dirty="0"/>
              </a:p>
              <a:p>
                <a:pPr marL="0" indent="0">
                  <a:buNone/>
                </a:pPr>
                <a14:m>
                  <m:oMathPara xmlns:m="http://schemas.openxmlformats.org/officeDocument/2006/math">
                    <m:oMathParaPr>
                      <m:jc m:val="centerGroup"/>
                    </m:oMathParaPr>
                    <m:oMath xmlns:m="http://schemas.openxmlformats.org/officeDocument/2006/math">
                      <m:sSub>
                        <m:sSubPr>
                          <m:ctrlPr>
                            <a:rPr lang="el-GR" sz="3800" i="1">
                              <a:latin typeface="Cambria Math" panose="02040503050406030204" pitchFamily="18" charset="0"/>
                            </a:rPr>
                          </m:ctrlPr>
                        </m:sSubPr>
                        <m:e>
                          <m:r>
                            <a:rPr lang="el-GR" sz="3800" i="1">
                              <a:latin typeface="Cambria Math" panose="02040503050406030204" pitchFamily="18" charset="0"/>
                            </a:rPr>
                            <m:t>𝑥</m:t>
                          </m:r>
                        </m:e>
                        <m:sub>
                          <m:r>
                            <a:rPr lang="el-GR" sz="3800" i="1">
                              <a:latin typeface="Cambria Math" panose="02040503050406030204" pitchFamily="18" charset="0"/>
                            </a:rPr>
                            <m:t>1,2</m:t>
                          </m:r>
                        </m:sub>
                      </m:sSub>
                      <m:r>
                        <a:rPr lang="el-GR" sz="3800" i="1">
                          <a:latin typeface="Cambria Math" panose="02040503050406030204" pitchFamily="18" charset="0"/>
                        </a:rPr>
                        <m:t>, </m:t>
                      </m:r>
                      <m:sSub>
                        <m:sSubPr>
                          <m:ctrlPr>
                            <a:rPr lang="el-GR" sz="3800" i="1">
                              <a:latin typeface="Cambria Math" panose="02040503050406030204" pitchFamily="18" charset="0"/>
                            </a:rPr>
                          </m:ctrlPr>
                        </m:sSubPr>
                        <m:e>
                          <m:r>
                            <a:rPr lang="el-GR" sz="3800" i="1">
                              <a:latin typeface="Cambria Math" panose="02040503050406030204" pitchFamily="18" charset="0"/>
                            </a:rPr>
                            <m:t>𝑥</m:t>
                          </m:r>
                        </m:e>
                        <m:sub>
                          <m:r>
                            <a:rPr lang="el-GR" sz="3800" i="1">
                              <a:latin typeface="Cambria Math" panose="02040503050406030204" pitchFamily="18" charset="0"/>
                            </a:rPr>
                            <m:t>1,3</m:t>
                          </m:r>
                        </m:sub>
                      </m:sSub>
                      <m:r>
                        <a:rPr lang="el-GR" sz="3800" i="1">
                          <a:latin typeface="Cambria Math" panose="02040503050406030204" pitchFamily="18" charset="0"/>
                        </a:rPr>
                        <m:t>, </m:t>
                      </m:r>
                      <m:sSub>
                        <m:sSubPr>
                          <m:ctrlPr>
                            <a:rPr lang="el-GR" sz="3800" i="1">
                              <a:latin typeface="Cambria Math" panose="02040503050406030204" pitchFamily="18" charset="0"/>
                            </a:rPr>
                          </m:ctrlPr>
                        </m:sSubPr>
                        <m:e>
                          <m:r>
                            <a:rPr lang="el-GR" sz="3800" i="1">
                              <a:latin typeface="Cambria Math" panose="02040503050406030204" pitchFamily="18" charset="0"/>
                            </a:rPr>
                            <m:t>𝑥</m:t>
                          </m:r>
                        </m:e>
                        <m:sub>
                          <m:r>
                            <a:rPr lang="el-GR" sz="3800" i="1">
                              <a:latin typeface="Cambria Math" panose="02040503050406030204" pitchFamily="18" charset="0"/>
                            </a:rPr>
                            <m:t>1,4</m:t>
                          </m:r>
                        </m:sub>
                      </m:sSub>
                      <m:r>
                        <a:rPr lang="el-GR" sz="3800" i="1">
                          <a:latin typeface="Cambria Math" panose="02040503050406030204" pitchFamily="18" charset="0"/>
                        </a:rPr>
                        <m:t>, </m:t>
                      </m:r>
                      <m:sSub>
                        <m:sSubPr>
                          <m:ctrlPr>
                            <a:rPr lang="el-GR" sz="3800" i="1">
                              <a:latin typeface="Cambria Math" panose="02040503050406030204" pitchFamily="18" charset="0"/>
                            </a:rPr>
                          </m:ctrlPr>
                        </m:sSubPr>
                        <m:e>
                          <m:r>
                            <a:rPr lang="el-GR" sz="3800" i="1">
                              <a:latin typeface="Cambria Math" panose="02040503050406030204" pitchFamily="18" charset="0"/>
                            </a:rPr>
                            <m:t>𝑥</m:t>
                          </m:r>
                        </m:e>
                        <m:sub>
                          <m:r>
                            <a:rPr lang="el-GR" sz="3800" i="1">
                              <a:latin typeface="Cambria Math" panose="02040503050406030204" pitchFamily="18" charset="0"/>
                            </a:rPr>
                            <m:t>2,5</m:t>
                          </m:r>
                        </m:sub>
                      </m:sSub>
                      <m:r>
                        <a:rPr lang="el-GR" sz="3800" i="1">
                          <a:latin typeface="Cambria Math" panose="02040503050406030204" pitchFamily="18" charset="0"/>
                        </a:rPr>
                        <m:t>, </m:t>
                      </m:r>
                      <m:sSub>
                        <m:sSubPr>
                          <m:ctrlPr>
                            <a:rPr lang="el-GR" sz="3800" i="1">
                              <a:latin typeface="Cambria Math" panose="02040503050406030204" pitchFamily="18" charset="0"/>
                            </a:rPr>
                          </m:ctrlPr>
                        </m:sSubPr>
                        <m:e>
                          <m:r>
                            <a:rPr lang="el-GR" sz="3800" i="1">
                              <a:latin typeface="Cambria Math" panose="02040503050406030204" pitchFamily="18" charset="0"/>
                            </a:rPr>
                            <m:t>𝑥</m:t>
                          </m:r>
                        </m:e>
                        <m:sub>
                          <m:r>
                            <a:rPr lang="el-GR" sz="3800" i="1">
                              <a:latin typeface="Cambria Math" panose="02040503050406030204" pitchFamily="18" charset="0"/>
                            </a:rPr>
                            <m:t>3,1</m:t>
                          </m:r>
                        </m:sub>
                      </m:sSub>
                      <m:r>
                        <a:rPr lang="el-GR" sz="3800" i="1">
                          <a:latin typeface="Cambria Math" panose="02040503050406030204" pitchFamily="18" charset="0"/>
                        </a:rPr>
                        <m:t>, </m:t>
                      </m:r>
                      <m:sSub>
                        <m:sSubPr>
                          <m:ctrlPr>
                            <a:rPr lang="el-GR" sz="3800" i="1">
                              <a:latin typeface="Cambria Math" panose="02040503050406030204" pitchFamily="18" charset="0"/>
                            </a:rPr>
                          </m:ctrlPr>
                        </m:sSubPr>
                        <m:e>
                          <m:r>
                            <a:rPr lang="el-GR" sz="3800" i="1">
                              <a:latin typeface="Cambria Math" panose="02040503050406030204" pitchFamily="18" charset="0"/>
                            </a:rPr>
                            <m:t>𝑥</m:t>
                          </m:r>
                        </m:e>
                        <m:sub>
                          <m:r>
                            <a:rPr lang="el-GR" sz="3800" i="1">
                              <a:latin typeface="Cambria Math" panose="02040503050406030204" pitchFamily="18" charset="0"/>
                            </a:rPr>
                            <m:t>3,4</m:t>
                          </m:r>
                        </m:sub>
                      </m:sSub>
                      <m:r>
                        <a:rPr lang="el-GR" sz="3800" i="1">
                          <a:latin typeface="Cambria Math" panose="02040503050406030204" pitchFamily="18" charset="0"/>
                        </a:rPr>
                        <m:t>, </m:t>
                      </m:r>
                      <m:sSub>
                        <m:sSubPr>
                          <m:ctrlPr>
                            <a:rPr lang="el-GR" sz="3800" i="1">
                              <a:latin typeface="Cambria Math" panose="02040503050406030204" pitchFamily="18" charset="0"/>
                            </a:rPr>
                          </m:ctrlPr>
                        </m:sSubPr>
                        <m:e>
                          <m:r>
                            <a:rPr lang="el-GR" sz="3800" i="1">
                              <a:latin typeface="Cambria Math" panose="02040503050406030204" pitchFamily="18" charset="0"/>
                            </a:rPr>
                            <m:t>𝑥</m:t>
                          </m:r>
                        </m:e>
                        <m:sub>
                          <m:r>
                            <a:rPr lang="el-GR" sz="3800" i="1">
                              <a:latin typeface="Cambria Math" panose="02040503050406030204" pitchFamily="18" charset="0"/>
                            </a:rPr>
                            <m:t>3,5</m:t>
                          </m:r>
                        </m:sub>
                      </m:sSub>
                      <m:r>
                        <a:rPr lang="el-GR" sz="3800" i="1">
                          <a:latin typeface="Cambria Math" panose="02040503050406030204" pitchFamily="18" charset="0"/>
                        </a:rPr>
                        <m:t>, </m:t>
                      </m:r>
                      <m:sSub>
                        <m:sSubPr>
                          <m:ctrlPr>
                            <a:rPr lang="el-GR" sz="3800" i="1">
                              <a:latin typeface="Cambria Math" panose="02040503050406030204" pitchFamily="18" charset="0"/>
                            </a:rPr>
                          </m:ctrlPr>
                        </m:sSubPr>
                        <m:e>
                          <m:r>
                            <a:rPr lang="el-GR" sz="3800" i="1">
                              <a:latin typeface="Cambria Math" panose="02040503050406030204" pitchFamily="18" charset="0"/>
                            </a:rPr>
                            <m:t>𝑥</m:t>
                          </m:r>
                        </m:e>
                        <m:sub>
                          <m:r>
                            <a:rPr lang="el-GR" sz="3800" i="1">
                              <a:latin typeface="Cambria Math" panose="02040503050406030204" pitchFamily="18" charset="0"/>
                            </a:rPr>
                            <m:t>4,2</m:t>
                          </m:r>
                        </m:sub>
                      </m:sSub>
                      <m:r>
                        <a:rPr lang="el-GR" sz="3800" i="1">
                          <a:latin typeface="Cambria Math" panose="02040503050406030204" pitchFamily="18" charset="0"/>
                        </a:rPr>
                        <m:t>, </m:t>
                      </m:r>
                      <m:sSub>
                        <m:sSubPr>
                          <m:ctrlPr>
                            <a:rPr lang="el-GR" sz="3800" i="1">
                              <a:latin typeface="Cambria Math" panose="02040503050406030204" pitchFamily="18" charset="0"/>
                            </a:rPr>
                          </m:ctrlPr>
                        </m:sSubPr>
                        <m:e>
                          <m:r>
                            <a:rPr lang="el-GR" sz="3800" i="1">
                              <a:latin typeface="Cambria Math" panose="02040503050406030204" pitchFamily="18" charset="0"/>
                            </a:rPr>
                            <m:t>𝑥</m:t>
                          </m:r>
                        </m:e>
                        <m:sub>
                          <m:r>
                            <a:rPr lang="el-GR" sz="3800" i="1">
                              <a:latin typeface="Cambria Math" panose="02040503050406030204" pitchFamily="18" charset="0"/>
                            </a:rPr>
                            <m:t>5,2</m:t>
                          </m:r>
                        </m:sub>
                      </m:sSub>
                      <m:r>
                        <a:rPr lang="el-GR" sz="3800" i="1">
                          <a:latin typeface="Cambria Math" panose="02040503050406030204" pitchFamily="18" charset="0"/>
                        </a:rPr>
                        <m:t>, </m:t>
                      </m:r>
                      <m:sSub>
                        <m:sSubPr>
                          <m:ctrlPr>
                            <a:rPr lang="el-GR" sz="3800" i="1">
                              <a:latin typeface="Cambria Math" panose="02040503050406030204" pitchFamily="18" charset="0"/>
                            </a:rPr>
                          </m:ctrlPr>
                        </m:sSubPr>
                        <m:e>
                          <m:r>
                            <a:rPr lang="el-GR" sz="3800" i="1">
                              <a:latin typeface="Cambria Math" panose="02040503050406030204" pitchFamily="18" charset="0"/>
                            </a:rPr>
                            <m:t>𝑥</m:t>
                          </m:r>
                        </m:e>
                        <m:sub>
                          <m:r>
                            <a:rPr lang="el-GR" sz="3800" i="1">
                              <a:latin typeface="Cambria Math" panose="02040503050406030204" pitchFamily="18" charset="0"/>
                            </a:rPr>
                            <m:t>5,4</m:t>
                          </m:r>
                        </m:sub>
                      </m:sSub>
                    </m:oMath>
                  </m:oMathPara>
                </a14:m>
                <a:endParaRPr lang="el-GR" sz="3800" dirty="0" smtClean="0"/>
              </a:p>
              <a:p>
                <a:pPr marL="0" indent="0">
                  <a:buNone/>
                </a:pPr>
                <a:endParaRPr lang="el-GR" dirty="0"/>
              </a:p>
              <a:p>
                <a:pPr lvl="0"/>
                <a:r>
                  <a:rPr lang="el-GR" sz="3800" dirty="0"/>
                  <a:t>Αντικειμενική συνάρτηση</a:t>
                </a:r>
                <a:r>
                  <a:rPr lang="el-GR" sz="3800" dirty="0" smtClean="0"/>
                  <a:t>:</a:t>
                </a:r>
                <a:endParaRPr lang="el-GR" sz="3800" dirty="0"/>
              </a:p>
              <a:p>
                <a:pPr marL="0" lvl="0" indent="0">
                  <a:buNone/>
                </a:pPr>
                <a:endParaRPr lang="el-GR" i="1" dirty="0"/>
              </a:p>
              <a:p>
                <a:pPr marL="0" lvl="0" indent="0">
                  <a:buNone/>
                </a:pPr>
                <a14:m>
                  <m:oMathPara xmlns:m="http://schemas.openxmlformats.org/officeDocument/2006/math">
                    <m:oMathParaPr>
                      <m:jc m:val="centerGroup"/>
                    </m:oMathParaPr>
                    <m:oMath xmlns:m="http://schemas.openxmlformats.org/officeDocument/2006/math">
                      <m:func>
                        <m:funcPr>
                          <m:ctrlPr>
                            <a:rPr lang="el-GR" sz="3400" i="1">
                              <a:latin typeface="Cambria Math" panose="02040503050406030204" pitchFamily="18" charset="0"/>
                            </a:rPr>
                          </m:ctrlPr>
                        </m:funcPr>
                        <m:fName>
                          <m:r>
                            <m:rPr>
                              <m:sty m:val="p"/>
                            </m:rPr>
                            <a:rPr lang="en-US" sz="3400">
                              <a:latin typeface="Cambria Math" panose="02040503050406030204" pitchFamily="18" charset="0"/>
                            </a:rPr>
                            <m:t>min</m:t>
                          </m:r>
                        </m:fName>
                        <m:e>
                          <m:d>
                            <m:dPr>
                              <m:ctrlPr>
                                <a:rPr lang="el-GR" sz="3400" i="1">
                                  <a:latin typeface="Cambria Math" panose="02040503050406030204" pitchFamily="18" charset="0"/>
                                </a:rPr>
                              </m:ctrlPr>
                            </m:dPr>
                            <m:e>
                              <m:r>
                                <a:rPr lang="el-GR" sz="3400" i="1">
                                  <a:latin typeface="Cambria Math" panose="02040503050406030204" pitchFamily="18" charset="0"/>
                                </a:rPr>
                                <m:t>4</m:t>
                              </m:r>
                              <m:sSub>
                                <m:sSubPr>
                                  <m:ctrlPr>
                                    <a:rPr lang="el-GR" sz="3400" i="1">
                                      <a:latin typeface="Cambria Math" panose="02040503050406030204" pitchFamily="18" charset="0"/>
                                    </a:rPr>
                                  </m:ctrlPr>
                                </m:sSubPr>
                                <m:e>
                                  <m:r>
                                    <a:rPr lang="el-GR" sz="3400" i="1">
                                      <a:latin typeface="Cambria Math" panose="02040503050406030204" pitchFamily="18" charset="0"/>
                                    </a:rPr>
                                    <m:t>𝑥</m:t>
                                  </m:r>
                                </m:e>
                                <m:sub>
                                  <m:r>
                                    <a:rPr lang="el-GR" sz="3400" i="1">
                                      <a:latin typeface="Cambria Math" panose="02040503050406030204" pitchFamily="18" charset="0"/>
                                    </a:rPr>
                                    <m:t>1,2</m:t>
                                  </m:r>
                                </m:sub>
                              </m:sSub>
                              <m:r>
                                <a:rPr lang="el-GR" sz="3400" i="1">
                                  <a:latin typeface="Cambria Math" panose="02040503050406030204" pitchFamily="18" charset="0"/>
                                </a:rPr>
                                <m:t>+5</m:t>
                              </m:r>
                              <m:sSub>
                                <m:sSubPr>
                                  <m:ctrlPr>
                                    <a:rPr lang="el-GR" sz="3400" i="1">
                                      <a:latin typeface="Cambria Math" panose="02040503050406030204" pitchFamily="18" charset="0"/>
                                    </a:rPr>
                                  </m:ctrlPr>
                                </m:sSubPr>
                                <m:e>
                                  <m:r>
                                    <a:rPr lang="el-GR" sz="3400" i="1">
                                      <a:latin typeface="Cambria Math" panose="02040503050406030204" pitchFamily="18" charset="0"/>
                                    </a:rPr>
                                    <m:t>𝑥</m:t>
                                  </m:r>
                                </m:e>
                                <m:sub>
                                  <m:r>
                                    <a:rPr lang="el-GR" sz="3400" i="1">
                                      <a:latin typeface="Cambria Math" panose="02040503050406030204" pitchFamily="18" charset="0"/>
                                    </a:rPr>
                                    <m:t>1,3</m:t>
                                  </m:r>
                                </m:sub>
                              </m:sSub>
                              <m:r>
                                <a:rPr lang="el-GR" sz="3400" i="1">
                                  <a:latin typeface="Cambria Math" panose="02040503050406030204" pitchFamily="18" charset="0"/>
                                </a:rPr>
                                <m:t>+2</m:t>
                              </m:r>
                              <m:sSub>
                                <m:sSubPr>
                                  <m:ctrlPr>
                                    <a:rPr lang="el-GR" sz="3400" i="1">
                                      <a:latin typeface="Cambria Math" panose="02040503050406030204" pitchFamily="18" charset="0"/>
                                    </a:rPr>
                                  </m:ctrlPr>
                                </m:sSubPr>
                                <m:e>
                                  <m:r>
                                    <a:rPr lang="el-GR" sz="3400" i="1">
                                      <a:latin typeface="Cambria Math" panose="02040503050406030204" pitchFamily="18" charset="0"/>
                                    </a:rPr>
                                    <m:t>𝑥</m:t>
                                  </m:r>
                                </m:e>
                                <m:sub>
                                  <m:r>
                                    <a:rPr lang="el-GR" sz="3400" i="1">
                                      <a:latin typeface="Cambria Math" panose="02040503050406030204" pitchFamily="18" charset="0"/>
                                    </a:rPr>
                                    <m:t>1,4</m:t>
                                  </m:r>
                                </m:sub>
                              </m:sSub>
                              <m:r>
                                <a:rPr lang="el-GR" sz="3400" i="1">
                                  <a:latin typeface="Cambria Math" panose="02040503050406030204" pitchFamily="18" charset="0"/>
                                </a:rPr>
                                <m:t>+6</m:t>
                              </m:r>
                              <m:sSub>
                                <m:sSubPr>
                                  <m:ctrlPr>
                                    <a:rPr lang="el-GR" sz="3400" i="1">
                                      <a:latin typeface="Cambria Math" panose="02040503050406030204" pitchFamily="18" charset="0"/>
                                    </a:rPr>
                                  </m:ctrlPr>
                                </m:sSubPr>
                                <m:e>
                                  <m:r>
                                    <a:rPr lang="el-GR" sz="3400" i="1">
                                      <a:latin typeface="Cambria Math" panose="02040503050406030204" pitchFamily="18" charset="0"/>
                                    </a:rPr>
                                    <m:t>𝑥</m:t>
                                  </m:r>
                                </m:e>
                                <m:sub>
                                  <m:r>
                                    <a:rPr lang="el-GR" sz="3400" i="1">
                                      <a:latin typeface="Cambria Math" panose="02040503050406030204" pitchFamily="18" charset="0"/>
                                    </a:rPr>
                                    <m:t>2,5</m:t>
                                  </m:r>
                                </m:sub>
                              </m:sSub>
                              <m:r>
                                <a:rPr lang="el-GR" sz="3400" i="1">
                                  <a:latin typeface="Cambria Math" panose="02040503050406030204" pitchFamily="18" charset="0"/>
                                </a:rPr>
                                <m:t>+5</m:t>
                              </m:r>
                              <m:sSub>
                                <m:sSubPr>
                                  <m:ctrlPr>
                                    <a:rPr lang="el-GR" sz="3400" i="1">
                                      <a:latin typeface="Cambria Math" panose="02040503050406030204" pitchFamily="18" charset="0"/>
                                    </a:rPr>
                                  </m:ctrlPr>
                                </m:sSubPr>
                                <m:e>
                                  <m:r>
                                    <a:rPr lang="el-GR" sz="3400" i="1">
                                      <a:latin typeface="Cambria Math" panose="02040503050406030204" pitchFamily="18" charset="0"/>
                                    </a:rPr>
                                    <m:t>𝑥</m:t>
                                  </m:r>
                                </m:e>
                                <m:sub>
                                  <m:r>
                                    <a:rPr lang="el-GR" sz="3400" i="1">
                                      <a:latin typeface="Cambria Math" panose="02040503050406030204" pitchFamily="18" charset="0"/>
                                    </a:rPr>
                                    <m:t>3,1</m:t>
                                  </m:r>
                                </m:sub>
                              </m:sSub>
                              <m:r>
                                <a:rPr lang="el-GR" sz="3400" i="1">
                                  <a:latin typeface="Cambria Math" panose="02040503050406030204" pitchFamily="18" charset="0"/>
                                </a:rPr>
                                <m:t>+2</m:t>
                              </m:r>
                              <m:sSub>
                                <m:sSubPr>
                                  <m:ctrlPr>
                                    <a:rPr lang="el-GR" sz="3400" i="1">
                                      <a:latin typeface="Cambria Math" panose="02040503050406030204" pitchFamily="18" charset="0"/>
                                    </a:rPr>
                                  </m:ctrlPr>
                                </m:sSubPr>
                                <m:e>
                                  <m:r>
                                    <a:rPr lang="el-GR" sz="3400" i="1">
                                      <a:latin typeface="Cambria Math" panose="02040503050406030204" pitchFamily="18" charset="0"/>
                                    </a:rPr>
                                    <m:t>𝑥</m:t>
                                  </m:r>
                                </m:e>
                                <m:sub>
                                  <m:r>
                                    <a:rPr lang="el-GR" sz="3400" i="1">
                                      <a:latin typeface="Cambria Math" panose="02040503050406030204" pitchFamily="18" charset="0"/>
                                    </a:rPr>
                                    <m:t>3,4</m:t>
                                  </m:r>
                                </m:sub>
                              </m:sSub>
                              <m:r>
                                <a:rPr lang="el-GR" sz="3400" i="1">
                                  <a:latin typeface="Cambria Math" panose="02040503050406030204" pitchFamily="18" charset="0"/>
                                </a:rPr>
                                <m:t>+7</m:t>
                              </m:r>
                              <m:sSub>
                                <m:sSubPr>
                                  <m:ctrlPr>
                                    <a:rPr lang="el-GR" sz="3400" i="1">
                                      <a:latin typeface="Cambria Math" panose="02040503050406030204" pitchFamily="18" charset="0"/>
                                    </a:rPr>
                                  </m:ctrlPr>
                                </m:sSubPr>
                                <m:e>
                                  <m:r>
                                    <a:rPr lang="el-GR" sz="3400" i="1">
                                      <a:latin typeface="Cambria Math" panose="02040503050406030204" pitchFamily="18" charset="0"/>
                                    </a:rPr>
                                    <m:t>𝑥</m:t>
                                  </m:r>
                                </m:e>
                                <m:sub>
                                  <m:r>
                                    <a:rPr lang="el-GR" sz="3400" i="1">
                                      <a:latin typeface="Cambria Math" panose="02040503050406030204" pitchFamily="18" charset="0"/>
                                    </a:rPr>
                                    <m:t>3,5</m:t>
                                  </m:r>
                                </m:sub>
                              </m:sSub>
                              <m:r>
                                <a:rPr lang="el-GR" sz="3400" i="1">
                                  <a:latin typeface="Cambria Math" panose="02040503050406030204" pitchFamily="18" charset="0"/>
                                </a:rPr>
                                <m:t>+2</m:t>
                              </m:r>
                              <m:sSub>
                                <m:sSubPr>
                                  <m:ctrlPr>
                                    <a:rPr lang="el-GR" sz="3400" i="1">
                                      <a:latin typeface="Cambria Math" panose="02040503050406030204" pitchFamily="18" charset="0"/>
                                    </a:rPr>
                                  </m:ctrlPr>
                                </m:sSubPr>
                                <m:e>
                                  <m:r>
                                    <a:rPr lang="el-GR" sz="3400" i="1">
                                      <a:latin typeface="Cambria Math" panose="02040503050406030204" pitchFamily="18" charset="0"/>
                                    </a:rPr>
                                    <m:t>𝑥</m:t>
                                  </m:r>
                                </m:e>
                                <m:sub>
                                  <m:r>
                                    <a:rPr lang="el-GR" sz="3400" i="1">
                                      <a:latin typeface="Cambria Math" panose="02040503050406030204" pitchFamily="18" charset="0"/>
                                    </a:rPr>
                                    <m:t>4,2</m:t>
                                  </m:r>
                                </m:sub>
                              </m:sSub>
                              <m:r>
                                <a:rPr lang="el-GR" sz="3400" i="1">
                                  <a:latin typeface="Cambria Math" panose="02040503050406030204" pitchFamily="18" charset="0"/>
                                </a:rPr>
                                <m:t>+6</m:t>
                              </m:r>
                              <m:sSub>
                                <m:sSubPr>
                                  <m:ctrlPr>
                                    <a:rPr lang="el-GR" sz="3400" i="1">
                                      <a:latin typeface="Cambria Math" panose="02040503050406030204" pitchFamily="18" charset="0"/>
                                    </a:rPr>
                                  </m:ctrlPr>
                                </m:sSubPr>
                                <m:e>
                                  <m:r>
                                    <a:rPr lang="el-GR" sz="3400" i="1">
                                      <a:latin typeface="Cambria Math" panose="02040503050406030204" pitchFamily="18" charset="0"/>
                                    </a:rPr>
                                    <m:t>𝑥</m:t>
                                  </m:r>
                                </m:e>
                                <m:sub>
                                  <m:r>
                                    <a:rPr lang="el-GR" sz="3400" i="1">
                                      <a:latin typeface="Cambria Math" panose="02040503050406030204" pitchFamily="18" charset="0"/>
                                    </a:rPr>
                                    <m:t>5,2</m:t>
                                  </m:r>
                                </m:sub>
                              </m:sSub>
                              <m:r>
                                <a:rPr lang="el-GR" sz="3400" i="1">
                                  <a:latin typeface="Cambria Math" panose="02040503050406030204" pitchFamily="18" charset="0"/>
                                </a:rPr>
                                <m:t>+3</m:t>
                              </m:r>
                              <m:sSub>
                                <m:sSubPr>
                                  <m:ctrlPr>
                                    <a:rPr lang="el-GR" sz="3400" i="1">
                                      <a:latin typeface="Cambria Math" panose="02040503050406030204" pitchFamily="18" charset="0"/>
                                    </a:rPr>
                                  </m:ctrlPr>
                                </m:sSubPr>
                                <m:e>
                                  <m:r>
                                    <a:rPr lang="el-GR" sz="3400" i="1">
                                      <a:latin typeface="Cambria Math" panose="02040503050406030204" pitchFamily="18" charset="0"/>
                                    </a:rPr>
                                    <m:t>𝑥</m:t>
                                  </m:r>
                                </m:e>
                                <m:sub>
                                  <m:r>
                                    <a:rPr lang="el-GR" sz="3400" i="1">
                                      <a:latin typeface="Cambria Math" panose="02040503050406030204" pitchFamily="18" charset="0"/>
                                    </a:rPr>
                                    <m:t>5,4</m:t>
                                  </m:r>
                                </m:sub>
                              </m:sSub>
                            </m:e>
                          </m:d>
                        </m:e>
                      </m:func>
                    </m:oMath>
                  </m:oMathPara>
                </a14:m>
                <a:endParaRPr lang="el-GR" sz="3400" dirty="0" smtClean="0"/>
              </a:p>
              <a:p>
                <a:pPr marL="0" lvl="0" indent="0">
                  <a:buNone/>
                </a:pPr>
                <a:endParaRPr lang="el-GR" dirty="0"/>
              </a:p>
              <a:p>
                <a:pPr lvl="0"/>
                <a:r>
                  <a:rPr lang="el-GR" sz="3800" dirty="0"/>
                  <a:t>Ισοτικοί περιορισμοί:</a:t>
                </a:r>
              </a:p>
              <a:p>
                <a:pPr marL="0" indent="0">
                  <a:buNone/>
                </a:pPr>
                <a:endParaRPr lang="el-GR" dirty="0"/>
              </a:p>
              <a:p>
                <a:pPr marL="0" indent="0">
                  <a:buNone/>
                </a:pPr>
                <a:endParaRPr lang="el-G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247776"/>
                <a:ext cx="12192000" cy="3220305"/>
              </a:xfrm>
              <a:blipFill rotWithShape="0">
                <a:blip r:embed="rId2"/>
                <a:stretch>
                  <a:fillRect l="-650" t="-4356"/>
                </a:stretch>
              </a:blipFill>
            </p:spPr>
            <p:txBody>
              <a:bodyPr/>
              <a:lstStyle/>
              <a:p>
                <a:r>
                  <a:rPr lang="el-GR">
                    <a:noFill/>
                  </a:rPr>
                  <a:t> </a:t>
                </a:r>
              </a:p>
            </p:txBody>
          </p:sp>
        </mc:Fallback>
      </mc:AlternateContent>
      <p:pic>
        <p:nvPicPr>
          <p:cNvPr id="4" name="Picture 3"/>
          <p:cNvPicPr>
            <a:picLocks noChangeAspect="1"/>
          </p:cNvPicPr>
          <p:nvPr/>
        </p:nvPicPr>
        <p:blipFill>
          <a:blip r:embed="rId3"/>
          <a:stretch>
            <a:fillRect/>
          </a:stretch>
        </p:blipFill>
        <p:spPr>
          <a:xfrm>
            <a:off x="7636042" y="3943166"/>
            <a:ext cx="4555958" cy="291483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1519989" y="4468081"/>
                <a:ext cx="4078705" cy="20201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1,2</m:t>
                          </m:r>
                        </m:sub>
                      </m:sSub>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1,3</m:t>
                          </m:r>
                        </m:sub>
                      </m:sSub>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1,4</m:t>
                          </m:r>
                        </m:sub>
                      </m:sSub>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3,1</m:t>
                          </m:r>
                        </m:sub>
                      </m:sSub>
                      <m:r>
                        <a:rPr lang="el-GR" sz="2400" i="1">
                          <a:latin typeface="Cambria Math" panose="02040503050406030204" pitchFamily="18" charset="0"/>
                        </a:rPr>
                        <m:t>=1</m:t>
                      </m:r>
                    </m:oMath>
                  </m:oMathPara>
                </a14:m>
                <a:endParaRPr lang="el-GR" sz="2400" dirty="0"/>
              </a:p>
              <a:p>
                <a:pPr/>
                <a14:m>
                  <m:oMathPara xmlns:m="http://schemas.openxmlformats.org/officeDocument/2006/math">
                    <m:oMathParaPr>
                      <m:jc m:val="centerGroup"/>
                    </m:oMathParaPr>
                    <m:oMath xmlns:m="http://schemas.openxmlformats.org/officeDocument/2006/math">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2,5</m:t>
                          </m:r>
                        </m:sub>
                      </m:sSub>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1,2</m:t>
                          </m:r>
                        </m:sub>
                      </m:sSub>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4,2</m:t>
                          </m:r>
                        </m:sub>
                      </m:sSub>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5,2</m:t>
                          </m:r>
                        </m:sub>
                      </m:sSub>
                      <m:r>
                        <a:rPr lang="el-GR" sz="2400" i="1">
                          <a:latin typeface="Cambria Math" panose="02040503050406030204" pitchFamily="18" charset="0"/>
                        </a:rPr>
                        <m:t>=0</m:t>
                      </m:r>
                    </m:oMath>
                  </m:oMathPara>
                </a14:m>
                <a:endParaRPr lang="el-GR" sz="2400" dirty="0"/>
              </a:p>
              <a:p>
                <a:pPr/>
                <a14:m>
                  <m:oMathPara xmlns:m="http://schemas.openxmlformats.org/officeDocument/2006/math">
                    <m:oMathParaPr>
                      <m:jc m:val="centerGroup"/>
                    </m:oMathParaPr>
                    <m:oMath xmlns:m="http://schemas.openxmlformats.org/officeDocument/2006/math">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3,1</m:t>
                          </m:r>
                        </m:sub>
                      </m:sSub>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3,4</m:t>
                          </m:r>
                        </m:sub>
                      </m:sSub>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3,5</m:t>
                          </m:r>
                        </m:sub>
                      </m:sSub>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1,3</m:t>
                          </m:r>
                        </m:sub>
                      </m:sSub>
                      <m:r>
                        <a:rPr lang="el-GR" sz="2400" i="1">
                          <a:latin typeface="Cambria Math" panose="02040503050406030204" pitchFamily="18" charset="0"/>
                        </a:rPr>
                        <m:t>=0</m:t>
                      </m:r>
                    </m:oMath>
                  </m:oMathPara>
                </a14:m>
                <a:endParaRPr lang="el-GR" sz="2400" dirty="0"/>
              </a:p>
              <a:p>
                <a:pPr/>
                <a14:m>
                  <m:oMathPara xmlns:m="http://schemas.openxmlformats.org/officeDocument/2006/math">
                    <m:oMathParaPr>
                      <m:jc m:val="centerGroup"/>
                    </m:oMathParaPr>
                    <m:oMath xmlns:m="http://schemas.openxmlformats.org/officeDocument/2006/math">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4,2</m:t>
                          </m:r>
                        </m:sub>
                      </m:sSub>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1,4</m:t>
                          </m:r>
                        </m:sub>
                      </m:sSub>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3,4</m:t>
                          </m:r>
                        </m:sub>
                      </m:sSub>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5,4</m:t>
                          </m:r>
                        </m:sub>
                      </m:sSub>
                      <m:r>
                        <a:rPr lang="el-GR" sz="2400" i="1">
                          <a:latin typeface="Cambria Math" panose="02040503050406030204" pitchFamily="18" charset="0"/>
                        </a:rPr>
                        <m:t>=0</m:t>
                      </m:r>
                    </m:oMath>
                  </m:oMathPara>
                </a14:m>
                <a:endParaRPr lang="el-GR" sz="2400" dirty="0"/>
              </a:p>
              <a:p>
                <a:pPr/>
                <a14:m>
                  <m:oMathPara xmlns:m="http://schemas.openxmlformats.org/officeDocument/2006/math">
                    <m:oMathParaPr>
                      <m:jc m:val="centerGroup"/>
                    </m:oMathParaPr>
                    <m:oMath xmlns:m="http://schemas.openxmlformats.org/officeDocument/2006/math">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5,2</m:t>
                          </m:r>
                        </m:sub>
                      </m:sSub>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5,4</m:t>
                          </m:r>
                        </m:sub>
                      </m:sSub>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2,5</m:t>
                          </m:r>
                        </m:sub>
                      </m:sSub>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3,5</m:t>
                          </m:r>
                        </m:sub>
                      </m:sSub>
                      <m:r>
                        <a:rPr lang="el-GR" sz="2400" i="1">
                          <a:latin typeface="Cambria Math" panose="02040503050406030204" pitchFamily="18" charset="0"/>
                        </a:rPr>
                        <m:t>=−1</m:t>
                      </m:r>
                    </m:oMath>
                  </m:oMathPara>
                </a14:m>
                <a:endParaRPr lang="el-GR"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1519989" y="4468081"/>
                <a:ext cx="4078705" cy="2020105"/>
              </a:xfrm>
              <a:prstGeom prst="rect">
                <a:avLst/>
              </a:prstGeom>
              <a:blipFill rotWithShape="0">
                <a:blip r:embed="rId4"/>
                <a:stretch>
                  <a:fillRect/>
                </a:stretch>
              </a:blipFill>
            </p:spPr>
            <p:txBody>
              <a:bodyPr/>
              <a:lstStyle/>
              <a:p>
                <a:r>
                  <a:rPr lang="el-GR">
                    <a:noFill/>
                  </a:rPr>
                  <a:t> </a:t>
                </a:r>
              </a:p>
            </p:txBody>
          </p:sp>
        </mc:Fallback>
      </mc:AlternateContent>
    </p:spTree>
    <p:extLst>
      <p:ext uri="{BB962C8B-B14F-4D97-AF65-F5344CB8AC3E}">
        <p14:creationId xmlns:p14="http://schemas.microsoft.com/office/powerpoint/2010/main" val="10831111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369"/>
            <a:ext cx="10515600" cy="1325563"/>
          </a:xfrm>
        </p:spPr>
        <p:txBody>
          <a:bodyPr/>
          <a:lstStyle/>
          <a:p>
            <a:pPr algn="ctr"/>
            <a:r>
              <a:rPr lang="el-GR" dirty="0" smtClean="0"/>
              <a:t>Πίνακας γειτνίασης και λίστα γειτνίασης</a:t>
            </a:r>
            <a:endParaRPr lang="el-GR" dirty="0"/>
          </a:p>
        </p:txBody>
      </p:sp>
      <mc:AlternateContent xmlns:mc="http://schemas.openxmlformats.org/markup-compatibility/2006" xmlns:a14="http://schemas.microsoft.com/office/drawing/2010/main">
        <mc:Choice Requires="a14">
          <p:sp>
            <p:nvSpPr>
              <p:cNvPr id="15" name="Rectangle 14"/>
              <p:cNvSpPr/>
              <p:nvPr/>
            </p:nvSpPr>
            <p:spPr>
              <a:xfrm>
                <a:off x="4755873" y="1802042"/>
                <a:ext cx="2653290" cy="18081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l-GR" sz="2000" i="1" smtClean="0">
                              <a:latin typeface="Cambria Math" panose="02040503050406030204" pitchFamily="18" charset="0"/>
                            </a:rPr>
                          </m:ctrlPr>
                        </m:dPr>
                        <m:e>
                          <m:m>
                            <m:mPr>
                              <m:mcs>
                                <m:mc>
                                  <m:mcPr>
                                    <m:count m:val="6"/>
                                    <m:mcJc m:val="center"/>
                                  </m:mcPr>
                                </m:mc>
                              </m:mcs>
                              <m:ctrlPr>
                                <a:rPr lang="el-GR" sz="2000" i="1">
                                  <a:latin typeface="Cambria Math" panose="02040503050406030204" pitchFamily="18" charset="0"/>
                                </a:rPr>
                              </m:ctrlPr>
                            </m:mPr>
                            <m:mr>
                              <m:e>
                                <m:r>
                                  <a:rPr lang="el-GR" sz="2000">
                                    <a:latin typeface="Cambria Math" panose="02040503050406030204" pitchFamily="18" charset="0"/>
                                  </a:rPr>
                                  <m:t>0</m:t>
                                </m:r>
                              </m:e>
                              <m:e>
                                <m:r>
                                  <a:rPr lang="el-GR" sz="2000" i="0">
                                    <a:latin typeface="Cambria Math" panose="02040503050406030204" pitchFamily="18" charset="0"/>
                                  </a:rPr>
                                  <m:t>0</m:t>
                                </m:r>
                              </m:e>
                              <m:e>
                                <m:r>
                                  <a:rPr lang="el-GR" sz="2000" i="0">
                                    <a:latin typeface="Cambria Math" panose="02040503050406030204" pitchFamily="18" charset="0"/>
                                  </a:rPr>
                                  <m:t>0</m:t>
                                </m:r>
                              </m:e>
                              <m:e>
                                <m:r>
                                  <a:rPr lang="el-GR" sz="2000" i="0">
                                    <a:latin typeface="Cambria Math" panose="02040503050406030204" pitchFamily="18" charset="0"/>
                                  </a:rPr>
                                  <m:t>1</m:t>
                                </m:r>
                              </m:e>
                              <m:e>
                                <m:r>
                                  <a:rPr lang="el-GR" sz="2000" i="0">
                                    <a:latin typeface="Cambria Math" panose="02040503050406030204" pitchFamily="18" charset="0"/>
                                  </a:rPr>
                                  <m:t>0</m:t>
                                </m:r>
                              </m:e>
                              <m:e>
                                <m:r>
                                  <a:rPr lang="el-GR" sz="2000" i="0">
                                    <a:latin typeface="Cambria Math" panose="02040503050406030204" pitchFamily="18" charset="0"/>
                                  </a:rPr>
                                  <m:t>0</m:t>
                                </m:r>
                              </m:e>
                            </m:mr>
                            <m:mr>
                              <m:e>
                                <m:r>
                                  <a:rPr lang="el-GR" sz="2000" i="0">
                                    <a:latin typeface="Cambria Math" panose="02040503050406030204" pitchFamily="18" charset="0"/>
                                  </a:rPr>
                                  <m:t>1</m:t>
                                </m:r>
                              </m:e>
                              <m:e>
                                <m:r>
                                  <a:rPr lang="el-GR" sz="2000" i="0">
                                    <a:latin typeface="Cambria Math" panose="02040503050406030204" pitchFamily="18" charset="0"/>
                                  </a:rPr>
                                  <m:t>0</m:t>
                                </m:r>
                              </m:e>
                              <m:e>
                                <m:r>
                                  <a:rPr lang="el-GR" sz="2000" i="0">
                                    <a:latin typeface="Cambria Math" panose="02040503050406030204" pitchFamily="18" charset="0"/>
                                  </a:rPr>
                                  <m:t>0</m:t>
                                </m:r>
                              </m:e>
                              <m:e>
                                <m:r>
                                  <a:rPr lang="el-GR" sz="2000" i="0">
                                    <a:latin typeface="Cambria Math" panose="02040503050406030204" pitchFamily="18" charset="0"/>
                                  </a:rPr>
                                  <m:t>0</m:t>
                                </m:r>
                              </m:e>
                              <m:e>
                                <m:r>
                                  <a:rPr lang="el-GR" sz="2000" i="0">
                                    <a:latin typeface="Cambria Math" panose="02040503050406030204" pitchFamily="18" charset="0"/>
                                  </a:rPr>
                                  <m:t>0</m:t>
                                </m:r>
                              </m:e>
                              <m:e>
                                <m:r>
                                  <a:rPr lang="el-GR" sz="2000" i="0">
                                    <a:latin typeface="Cambria Math" panose="02040503050406030204" pitchFamily="18" charset="0"/>
                                  </a:rPr>
                                  <m:t>1</m:t>
                                </m:r>
                              </m:e>
                            </m:mr>
                            <m:mr>
                              <m:e>
                                <m:r>
                                  <a:rPr lang="el-GR" sz="2000" i="0">
                                    <a:latin typeface="Cambria Math" panose="02040503050406030204" pitchFamily="18" charset="0"/>
                                  </a:rPr>
                                  <m:t>1</m:t>
                                </m:r>
                              </m:e>
                              <m:e>
                                <m:r>
                                  <a:rPr lang="el-GR" sz="2000" i="0">
                                    <a:latin typeface="Cambria Math" panose="02040503050406030204" pitchFamily="18" charset="0"/>
                                  </a:rPr>
                                  <m:t>0</m:t>
                                </m:r>
                              </m:e>
                              <m:e>
                                <m:r>
                                  <a:rPr lang="el-GR" sz="2000" i="0">
                                    <a:latin typeface="Cambria Math" panose="02040503050406030204" pitchFamily="18" charset="0"/>
                                  </a:rPr>
                                  <m:t>0</m:t>
                                </m:r>
                              </m:e>
                              <m:e>
                                <m:r>
                                  <a:rPr lang="el-GR" sz="2000" i="0">
                                    <a:latin typeface="Cambria Math" panose="02040503050406030204" pitchFamily="18" charset="0"/>
                                  </a:rPr>
                                  <m:t>0</m:t>
                                </m:r>
                              </m:e>
                              <m:e>
                                <m:r>
                                  <a:rPr lang="el-GR" sz="2000" i="0">
                                    <a:latin typeface="Cambria Math" panose="02040503050406030204" pitchFamily="18" charset="0"/>
                                  </a:rPr>
                                  <m:t>1</m:t>
                                </m:r>
                              </m:e>
                              <m:e>
                                <m:r>
                                  <a:rPr lang="el-GR" sz="2000" i="0">
                                    <a:latin typeface="Cambria Math" panose="02040503050406030204" pitchFamily="18" charset="0"/>
                                  </a:rPr>
                                  <m:t>0</m:t>
                                </m:r>
                              </m:e>
                            </m:mr>
                            <m:mr>
                              <m:e>
                                <m:r>
                                  <a:rPr lang="el-GR" sz="2000" i="0">
                                    <a:latin typeface="Cambria Math" panose="02040503050406030204" pitchFamily="18" charset="0"/>
                                  </a:rPr>
                                  <m:t>0</m:t>
                                </m:r>
                              </m:e>
                              <m:e>
                                <m:r>
                                  <a:rPr lang="el-GR" sz="2000" i="0">
                                    <a:latin typeface="Cambria Math" panose="02040503050406030204" pitchFamily="18" charset="0"/>
                                  </a:rPr>
                                  <m:t>0</m:t>
                                </m:r>
                              </m:e>
                              <m:e>
                                <m:r>
                                  <a:rPr lang="el-GR" sz="2000" i="0">
                                    <a:latin typeface="Cambria Math" panose="02040503050406030204" pitchFamily="18" charset="0"/>
                                  </a:rPr>
                                  <m:t>1</m:t>
                                </m:r>
                              </m:e>
                              <m:e>
                                <m:r>
                                  <a:rPr lang="el-GR" sz="2000" i="0">
                                    <a:latin typeface="Cambria Math" panose="02040503050406030204" pitchFamily="18" charset="0"/>
                                  </a:rPr>
                                  <m:t>0</m:t>
                                </m:r>
                              </m:e>
                              <m:e>
                                <m:r>
                                  <a:rPr lang="el-GR" sz="2000" i="0">
                                    <a:latin typeface="Cambria Math" panose="02040503050406030204" pitchFamily="18" charset="0"/>
                                  </a:rPr>
                                  <m:t>0</m:t>
                                </m:r>
                              </m:e>
                              <m:e>
                                <m:r>
                                  <a:rPr lang="el-GR" sz="2000" i="0">
                                    <a:latin typeface="Cambria Math" panose="02040503050406030204" pitchFamily="18" charset="0"/>
                                  </a:rPr>
                                  <m:t>1</m:t>
                                </m:r>
                              </m:e>
                            </m:mr>
                            <m:mr>
                              <m:e>
                                <m:r>
                                  <a:rPr lang="el-GR" sz="2000" i="0">
                                    <a:latin typeface="Cambria Math" panose="02040503050406030204" pitchFamily="18" charset="0"/>
                                  </a:rPr>
                                  <m:t>0</m:t>
                                </m:r>
                              </m:e>
                              <m:e>
                                <m:r>
                                  <a:rPr lang="el-GR" sz="2000" i="0">
                                    <a:latin typeface="Cambria Math" panose="02040503050406030204" pitchFamily="18" charset="0"/>
                                  </a:rPr>
                                  <m:t>0</m:t>
                                </m:r>
                              </m:e>
                              <m:e>
                                <m:r>
                                  <a:rPr lang="el-GR" sz="2000" i="0">
                                    <a:latin typeface="Cambria Math" panose="02040503050406030204" pitchFamily="18" charset="0"/>
                                  </a:rPr>
                                  <m:t>1</m:t>
                                </m:r>
                              </m:e>
                              <m:e>
                                <m:r>
                                  <a:rPr lang="el-GR" sz="2000" i="0">
                                    <a:latin typeface="Cambria Math" panose="02040503050406030204" pitchFamily="18" charset="0"/>
                                  </a:rPr>
                                  <m:t>0</m:t>
                                </m:r>
                              </m:e>
                              <m:e>
                                <m:r>
                                  <a:rPr lang="el-GR" sz="2000" i="0">
                                    <a:latin typeface="Cambria Math" panose="02040503050406030204" pitchFamily="18" charset="0"/>
                                  </a:rPr>
                                  <m:t>0</m:t>
                                </m:r>
                              </m:e>
                              <m:e>
                                <m:r>
                                  <a:rPr lang="el-GR" sz="2000" i="0">
                                    <a:latin typeface="Cambria Math" panose="02040503050406030204" pitchFamily="18" charset="0"/>
                                  </a:rPr>
                                  <m:t>0</m:t>
                                </m:r>
                              </m:e>
                            </m:mr>
                            <m:mr>
                              <m:e>
                                <m:r>
                                  <a:rPr lang="el-GR" sz="2000" i="0">
                                    <a:latin typeface="Cambria Math" panose="02040503050406030204" pitchFamily="18" charset="0"/>
                                  </a:rPr>
                                  <m:t>0</m:t>
                                </m:r>
                              </m:e>
                              <m:e>
                                <m:r>
                                  <a:rPr lang="el-GR" sz="2000" b="0" i="0" smtClean="0">
                                    <a:latin typeface="Cambria Math" panose="02040503050406030204" pitchFamily="18" charset="0"/>
                                  </a:rPr>
                                  <m:t>0</m:t>
                                </m:r>
                              </m:e>
                              <m:e>
                                <m:r>
                                  <a:rPr lang="el-GR" sz="2000" i="0">
                                    <a:latin typeface="Cambria Math" panose="02040503050406030204" pitchFamily="18" charset="0"/>
                                  </a:rPr>
                                  <m:t>0</m:t>
                                </m:r>
                              </m:e>
                              <m:e>
                                <m:r>
                                  <a:rPr lang="el-GR" sz="2000" i="0">
                                    <a:latin typeface="Cambria Math" panose="02040503050406030204" pitchFamily="18" charset="0"/>
                                  </a:rPr>
                                  <m:t>0</m:t>
                                </m:r>
                              </m:e>
                              <m:e>
                                <m:r>
                                  <a:rPr lang="el-GR" sz="2000" i="0">
                                    <a:latin typeface="Cambria Math" panose="02040503050406030204" pitchFamily="18" charset="0"/>
                                  </a:rPr>
                                  <m:t>0</m:t>
                                </m:r>
                              </m:e>
                              <m:e>
                                <m:r>
                                  <a:rPr lang="el-GR" sz="2000" i="0">
                                    <a:latin typeface="Cambria Math" panose="02040503050406030204" pitchFamily="18" charset="0"/>
                                  </a:rPr>
                                  <m:t>0</m:t>
                                </m:r>
                              </m:e>
                            </m:mr>
                          </m:m>
                        </m:e>
                      </m:d>
                    </m:oMath>
                  </m:oMathPara>
                </a14:m>
                <a:endParaRPr lang="el-GR" sz="2000" dirty="0"/>
              </a:p>
            </p:txBody>
          </p:sp>
        </mc:Choice>
        <mc:Fallback xmlns="">
          <p:sp>
            <p:nvSpPr>
              <p:cNvPr id="15" name="Rectangle 14"/>
              <p:cNvSpPr>
                <a:spLocks noRot="1" noChangeAspect="1" noMove="1" noResize="1" noEditPoints="1" noAdjustHandles="1" noChangeArrowheads="1" noChangeShapeType="1" noTextEdit="1"/>
              </p:cNvSpPr>
              <p:nvPr/>
            </p:nvSpPr>
            <p:spPr>
              <a:xfrm>
                <a:off x="4755873" y="1802042"/>
                <a:ext cx="2653290" cy="1808187"/>
              </a:xfrm>
              <a:prstGeom prst="rect">
                <a:avLst/>
              </a:prstGeom>
              <a:blipFill rotWithShape="0">
                <a:blip r:embed="rId2"/>
                <a:stretch>
                  <a:fillRect/>
                </a:stretch>
              </a:blipFill>
            </p:spPr>
            <p:txBody>
              <a:bodyPr/>
              <a:lstStyle/>
              <a:p>
                <a:r>
                  <a:rPr lang="el-GR">
                    <a:noFill/>
                  </a:rPr>
                  <a:t> </a:t>
                </a:r>
              </a:p>
            </p:txBody>
          </p:sp>
        </mc:Fallback>
      </mc:AlternateContent>
      <p:sp>
        <p:nvSpPr>
          <p:cNvPr id="16" name="Text Box 2"/>
          <p:cNvSpPr txBox="1">
            <a:spLocks noChangeArrowheads="1"/>
          </p:cNvSpPr>
          <p:nvPr/>
        </p:nvSpPr>
        <p:spPr bwMode="auto">
          <a:xfrm>
            <a:off x="5426136" y="4423812"/>
            <a:ext cx="1219787" cy="1934826"/>
          </a:xfrm>
          <a:prstGeom prst="rect">
            <a:avLst/>
          </a:prstGeom>
          <a:noFill/>
          <a:ln w="9525">
            <a:noFill/>
            <a:miter lim="800000"/>
            <a:headEnd/>
            <a:tailEnd/>
          </a:ln>
        </p:spPr>
        <p:txBody>
          <a:bodyPr rot="0" vert="horz" wrap="square" lIns="91440" tIns="45720" rIns="91440" bIns="45720" anchor="t" anchorCtr="0">
            <a:noAutofit/>
          </a:bodyPr>
          <a:lstStyle/>
          <a:p>
            <a:pPr algn="just"/>
            <a:r>
              <a:rPr lang="el-GR" sz="2000" dirty="0">
                <a:effectLst/>
              </a:rPr>
              <a:t>1:   </a:t>
            </a:r>
            <a:r>
              <a:rPr lang="el-GR" sz="2000" dirty="0" smtClean="0">
                <a:effectLst/>
              </a:rPr>
              <a:t>[4]</a:t>
            </a:r>
            <a:endParaRPr lang="el-GR" sz="2000" dirty="0">
              <a:effectLst/>
            </a:endParaRPr>
          </a:p>
          <a:p>
            <a:pPr algn="just"/>
            <a:r>
              <a:rPr lang="el-GR" sz="2000" dirty="0">
                <a:effectLst/>
              </a:rPr>
              <a:t>2:   </a:t>
            </a:r>
            <a:r>
              <a:rPr lang="el-GR" sz="2000" dirty="0" smtClean="0">
                <a:effectLst/>
              </a:rPr>
              <a:t>[1</a:t>
            </a:r>
            <a:r>
              <a:rPr lang="el-GR" sz="2000" dirty="0">
                <a:effectLst/>
              </a:rPr>
              <a:t>, </a:t>
            </a:r>
            <a:r>
              <a:rPr lang="el-GR" sz="2000" dirty="0" smtClean="0">
                <a:effectLst/>
              </a:rPr>
              <a:t>6]</a:t>
            </a:r>
            <a:endParaRPr lang="el-GR" sz="2000" dirty="0">
              <a:effectLst/>
            </a:endParaRPr>
          </a:p>
          <a:p>
            <a:pPr algn="just"/>
            <a:r>
              <a:rPr lang="el-GR" sz="2000" dirty="0">
                <a:effectLst/>
              </a:rPr>
              <a:t>3:   </a:t>
            </a:r>
            <a:r>
              <a:rPr lang="el-GR" sz="2000" dirty="0" smtClean="0">
                <a:effectLst/>
              </a:rPr>
              <a:t>[1</a:t>
            </a:r>
            <a:r>
              <a:rPr lang="el-GR" sz="2000" dirty="0">
                <a:effectLst/>
              </a:rPr>
              <a:t>, </a:t>
            </a:r>
            <a:r>
              <a:rPr lang="el-GR" sz="2000" dirty="0" smtClean="0">
                <a:effectLst/>
              </a:rPr>
              <a:t>5]</a:t>
            </a:r>
            <a:endParaRPr lang="el-GR" sz="2000" dirty="0">
              <a:effectLst/>
            </a:endParaRPr>
          </a:p>
          <a:p>
            <a:pPr algn="just"/>
            <a:r>
              <a:rPr lang="el-GR" sz="2000" dirty="0">
                <a:effectLst/>
              </a:rPr>
              <a:t>4:   </a:t>
            </a:r>
            <a:r>
              <a:rPr lang="el-GR" sz="2000" dirty="0" smtClean="0">
                <a:effectLst/>
              </a:rPr>
              <a:t>[3</a:t>
            </a:r>
            <a:r>
              <a:rPr lang="el-GR" sz="2000" dirty="0">
                <a:effectLst/>
              </a:rPr>
              <a:t>, </a:t>
            </a:r>
            <a:r>
              <a:rPr lang="el-GR" sz="2000" dirty="0" smtClean="0">
                <a:effectLst/>
              </a:rPr>
              <a:t>6]</a:t>
            </a:r>
            <a:endParaRPr lang="el-GR" sz="2000" dirty="0">
              <a:effectLst/>
            </a:endParaRPr>
          </a:p>
          <a:p>
            <a:pPr algn="just"/>
            <a:r>
              <a:rPr lang="el-GR" sz="2000" dirty="0">
                <a:effectLst/>
              </a:rPr>
              <a:t>5:   </a:t>
            </a:r>
            <a:r>
              <a:rPr lang="el-GR" sz="2000" dirty="0" smtClean="0">
                <a:effectLst/>
              </a:rPr>
              <a:t>[3]</a:t>
            </a:r>
            <a:endParaRPr lang="el-GR" sz="2000" dirty="0">
              <a:effectLst/>
            </a:endParaRPr>
          </a:p>
          <a:p>
            <a:pPr algn="just"/>
            <a:r>
              <a:rPr lang="el-GR" sz="2000" dirty="0">
                <a:effectLst/>
              </a:rPr>
              <a:t>6:   </a:t>
            </a:r>
            <a:r>
              <a:rPr lang="el-GR" sz="2000" dirty="0" smtClean="0"/>
              <a:t>[]</a:t>
            </a:r>
            <a:endParaRPr lang="el-GR" sz="2000" dirty="0">
              <a:effectLst/>
            </a:endParaRPr>
          </a:p>
          <a:p>
            <a:pPr algn="just">
              <a:lnSpc>
                <a:spcPct val="107000"/>
              </a:lnSpc>
              <a:spcAft>
                <a:spcPts val="800"/>
              </a:spcAft>
            </a:pPr>
            <a:r>
              <a:rPr lang="el-GR" sz="2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7" name="TextBox 16"/>
          <p:cNvSpPr txBox="1"/>
          <p:nvPr/>
        </p:nvSpPr>
        <p:spPr>
          <a:xfrm>
            <a:off x="5003910" y="4023702"/>
            <a:ext cx="2063807" cy="400110"/>
          </a:xfrm>
          <a:prstGeom prst="rect">
            <a:avLst/>
          </a:prstGeom>
          <a:noFill/>
        </p:spPr>
        <p:txBody>
          <a:bodyPr wrap="square" rtlCol="0">
            <a:spAutoFit/>
          </a:bodyPr>
          <a:lstStyle/>
          <a:p>
            <a:r>
              <a:rPr lang="el-GR" sz="2000" b="1" i="1" dirty="0" smtClean="0"/>
              <a:t>Λίστα γειτνίασης:</a:t>
            </a:r>
            <a:endParaRPr lang="el-GR" sz="2000" b="1" i="1" dirty="0"/>
          </a:p>
        </p:txBody>
      </p:sp>
      <p:sp>
        <p:nvSpPr>
          <p:cNvPr id="18" name="TextBox 17"/>
          <p:cNvSpPr txBox="1"/>
          <p:nvPr/>
        </p:nvSpPr>
        <p:spPr>
          <a:xfrm>
            <a:off x="4926486" y="1408613"/>
            <a:ext cx="2312064" cy="400110"/>
          </a:xfrm>
          <a:prstGeom prst="rect">
            <a:avLst/>
          </a:prstGeom>
          <a:noFill/>
        </p:spPr>
        <p:txBody>
          <a:bodyPr wrap="square" rtlCol="0">
            <a:spAutoFit/>
          </a:bodyPr>
          <a:lstStyle/>
          <a:p>
            <a:r>
              <a:rPr lang="el-GR" sz="2000" b="1" i="1" dirty="0" smtClean="0"/>
              <a:t>Πίνακας γειτνίασης:</a:t>
            </a:r>
            <a:endParaRPr lang="el-GR" sz="2000" b="1" i="1" dirty="0"/>
          </a:p>
        </p:txBody>
      </p:sp>
      <mc:AlternateContent xmlns:mc="http://schemas.openxmlformats.org/markup-compatibility/2006" xmlns:a14="http://schemas.microsoft.com/office/drawing/2010/main">
        <mc:Choice Requires="a14">
          <p:sp>
            <p:nvSpPr>
              <p:cNvPr id="19" name="Rectangle 18"/>
              <p:cNvSpPr/>
              <p:nvPr/>
            </p:nvSpPr>
            <p:spPr>
              <a:xfrm>
                <a:off x="7640792" y="2249533"/>
                <a:ext cx="3530710" cy="710194"/>
              </a:xfrm>
              <a:prstGeom prst="rect">
                <a:avLst/>
              </a:prstGeom>
              <a:ln>
                <a:solidFill>
                  <a:schemeClr val="tx1"/>
                </a:solidFill>
              </a:ln>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l-GR" i="1">
                              <a:latin typeface="Cambria Math" panose="02040503050406030204" pitchFamily="18" charset="0"/>
                            </a:rPr>
                          </m:ctrlPr>
                        </m:mPr>
                        <m:mr>
                          <m:e>
                            <m:r>
                              <a:rPr lang="el-GR" i="1">
                                <a:latin typeface="Cambria Math" panose="02040503050406030204" pitchFamily="18" charset="0"/>
                              </a:rPr>
                              <m:t>𝑎𝑑𝑗𝑎𝑐𝑒𝑛𝑐𝑦</m:t>
                            </m:r>
                          </m:e>
                        </m:mr>
                        <m:mr>
                          <m:e>
                            <m:r>
                              <a:rPr lang="el-GR" i="1">
                                <a:latin typeface="Cambria Math" panose="02040503050406030204" pitchFamily="18" charset="0"/>
                              </a:rPr>
                              <m:t>𝑚𝑎𝑡𝑟𝑖𝑥</m:t>
                            </m:r>
                          </m:e>
                        </m:mr>
                      </m:m>
                      <m:r>
                        <a:rPr lang="el-GR" i="0">
                          <a:latin typeface="Cambria Math" panose="02040503050406030204" pitchFamily="18" charset="0"/>
                        </a:rPr>
                        <m:t> </m:t>
                      </m:r>
                      <m:r>
                        <a:rPr lang="el-GR" i="1">
                          <a:latin typeface="Cambria Math" panose="02040503050406030204" pitchFamily="18" charset="0"/>
                        </a:rPr>
                        <m:t>𝐴</m:t>
                      </m:r>
                      <m:r>
                        <a:rPr lang="el-GR" i="0">
                          <a:latin typeface="Cambria Math" panose="02040503050406030204" pitchFamily="18" charset="0"/>
                        </a:rPr>
                        <m:t>:  </m:t>
                      </m:r>
                      <m:sSub>
                        <m:sSubPr>
                          <m:ctrlPr>
                            <a:rPr lang="el-GR" i="1">
                              <a:latin typeface="Cambria Math" panose="02040503050406030204" pitchFamily="18" charset="0"/>
                            </a:rPr>
                          </m:ctrlPr>
                        </m:sSubPr>
                        <m:e>
                          <m:r>
                            <a:rPr lang="el-GR" i="1">
                              <a:latin typeface="Cambria Math" panose="02040503050406030204" pitchFamily="18" charset="0"/>
                            </a:rPr>
                            <m:t>𝑎</m:t>
                          </m:r>
                        </m:e>
                        <m:sub>
                          <m:r>
                            <a:rPr lang="el-GR" i="1">
                              <a:latin typeface="Cambria Math" panose="02040503050406030204" pitchFamily="18" charset="0"/>
                            </a:rPr>
                            <m:t>𝑖𝑗</m:t>
                          </m:r>
                        </m:sub>
                      </m:sSub>
                      <m:r>
                        <a:rPr lang="el-GR" i="0">
                          <a:latin typeface="Cambria Math" panose="02040503050406030204" pitchFamily="18" charset="0"/>
                        </a:rPr>
                        <m:t>=</m:t>
                      </m:r>
                      <m:d>
                        <m:dPr>
                          <m:begChr m:val="{"/>
                          <m:endChr m:val=""/>
                          <m:ctrlPr>
                            <a:rPr lang="el-GR" i="1">
                              <a:latin typeface="Cambria Math" panose="02040503050406030204" pitchFamily="18" charset="0"/>
                            </a:rPr>
                          </m:ctrlPr>
                        </m:dPr>
                        <m:e>
                          <m:eqArr>
                            <m:eqArrPr>
                              <m:ctrlPr>
                                <a:rPr lang="el-GR" i="1">
                                  <a:latin typeface="Cambria Math" panose="02040503050406030204" pitchFamily="18" charset="0"/>
                                </a:rPr>
                              </m:ctrlPr>
                            </m:eqArrPr>
                            <m:e>
                              <m:r>
                                <a:rPr lang="el-GR" i="0">
                                  <a:latin typeface="Cambria Math" panose="02040503050406030204" pitchFamily="18" charset="0"/>
                                </a:rPr>
                                <m:t>&amp;0</m:t>
                              </m:r>
                            </m:e>
                            <m:e>
                              <m:r>
                                <a:rPr lang="el-GR" i="0">
                                  <a:latin typeface="Cambria Math" panose="02040503050406030204" pitchFamily="18" charset="0"/>
                                </a:rPr>
                                <m:t>&amp;1</m:t>
                              </m:r>
                            </m:e>
                          </m:eqArr>
                        </m:e>
                      </m:d>
                      <m:r>
                        <a:rPr lang="el-GR" i="0">
                          <a:latin typeface="Cambria Math" panose="02040503050406030204" pitchFamily="18" charset="0"/>
                        </a:rPr>
                        <m:t>,</m:t>
                      </m:r>
                      <m:m>
                        <m:mPr>
                          <m:mcs>
                            <m:mc>
                              <m:mcPr>
                                <m:count m:val="1"/>
                                <m:mcJc m:val="center"/>
                              </m:mcPr>
                            </m:mc>
                          </m:mcs>
                          <m:ctrlPr>
                            <a:rPr lang="el-GR" i="1">
                              <a:latin typeface="Cambria Math" panose="02040503050406030204" pitchFamily="18" charset="0"/>
                            </a:rPr>
                          </m:ctrlPr>
                        </m:mPr>
                        <m:mr>
                          <m:e>
                            <m:d>
                              <m:dPr>
                                <m:ctrlPr>
                                  <a:rPr lang="el-GR" i="1">
                                    <a:latin typeface="Cambria Math" panose="02040503050406030204" pitchFamily="18" charset="0"/>
                                  </a:rPr>
                                </m:ctrlPr>
                              </m:dPr>
                              <m:e>
                                <m:r>
                                  <a:rPr lang="el-GR" i="1">
                                    <a:latin typeface="Cambria Math" panose="02040503050406030204" pitchFamily="18" charset="0"/>
                                  </a:rPr>
                                  <m:t>𝑖</m:t>
                                </m:r>
                                <m:r>
                                  <a:rPr lang="el-GR" i="0">
                                    <a:latin typeface="Cambria Math" panose="02040503050406030204" pitchFamily="18" charset="0"/>
                                  </a:rPr>
                                  <m:t>, </m:t>
                                </m:r>
                                <m:r>
                                  <a:rPr lang="el-GR" i="1">
                                    <a:latin typeface="Cambria Math" panose="02040503050406030204" pitchFamily="18" charset="0"/>
                                  </a:rPr>
                                  <m:t>𝑗</m:t>
                                </m:r>
                              </m:e>
                            </m:d>
                            <m:r>
                              <a:rPr lang="el-GR" i="0">
                                <a:latin typeface="Cambria Math" panose="02040503050406030204" pitchFamily="18" charset="0"/>
                              </a:rPr>
                              <m:t>∉</m:t>
                            </m:r>
                            <m:r>
                              <a:rPr lang="el-GR" i="1">
                                <a:latin typeface="Cambria Math" panose="02040503050406030204" pitchFamily="18" charset="0"/>
                              </a:rPr>
                              <m:t>𝐸</m:t>
                            </m:r>
                          </m:e>
                        </m:mr>
                        <m:mr>
                          <m:e>
                            <m:d>
                              <m:dPr>
                                <m:ctrlPr>
                                  <a:rPr lang="el-GR" i="1">
                                    <a:latin typeface="Cambria Math" panose="02040503050406030204" pitchFamily="18" charset="0"/>
                                  </a:rPr>
                                </m:ctrlPr>
                              </m:dPr>
                              <m:e>
                                <m:r>
                                  <a:rPr lang="el-GR" i="1">
                                    <a:latin typeface="Cambria Math" panose="02040503050406030204" pitchFamily="18" charset="0"/>
                                  </a:rPr>
                                  <m:t>𝑖</m:t>
                                </m:r>
                                <m:r>
                                  <a:rPr lang="el-GR" i="0">
                                    <a:latin typeface="Cambria Math" panose="02040503050406030204" pitchFamily="18" charset="0"/>
                                  </a:rPr>
                                  <m:t>, </m:t>
                                </m:r>
                                <m:r>
                                  <a:rPr lang="el-GR" i="1">
                                    <a:latin typeface="Cambria Math" panose="02040503050406030204" pitchFamily="18" charset="0"/>
                                  </a:rPr>
                                  <m:t>𝑗</m:t>
                                </m:r>
                              </m:e>
                            </m:d>
                            <m:r>
                              <a:rPr lang="el-GR" i="0">
                                <a:latin typeface="Cambria Math" panose="02040503050406030204" pitchFamily="18" charset="0"/>
                              </a:rPr>
                              <m:t>∈</m:t>
                            </m:r>
                            <m:r>
                              <a:rPr lang="el-GR" i="1">
                                <a:latin typeface="Cambria Math" panose="02040503050406030204" pitchFamily="18" charset="0"/>
                              </a:rPr>
                              <m:t>𝐸</m:t>
                            </m:r>
                          </m:e>
                        </m:mr>
                      </m:m>
                    </m:oMath>
                  </m:oMathPara>
                </a14:m>
                <a:endParaRPr lang="el-GR" dirty="0"/>
              </a:p>
            </p:txBody>
          </p:sp>
        </mc:Choice>
        <mc:Fallback xmlns="">
          <p:sp>
            <p:nvSpPr>
              <p:cNvPr id="19" name="Rectangle 18"/>
              <p:cNvSpPr>
                <a:spLocks noRot="1" noChangeAspect="1" noMove="1" noResize="1" noEditPoints="1" noAdjustHandles="1" noChangeArrowheads="1" noChangeShapeType="1" noTextEdit="1"/>
              </p:cNvSpPr>
              <p:nvPr/>
            </p:nvSpPr>
            <p:spPr>
              <a:xfrm>
                <a:off x="7640792" y="2249533"/>
                <a:ext cx="3530710" cy="710194"/>
              </a:xfrm>
              <a:prstGeom prst="rect">
                <a:avLst/>
              </a:prstGeom>
              <a:blipFill rotWithShape="0">
                <a:blip r:embed="rId3"/>
                <a:stretch>
                  <a:fillRect/>
                </a:stretch>
              </a:blipFill>
              <a:ln>
                <a:solidFill>
                  <a:schemeClr val="tx1"/>
                </a:solidFill>
              </a:ln>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7094688" y="3880285"/>
                <a:ext cx="4616410" cy="574324"/>
              </a:xfrm>
              <a:prstGeom prst="rect">
                <a:avLst/>
              </a:prstGeom>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l-GR" i="1" smtClean="0">
                              <a:latin typeface="Cambria Math" panose="02040503050406030204" pitchFamily="18" charset="0"/>
                            </a:rPr>
                          </m:ctrlPr>
                        </m:mPr>
                        <m:mr>
                          <m:e>
                            <m:r>
                              <a:rPr lang="el-GR" i="1">
                                <a:latin typeface="Cambria Math" panose="02040503050406030204" pitchFamily="18" charset="0"/>
                              </a:rPr>
                              <m:t>𝑎𝑑𝑗𝑎𝑐𝑒𝑛𝑐𝑦</m:t>
                            </m:r>
                          </m:e>
                        </m:mr>
                        <m:mr>
                          <m:e>
                            <m:r>
                              <a:rPr lang="el-GR" i="1">
                                <a:latin typeface="Cambria Math" panose="02040503050406030204" pitchFamily="18" charset="0"/>
                              </a:rPr>
                              <m:t>𝑙𝑖𝑠𝑡</m:t>
                            </m:r>
                          </m:e>
                        </m:mr>
                      </m:m>
                      <m:r>
                        <a:rPr lang="en-US" b="0" i="1" smtClean="0">
                          <a:latin typeface="Cambria Math" panose="02040503050406030204" pitchFamily="18" charset="0"/>
                        </a:rPr>
                        <m:t> </m:t>
                      </m:r>
                      <m:r>
                        <a:rPr lang="en-US" b="0" i="1" smtClean="0">
                          <a:latin typeface="Cambria Math" panose="02040503050406030204" pitchFamily="18" charset="0"/>
                        </a:rPr>
                        <m:t>𝐿</m:t>
                      </m:r>
                      <m:r>
                        <a:rPr lang="el-GR" i="0">
                          <a:latin typeface="Cambria Math" panose="02040503050406030204" pitchFamily="18" charset="0"/>
                        </a:rPr>
                        <m:t>=  </m:t>
                      </m:r>
                      <m:r>
                        <a:rPr lang="el-GR" i="1">
                          <a:latin typeface="Cambria Math" panose="02040503050406030204" pitchFamily="18" charset="0"/>
                        </a:rPr>
                        <m:t>𝑖</m:t>
                      </m:r>
                      <m:r>
                        <a:rPr lang="el-GR" i="0">
                          <a:latin typeface="Cambria Math" panose="02040503050406030204" pitchFamily="18" charset="0"/>
                        </a:rPr>
                        <m:t>:</m:t>
                      </m:r>
                      <m:d>
                        <m:dPr>
                          <m:begChr m:val="{"/>
                          <m:endChr m:val="}"/>
                          <m:ctrlPr>
                            <a:rPr lang="el-GR" i="1">
                              <a:latin typeface="Cambria Math" panose="02040503050406030204" pitchFamily="18" charset="0"/>
                            </a:rPr>
                          </m:ctrlPr>
                        </m:dPr>
                        <m:e>
                          <m:r>
                            <a:rPr lang="el-GR" i="1">
                              <a:latin typeface="Cambria Math" panose="02040503050406030204" pitchFamily="18" charset="0"/>
                            </a:rPr>
                            <m:t>𝑗</m:t>
                          </m:r>
                          <m:r>
                            <a:rPr lang="el-GR">
                              <a:latin typeface="Cambria Math" panose="02040503050406030204" pitchFamily="18" charset="0"/>
                            </a:rPr>
                            <m:t> </m:t>
                          </m:r>
                          <m:r>
                            <m:rPr>
                              <m:sty m:val="p"/>
                            </m:rPr>
                            <a:rPr lang="el-GR">
                              <a:latin typeface="Cambria Math" panose="02040503050406030204" pitchFamily="18" charset="0"/>
                            </a:rPr>
                            <m:t>ώ</m:t>
                          </m:r>
                          <m:r>
                            <a:rPr lang="el-GR" i="1">
                              <a:latin typeface="Cambria Math" panose="02040503050406030204" pitchFamily="18" charset="0"/>
                            </a:rPr>
                            <m:t>𝜎𝜏𝜀</m:t>
                          </m:r>
                          <m:r>
                            <a:rPr lang="el-GR">
                              <a:latin typeface="Cambria Math" panose="02040503050406030204" pitchFamily="18" charset="0"/>
                            </a:rPr>
                            <m:t> </m:t>
                          </m:r>
                          <m:d>
                            <m:dPr>
                              <m:ctrlPr>
                                <a:rPr lang="el-GR" i="1">
                                  <a:latin typeface="Cambria Math" panose="02040503050406030204" pitchFamily="18" charset="0"/>
                                </a:rPr>
                              </m:ctrlPr>
                            </m:dPr>
                            <m:e>
                              <m:r>
                                <a:rPr lang="el-GR" i="1">
                                  <a:latin typeface="Cambria Math" panose="02040503050406030204" pitchFamily="18" charset="0"/>
                                </a:rPr>
                                <m:t>𝑖</m:t>
                              </m:r>
                              <m:r>
                                <a:rPr lang="el-GR">
                                  <a:latin typeface="Cambria Math" panose="02040503050406030204" pitchFamily="18" charset="0"/>
                                </a:rPr>
                                <m:t>, </m:t>
                              </m:r>
                              <m:r>
                                <a:rPr lang="el-GR" i="1">
                                  <a:latin typeface="Cambria Math" panose="02040503050406030204" pitchFamily="18" charset="0"/>
                                </a:rPr>
                                <m:t>𝑗</m:t>
                              </m:r>
                            </m:e>
                          </m:d>
                          <m:r>
                            <a:rPr lang="el-GR">
                              <a:latin typeface="Cambria Math" panose="02040503050406030204" pitchFamily="18" charset="0"/>
                            </a:rPr>
                            <m:t>∈</m:t>
                          </m:r>
                          <m:r>
                            <a:rPr lang="el-GR" i="1">
                              <a:latin typeface="Cambria Math" panose="02040503050406030204" pitchFamily="18" charset="0"/>
                            </a:rPr>
                            <m:t>𝐸</m:t>
                          </m:r>
                        </m:e>
                      </m:d>
                      <m:r>
                        <a:rPr lang="en-US" b="0" i="0" smtClean="0">
                          <a:latin typeface="Cambria Math" panose="02040503050406030204" pitchFamily="18" charset="0"/>
                        </a:rPr>
                        <m:t>   </m:t>
                      </m:r>
                      <m:r>
                        <a:rPr lang="el-GR" i="0">
                          <a:latin typeface="Cambria Math" panose="02040503050406030204" pitchFamily="18" charset="0"/>
                        </a:rPr>
                        <m:t>∀</m:t>
                      </m:r>
                      <m:r>
                        <a:rPr lang="el-GR" i="1">
                          <a:latin typeface="Cambria Math" panose="02040503050406030204" pitchFamily="18" charset="0"/>
                        </a:rPr>
                        <m:t>𝑖</m:t>
                      </m:r>
                      <m:r>
                        <a:rPr lang="el-GR" i="0">
                          <a:latin typeface="Cambria Math" panose="02040503050406030204" pitchFamily="18" charset="0"/>
                        </a:rPr>
                        <m:t>∈</m:t>
                      </m:r>
                      <m:r>
                        <a:rPr lang="el-GR" i="1">
                          <a:latin typeface="Cambria Math" panose="02040503050406030204" pitchFamily="18" charset="0"/>
                        </a:rPr>
                        <m:t>𝑉</m:t>
                      </m:r>
                    </m:oMath>
                  </m:oMathPara>
                </a14:m>
                <a:endParaRPr lang="el-GR" dirty="0"/>
              </a:p>
            </p:txBody>
          </p:sp>
        </mc:Choice>
        <mc:Fallback xmlns="">
          <p:sp>
            <p:nvSpPr>
              <p:cNvPr id="20" name="Rectangle 19"/>
              <p:cNvSpPr>
                <a:spLocks noRot="1" noChangeAspect="1" noMove="1" noResize="1" noEditPoints="1" noAdjustHandles="1" noChangeArrowheads="1" noChangeShapeType="1" noTextEdit="1"/>
              </p:cNvSpPr>
              <p:nvPr/>
            </p:nvSpPr>
            <p:spPr>
              <a:xfrm>
                <a:off x="7094688" y="3880285"/>
                <a:ext cx="4616410" cy="574324"/>
              </a:xfrm>
              <a:prstGeom prst="rect">
                <a:avLst/>
              </a:prstGeom>
              <a:blipFill rotWithShape="0">
                <a:blip r:embed="rId4"/>
                <a:stretch>
                  <a:fillRect/>
                </a:stretch>
              </a:blipFill>
              <a:ln>
                <a:solidFill>
                  <a:schemeClr val="tx1"/>
                </a:solidFill>
              </a:ln>
            </p:spPr>
            <p:txBody>
              <a:bodyPr/>
              <a:lstStyle/>
              <a:p>
                <a:r>
                  <a:rPr lang="el-GR">
                    <a:noFill/>
                  </a:rPr>
                  <a:t> </a:t>
                </a:r>
              </a:p>
            </p:txBody>
          </p:sp>
        </mc:Fallback>
      </mc:AlternateContent>
      <p:pic>
        <p:nvPicPr>
          <p:cNvPr id="4" name="Picture 3"/>
          <p:cNvPicPr>
            <a:picLocks noChangeAspect="1"/>
          </p:cNvPicPr>
          <p:nvPr/>
        </p:nvPicPr>
        <p:blipFill>
          <a:blip r:embed="rId5"/>
          <a:stretch>
            <a:fillRect/>
          </a:stretch>
        </p:blipFill>
        <p:spPr>
          <a:xfrm>
            <a:off x="503485" y="1401932"/>
            <a:ext cx="4051660" cy="4956706"/>
          </a:xfrm>
          <a:prstGeom prst="rect">
            <a:avLst/>
          </a:prstGeom>
        </p:spPr>
      </p:pic>
      <p:sp>
        <p:nvSpPr>
          <p:cNvPr id="5" name="TextBox 4"/>
          <p:cNvSpPr txBox="1"/>
          <p:nvPr/>
        </p:nvSpPr>
        <p:spPr>
          <a:xfrm>
            <a:off x="7020460" y="4524683"/>
            <a:ext cx="4764866" cy="646331"/>
          </a:xfrm>
          <a:prstGeom prst="rect">
            <a:avLst/>
          </a:prstGeom>
          <a:noFill/>
        </p:spPr>
        <p:txBody>
          <a:bodyPr wrap="square" rtlCol="0">
            <a:spAutoFit/>
          </a:bodyPr>
          <a:lstStyle/>
          <a:p>
            <a:pPr algn="just"/>
            <a:r>
              <a:rPr lang="el-GR" dirty="0" smtClean="0"/>
              <a:t>Εκτελείται ο αλγόριθμος </a:t>
            </a:r>
            <a:r>
              <a:rPr lang="en-US" dirty="0" smtClean="0"/>
              <a:t>dfs </a:t>
            </a:r>
            <a:r>
              <a:rPr lang="el-GR" dirty="0" smtClean="0"/>
              <a:t>(</a:t>
            </a:r>
            <a:r>
              <a:rPr lang="en-US" dirty="0" smtClean="0"/>
              <a:t>depth first search</a:t>
            </a:r>
            <a:r>
              <a:rPr lang="el-GR" dirty="0" smtClean="0"/>
              <a:t>)</a:t>
            </a:r>
            <a:r>
              <a:rPr lang="en-US" dirty="0"/>
              <a:t> </a:t>
            </a:r>
            <a:r>
              <a:rPr lang="el-GR" dirty="0" smtClean="0"/>
              <a:t>για την εύρεση της συνδεσιμότητας του γράφου.</a:t>
            </a:r>
            <a:endParaRPr lang="el-GR" dirty="0"/>
          </a:p>
        </p:txBody>
      </p:sp>
      <p:pic>
        <p:nvPicPr>
          <p:cNvPr id="7" name="Picture 6"/>
          <p:cNvPicPr>
            <a:picLocks noChangeAspect="1"/>
          </p:cNvPicPr>
          <p:nvPr/>
        </p:nvPicPr>
        <p:blipFill>
          <a:blip r:embed="rId6"/>
          <a:stretch>
            <a:fillRect/>
          </a:stretch>
        </p:blipFill>
        <p:spPr>
          <a:xfrm>
            <a:off x="7020460" y="5241088"/>
            <a:ext cx="2751058" cy="1295512"/>
          </a:xfrm>
          <a:prstGeom prst="rect">
            <a:avLst/>
          </a:prstGeom>
        </p:spPr>
      </p:pic>
      <p:sp>
        <p:nvSpPr>
          <p:cNvPr id="21" name="TextBox 20"/>
          <p:cNvSpPr txBox="1"/>
          <p:nvPr/>
        </p:nvSpPr>
        <p:spPr>
          <a:xfrm>
            <a:off x="9736375" y="5104014"/>
            <a:ext cx="2048951" cy="1569660"/>
          </a:xfrm>
          <a:prstGeom prst="rect">
            <a:avLst/>
          </a:prstGeom>
          <a:noFill/>
        </p:spPr>
        <p:txBody>
          <a:bodyPr wrap="square" rtlCol="0">
            <a:spAutoFit/>
          </a:bodyPr>
          <a:lstStyle/>
          <a:p>
            <a:pPr algn="just"/>
            <a:r>
              <a:rPr lang="el-GR" sz="1600" dirty="0" smtClean="0"/>
              <a:t>Η κορυφή 2 δεν είναι προσβάσιμη από τις άλλες κορυφές και η κορυφή 6 δεν έχει πρόσβαση στις άλλες κορυφές.</a:t>
            </a:r>
            <a:endParaRPr lang="el-GR" sz="1600" dirty="0"/>
          </a:p>
        </p:txBody>
      </p:sp>
    </p:spTree>
    <p:extLst>
      <p:ext uri="{BB962C8B-B14F-4D97-AF65-F5344CB8AC3E}">
        <p14:creationId xmlns:p14="http://schemas.microsoft.com/office/powerpoint/2010/main" val="6633928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479" y="381167"/>
            <a:ext cx="11065042" cy="1325563"/>
          </a:xfrm>
        </p:spPr>
        <p:txBody>
          <a:bodyPr/>
          <a:lstStyle/>
          <a:p>
            <a:pPr algn="ctr"/>
            <a:r>
              <a:rPr lang="el-GR" dirty="0" smtClean="0"/>
              <a:t>Ενδεικτικά παραδείγματα στη γραφική διεπαφή</a:t>
            </a:r>
            <a:endParaRPr lang="el-GR" dirty="0"/>
          </a:p>
        </p:txBody>
      </p:sp>
      <p:sp>
        <p:nvSpPr>
          <p:cNvPr id="3" name="Content Placeholder 2"/>
          <p:cNvSpPr>
            <a:spLocks noGrp="1"/>
          </p:cNvSpPr>
          <p:nvPr>
            <p:ph idx="1"/>
          </p:nvPr>
        </p:nvSpPr>
        <p:spPr>
          <a:xfrm>
            <a:off x="425116" y="1825625"/>
            <a:ext cx="11341768" cy="5032375"/>
          </a:xfrm>
        </p:spPr>
        <p:txBody>
          <a:bodyPr>
            <a:normAutofit fontScale="92500"/>
          </a:bodyPr>
          <a:lstStyle/>
          <a:p>
            <a:pPr marL="0" indent="0" algn="just">
              <a:buNone/>
            </a:pPr>
            <a:r>
              <a:rPr lang="el-GR" sz="2600" dirty="0"/>
              <a:t>Το σενάριό μας ουσιαστικά επιβάλλει τη βελτιστοποίηση ως προς τον χρόνο. Εντούτοις, η γνώση των χρονικών βαρών απαιτεί μια συνολική εποπτεία της ακριβούς κατάστασης του οδικού δικτύου της πόλης ανά τακτά και μικρά χρονικά διαστήματα, λόγω των διαρκώς και τυχαία μεταβαλλόμενων χρονικών βαρών (π.χ. η κυκλοφοριακή συμφόρηση μπορεί να αλλάξει σε έναν δρόμο ή μπορεί να ολοκληρωθούν τα οδικά έργα), κάτι που εκ των πραγμάτων δεν είναι δυνατόν να συμβεί στην πραγματικότητα. Επιπλέον, προϋποθέτει τη μη αλλαγή των χρονικών βαρών κατά τη διάρκεια κίνησης του ασθενοφόρου, ή τουλάχιστον επιτρέπει μονάχα τη μεταβολή τους στα πλαίσια που ορίζει η ανάλυση </a:t>
            </a:r>
            <a:r>
              <a:rPr lang="el-GR" sz="2600" dirty="0" smtClean="0"/>
              <a:t>ευαισθησίας. Από </a:t>
            </a:r>
            <a:r>
              <a:rPr lang="el-GR" sz="2600" dirty="0"/>
              <a:t>την άλλη πλευρά, η βελτιστοποίηση ως προς τον χώρο, παρόλο που δεν λαμβάνει άμεσα υπόψη τον χρόνο, μας παρέχει μια καλή εκτίμηση της χρονικά συντομότερης διαδρομής </a:t>
            </a:r>
            <a:r>
              <a:rPr lang="el-GR" sz="2600" dirty="0" smtClean="0"/>
              <a:t>(καθώς αρκετές </a:t>
            </a:r>
            <a:r>
              <a:rPr lang="el-GR" sz="2600" dirty="0"/>
              <a:t>φορές </a:t>
            </a:r>
            <a:r>
              <a:rPr lang="el-GR" sz="2600" dirty="0" smtClean="0"/>
              <a:t>η χωρικά </a:t>
            </a:r>
            <a:r>
              <a:rPr lang="el-GR" sz="2600" dirty="0"/>
              <a:t>και χρονικά </a:t>
            </a:r>
            <a:r>
              <a:rPr lang="el-GR" sz="2600" dirty="0" smtClean="0"/>
              <a:t>συντομότερη διαδρομή </a:t>
            </a:r>
            <a:r>
              <a:rPr lang="el-GR" sz="2600" dirty="0"/>
              <a:t>συμπίπτουν) και διαθέτει το σημαντικό πλεονέκτημα της σταθερότητας των χωρικών βαρών (αφού τα μήκη των δρόμων παραμένουν σταθερά μακροπρόθεσμα). Για τους λόγους αυτούς θα ακολουθήσουν παραδείγματα και με τα δύο κριτήρια βελτιστοποίησης.</a:t>
            </a:r>
          </a:p>
          <a:p>
            <a:pPr marL="0" indent="0">
              <a:buNone/>
            </a:pPr>
            <a:endParaRPr lang="el-GR" dirty="0"/>
          </a:p>
        </p:txBody>
      </p:sp>
    </p:spTree>
    <p:extLst>
      <p:ext uri="{BB962C8B-B14F-4D97-AF65-F5344CB8AC3E}">
        <p14:creationId xmlns:p14="http://schemas.microsoft.com/office/powerpoint/2010/main" val="18791061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574" y="0"/>
            <a:ext cx="10992852" cy="1325563"/>
          </a:xfrm>
        </p:spPr>
        <p:txBody>
          <a:bodyPr/>
          <a:lstStyle/>
          <a:p>
            <a:pPr algn="ctr"/>
            <a:r>
              <a:rPr lang="el-GR" dirty="0"/>
              <a:t>Ενδεικτικά παραδείγματα στη γραφική διεπαφή</a:t>
            </a:r>
          </a:p>
        </p:txBody>
      </p:sp>
      <mc:AlternateContent xmlns:mc="http://schemas.openxmlformats.org/markup-compatibility/2006" xmlns:a14="http://schemas.microsoft.com/office/drawing/2010/main">
        <mc:Choice Requires="a14">
          <p:sp>
            <p:nvSpPr>
              <p:cNvPr id="9" name="TextBox 8"/>
              <p:cNvSpPr txBox="1"/>
              <p:nvPr/>
            </p:nvSpPr>
            <p:spPr>
              <a:xfrm>
                <a:off x="360948" y="1117016"/>
                <a:ext cx="11470104" cy="2891369"/>
              </a:xfrm>
              <a:prstGeom prst="rect">
                <a:avLst/>
              </a:prstGeom>
              <a:noFill/>
            </p:spPr>
            <p:txBody>
              <a:bodyPr wrap="square" rtlCol="0">
                <a:spAutoFit/>
              </a:bodyPr>
              <a:lstStyle/>
              <a:p>
                <a:pPr algn="just"/>
                <a:r>
                  <a:rPr lang="el-GR" sz="2000" dirty="0" smtClean="0"/>
                  <a:t>Μετατρέπουμε το προηγούμενο μοντέλο ακέραιου προγραμματισμού σε πρότυπη μορφή με διανύσματα και πίνακες. Θεωρούμε ότι το πλήθος των κορυφών του γράφου είναι </a:t>
                </a:r>
                <a14:m>
                  <m:oMath xmlns:m="http://schemas.openxmlformats.org/officeDocument/2006/math">
                    <m:r>
                      <a:rPr lang="en-US" sz="2000" b="0" i="1" smtClean="0">
                        <a:latin typeface="Cambria Math" panose="02040503050406030204" pitchFamily="18" charset="0"/>
                      </a:rPr>
                      <m:t>𝑛</m:t>
                    </m:r>
                  </m:oMath>
                </a14:m>
                <a:r>
                  <a:rPr lang="en-US" sz="2000" dirty="0" smtClean="0"/>
                  <a:t> </a:t>
                </a:r>
                <a:r>
                  <a:rPr lang="el-GR" sz="2000" dirty="0" smtClean="0"/>
                  <a:t>και των πλήθος των</a:t>
                </a:r>
                <a:r>
                  <a:rPr lang="en-US" sz="2000" dirty="0" smtClean="0"/>
                  <a:t> </a:t>
                </a:r>
                <a:r>
                  <a:rPr lang="el-GR" sz="2000" dirty="0" smtClean="0"/>
                  <a:t>ακμών (μετά τη διάσπαση σε κατευθυνόμενες ακμές) είναι </a:t>
                </a:r>
                <a14:m>
                  <m:oMath xmlns:m="http://schemas.openxmlformats.org/officeDocument/2006/math">
                    <m:r>
                      <a:rPr lang="en-US" sz="2000" b="0" i="1" smtClean="0">
                        <a:latin typeface="Cambria Math" panose="02040503050406030204" pitchFamily="18" charset="0"/>
                      </a:rPr>
                      <m:t>𝑚</m:t>
                    </m:r>
                  </m:oMath>
                </a14:m>
                <a:r>
                  <a:rPr lang="en-US" sz="2000" dirty="0" smtClean="0"/>
                  <a:t>. </a:t>
                </a:r>
                <a:r>
                  <a:rPr lang="el-GR" sz="2000" dirty="0" smtClean="0"/>
                  <a:t>Οι μεταβλητές απόφασης (που αναφέρονται στις ακμές) είναι το διάνυσμα </a:t>
                </a:r>
                <a14:m>
                  <m:oMath xmlns:m="http://schemas.openxmlformats.org/officeDocument/2006/math">
                    <m:r>
                      <a:rPr lang="el-GR" sz="2000" i="1">
                        <a:latin typeface="Cambria Math" panose="02040503050406030204" pitchFamily="18" charset="0"/>
                      </a:rPr>
                      <m:t>𝑥</m:t>
                    </m:r>
                    <m:r>
                      <a:rPr lang="el-GR" sz="2000" i="1" smtClean="0">
                        <a:latin typeface="Cambria Math" panose="02040503050406030204" pitchFamily="18" charset="0"/>
                        <a:ea typeface="Cambria Math" panose="02040503050406030204" pitchFamily="18" charset="0"/>
                      </a:rPr>
                      <m:t>∈</m:t>
                    </m:r>
                    <m:sSup>
                      <m:sSupPr>
                        <m:ctrlPr>
                          <a:rPr lang="el-GR" sz="2000" i="1" smtClean="0">
                            <a:latin typeface="Cambria Math" panose="02040503050406030204" pitchFamily="18" charset="0"/>
                            <a:ea typeface="Cambria Math" panose="02040503050406030204" pitchFamily="18" charset="0"/>
                          </a:rPr>
                        </m:ctrlPr>
                      </m:sSupPr>
                      <m:e>
                        <m:r>
                          <a:rPr lang="el-GR" sz="2000" i="1">
                            <a:latin typeface="Cambria Math" panose="02040503050406030204" pitchFamily="18" charset="0"/>
                            <a:ea typeface="Cambria Math" panose="02040503050406030204" pitchFamily="18" charset="0"/>
                          </a:rPr>
                          <m:t>ℝ</m:t>
                        </m:r>
                      </m:e>
                      <m:sup>
                        <m:r>
                          <a:rPr lang="en-US" sz="2000" b="0" i="1" smtClean="0">
                            <a:latin typeface="Cambria Math" panose="02040503050406030204" pitchFamily="18" charset="0"/>
                            <a:ea typeface="Cambria Math" panose="02040503050406030204" pitchFamily="18" charset="0"/>
                          </a:rPr>
                          <m:t>𝑚</m:t>
                        </m:r>
                      </m:sup>
                    </m:sSup>
                  </m:oMath>
                </a14:m>
                <a:r>
                  <a:rPr lang="en-US" sz="2000" dirty="0" smtClean="0"/>
                  <a:t> </a:t>
                </a:r>
                <a:r>
                  <a:rPr lang="el-GR" sz="2000" dirty="0" smtClean="0"/>
                  <a:t>και τα βάρη των ακμών περιέχονται στο διάνυσμα </a:t>
                </a:r>
                <a14:m>
                  <m:oMath xmlns:m="http://schemas.openxmlformats.org/officeDocument/2006/math">
                    <m:r>
                      <m:rPr>
                        <m:sty m:val="p"/>
                      </m:rPr>
                      <a:rPr lang="en-US" sz="2000" b="0" i="0" smtClean="0">
                        <a:latin typeface="Cambria Math" panose="02040503050406030204" pitchFamily="18" charset="0"/>
                        <a:ea typeface="Cambria Math" panose="02040503050406030204" pitchFamily="18" charset="0"/>
                      </a:rPr>
                      <m:t>c</m:t>
                    </m:r>
                    <m:r>
                      <a:rPr lang="el-GR" sz="2000" i="1">
                        <a:latin typeface="Cambria Math" panose="02040503050406030204" pitchFamily="18" charset="0"/>
                        <a:ea typeface="Cambria Math" panose="02040503050406030204" pitchFamily="18" charset="0"/>
                      </a:rPr>
                      <m:t>∈</m:t>
                    </m:r>
                    <m:sSup>
                      <m:sSupPr>
                        <m:ctrlPr>
                          <a:rPr lang="el-GR" sz="2000" i="1">
                            <a:latin typeface="Cambria Math" panose="02040503050406030204" pitchFamily="18" charset="0"/>
                            <a:ea typeface="Cambria Math" panose="02040503050406030204" pitchFamily="18" charset="0"/>
                          </a:rPr>
                        </m:ctrlPr>
                      </m:sSupPr>
                      <m:e>
                        <m:r>
                          <a:rPr lang="el-GR" sz="2000" i="1">
                            <a:latin typeface="Cambria Math" panose="02040503050406030204" pitchFamily="18" charset="0"/>
                            <a:ea typeface="Cambria Math" panose="02040503050406030204" pitchFamily="18" charset="0"/>
                          </a:rPr>
                          <m:t>ℝ</m:t>
                        </m:r>
                      </m:e>
                      <m:sup>
                        <m:r>
                          <a:rPr lang="en-US" sz="2000" i="1">
                            <a:latin typeface="Cambria Math" panose="02040503050406030204" pitchFamily="18" charset="0"/>
                            <a:ea typeface="Cambria Math" panose="02040503050406030204" pitchFamily="18" charset="0"/>
                          </a:rPr>
                          <m:t>𝑚</m:t>
                        </m:r>
                      </m:sup>
                    </m:sSup>
                  </m:oMath>
                </a14:m>
                <a:r>
                  <a:rPr lang="en-US" sz="2000" dirty="0" smtClean="0"/>
                  <a:t>.</a:t>
                </a:r>
                <a:r>
                  <a:rPr lang="el-GR" sz="2000" dirty="0"/>
                  <a:t> </a:t>
                </a:r>
                <a:r>
                  <a:rPr lang="el-GR" sz="2000" dirty="0" smtClean="0"/>
                  <a:t>Ο πίνακας </a:t>
                </a:r>
                <a14:m>
                  <m:oMath xmlns:m="http://schemas.openxmlformats.org/officeDocument/2006/math">
                    <m:r>
                      <a:rPr lang="el-GR" sz="2000" i="1">
                        <a:latin typeface="Cambria Math" panose="02040503050406030204" pitchFamily="18" charset="0"/>
                      </a:rPr>
                      <m:t>𝐴</m:t>
                    </m:r>
                    <m:r>
                      <a:rPr lang="el-GR" sz="2000" i="1">
                        <a:latin typeface="Cambria Math" panose="02040503050406030204" pitchFamily="18" charset="0"/>
                        <a:ea typeface="Cambria Math" panose="02040503050406030204" pitchFamily="18" charset="0"/>
                      </a:rPr>
                      <m:t>∈</m:t>
                    </m:r>
                    <m:sSup>
                      <m:sSupPr>
                        <m:ctrlPr>
                          <a:rPr lang="el-GR" sz="2000" i="1">
                            <a:latin typeface="Cambria Math" panose="02040503050406030204" pitchFamily="18" charset="0"/>
                            <a:ea typeface="Cambria Math" panose="02040503050406030204" pitchFamily="18" charset="0"/>
                          </a:rPr>
                        </m:ctrlPr>
                      </m:sSupPr>
                      <m:e>
                        <m:r>
                          <a:rPr lang="el-GR" sz="2000" i="1">
                            <a:latin typeface="Cambria Math" panose="02040503050406030204" pitchFamily="18" charset="0"/>
                            <a:ea typeface="Cambria Math" panose="02040503050406030204" pitchFamily="18" charset="0"/>
                          </a:rPr>
                          <m:t>ℝ</m:t>
                        </m:r>
                      </m:e>
                      <m:sup>
                        <m:r>
                          <a:rPr lang="en-US" sz="2000" b="0" i="1" smtClean="0">
                            <a:latin typeface="Cambria Math" panose="02040503050406030204" pitchFamily="18" charset="0"/>
                            <a:ea typeface="Cambria Math" panose="02040503050406030204" pitchFamily="18" charset="0"/>
                          </a:rPr>
                          <m:t>𝑛𝑥</m:t>
                        </m:r>
                        <m:r>
                          <a:rPr lang="en-US" sz="2000" i="1">
                            <a:latin typeface="Cambria Math" panose="02040503050406030204" pitchFamily="18" charset="0"/>
                            <a:ea typeface="Cambria Math" panose="02040503050406030204" pitchFamily="18" charset="0"/>
                          </a:rPr>
                          <m:t>𝑚</m:t>
                        </m:r>
                      </m:sup>
                    </m:sSup>
                  </m:oMath>
                </a14:m>
                <a:r>
                  <a:rPr lang="en-US" sz="2000" dirty="0" smtClean="0"/>
                  <a:t> </a:t>
                </a:r>
                <a:r>
                  <a:rPr lang="el-GR" sz="2000" dirty="0" smtClean="0"/>
                  <a:t>και το διάνυσμα </a:t>
                </a:r>
                <a14:m>
                  <m:oMath xmlns:m="http://schemas.openxmlformats.org/officeDocument/2006/math">
                    <m:r>
                      <a:rPr lang="en-US" sz="2000" b="0" i="1" smtClean="0">
                        <a:latin typeface="Cambria Math" panose="02040503050406030204" pitchFamily="18" charset="0"/>
                      </a:rPr>
                      <m:t>𝑏</m:t>
                    </m:r>
                    <m:r>
                      <a:rPr lang="el-GR" sz="2000" i="1">
                        <a:latin typeface="Cambria Math" panose="02040503050406030204" pitchFamily="18" charset="0"/>
                        <a:ea typeface="Cambria Math" panose="02040503050406030204" pitchFamily="18" charset="0"/>
                      </a:rPr>
                      <m:t>∈</m:t>
                    </m:r>
                    <m:sSup>
                      <m:sSupPr>
                        <m:ctrlPr>
                          <a:rPr lang="el-GR" sz="2000" i="1">
                            <a:latin typeface="Cambria Math" panose="02040503050406030204" pitchFamily="18" charset="0"/>
                            <a:ea typeface="Cambria Math" panose="02040503050406030204" pitchFamily="18" charset="0"/>
                          </a:rPr>
                        </m:ctrlPr>
                      </m:sSupPr>
                      <m:e>
                        <m:r>
                          <a:rPr lang="el-GR" sz="2000" i="1">
                            <a:latin typeface="Cambria Math" panose="02040503050406030204" pitchFamily="18" charset="0"/>
                            <a:ea typeface="Cambria Math" panose="02040503050406030204" pitchFamily="18" charset="0"/>
                          </a:rPr>
                          <m:t>ℝ</m:t>
                        </m:r>
                      </m:e>
                      <m:sup>
                        <m:r>
                          <a:rPr lang="en-US" sz="2000" b="0" i="1" smtClean="0">
                            <a:latin typeface="Cambria Math" panose="02040503050406030204" pitchFamily="18" charset="0"/>
                            <a:ea typeface="Cambria Math" panose="02040503050406030204" pitchFamily="18" charset="0"/>
                          </a:rPr>
                          <m:t>𝑛</m:t>
                        </m:r>
                      </m:sup>
                    </m:sSup>
                  </m:oMath>
                </a14:m>
                <a:r>
                  <a:rPr lang="el-GR" sz="2000" dirty="0" smtClean="0"/>
                  <a:t> δίνουν τους ισοτικούς περιορισμούς, με την κάθε γραμμή του </a:t>
                </a:r>
                <a14:m>
                  <m:oMath xmlns:m="http://schemas.openxmlformats.org/officeDocument/2006/math">
                    <m:r>
                      <a:rPr lang="el-GR" sz="2000" i="1">
                        <a:latin typeface="Cambria Math" panose="02040503050406030204" pitchFamily="18" charset="0"/>
                      </a:rPr>
                      <m:t>𝐴</m:t>
                    </m:r>
                  </m:oMath>
                </a14:m>
                <a:r>
                  <a:rPr lang="el-GR" sz="2000" dirty="0"/>
                  <a:t> και το </a:t>
                </a:r>
                <a:r>
                  <a:rPr lang="el-GR" sz="2000" dirty="0" smtClean="0"/>
                  <a:t>αντίστοιχο στοιχείο </a:t>
                </a:r>
                <a:r>
                  <a:rPr lang="el-GR" sz="2000" dirty="0"/>
                  <a:t>του </a:t>
                </a:r>
                <a14:m>
                  <m:oMath xmlns:m="http://schemas.openxmlformats.org/officeDocument/2006/math">
                    <m:r>
                      <a:rPr lang="el-GR" sz="2000" i="1">
                        <a:latin typeface="Cambria Math" panose="02040503050406030204" pitchFamily="18" charset="0"/>
                      </a:rPr>
                      <m:t>𝑏</m:t>
                    </m:r>
                  </m:oMath>
                </a14:m>
                <a:r>
                  <a:rPr lang="el-GR" sz="2000" dirty="0"/>
                  <a:t> </a:t>
                </a:r>
                <a:r>
                  <a:rPr lang="el-GR" sz="2000" dirty="0" smtClean="0"/>
                  <a:t>να αναφέρονται </a:t>
                </a:r>
                <a:r>
                  <a:rPr lang="el-GR" sz="2000" dirty="0"/>
                  <a:t>σε κάποιον από τους </a:t>
                </a:r>
                <a14:m>
                  <m:oMath xmlns:m="http://schemas.openxmlformats.org/officeDocument/2006/math">
                    <m:r>
                      <a:rPr lang="en-US" sz="2000" i="1">
                        <a:latin typeface="Cambria Math" panose="02040503050406030204" pitchFamily="18" charset="0"/>
                      </a:rPr>
                      <m:t>𝑛</m:t>
                    </m:r>
                  </m:oMath>
                </a14:m>
                <a:r>
                  <a:rPr lang="el-GR" sz="2000" dirty="0"/>
                  <a:t> ισοτικούς </a:t>
                </a:r>
                <a:r>
                  <a:rPr lang="el-GR" sz="2000" dirty="0" smtClean="0"/>
                  <a:t>περιορισμούς. Το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𝑎</m:t>
                        </m:r>
                      </m:e>
                      <m:sub>
                        <m:r>
                          <a:rPr lang="el-GR" sz="2000" i="1">
                            <a:latin typeface="Cambria Math" panose="02040503050406030204" pitchFamily="18" charset="0"/>
                          </a:rPr>
                          <m:t>𝑖</m:t>
                        </m:r>
                        <m:r>
                          <a:rPr lang="el-GR" sz="2000" i="1">
                            <a:latin typeface="Cambria Math" panose="02040503050406030204" pitchFamily="18" charset="0"/>
                          </a:rPr>
                          <m:t>,</m:t>
                        </m:r>
                        <m:r>
                          <a:rPr lang="el-GR" sz="2000" i="1">
                            <a:latin typeface="Cambria Math" panose="02040503050406030204" pitchFamily="18" charset="0"/>
                          </a:rPr>
                          <m:t>𝑗</m:t>
                        </m:r>
                      </m:sub>
                    </m:sSub>
                  </m:oMath>
                </a14:m>
                <a:r>
                  <a:rPr lang="el-GR" sz="2000" dirty="0" smtClean="0"/>
                  <a:t> στοιχείο του </a:t>
                </a:r>
                <a14:m>
                  <m:oMath xmlns:m="http://schemas.openxmlformats.org/officeDocument/2006/math">
                    <m:r>
                      <a:rPr lang="el-GR" sz="2000" i="1">
                        <a:latin typeface="Cambria Math" panose="02040503050406030204" pitchFamily="18" charset="0"/>
                      </a:rPr>
                      <m:t>𝐴</m:t>
                    </m:r>
                  </m:oMath>
                </a14:m>
                <a:r>
                  <a:rPr lang="el-GR" sz="2000" dirty="0" smtClean="0"/>
                  <a:t> είναι: 1 αν η </a:t>
                </a:r>
                <a14:m>
                  <m:oMath xmlns:m="http://schemas.openxmlformats.org/officeDocument/2006/math">
                    <m:r>
                      <a:rPr lang="en-US" sz="2000" b="0" i="1" smtClean="0">
                        <a:latin typeface="Cambria Math" panose="02040503050406030204" pitchFamily="18" charset="0"/>
                      </a:rPr>
                      <m:t>𝑗</m:t>
                    </m:r>
                  </m:oMath>
                </a14:m>
                <a:r>
                  <a:rPr lang="el-GR" sz="2000" dirty="0" smtClean="0"/>
                  <a:t> είναι εξερχόμενη ακμή της κορυφής </a:t>
                </a:r>
                <a14:m>
                  <m:oMath xmlns:m="http://schemas.openxmlformats.org/officeDocument/2006/math">
                    <m:r>
                      <a:rPr lang="en-US" sz="2000" i="1">
                        <a:latin typeface="Cambria Math" panose="02040503050406030204" pitchFamily="18" charset="0"/>
                      </a:rPr>
                      <m:t>𝑖</m:t>
                    </m:r>
                  </m:oMath>
                </a14:m>
                <a:r>
                  <a:rPr lang="en-US" sz="2000" dirty="0" smtClean="0"/>
                  <a:t>, </a:t>
                </a:r>
                <a:r>
                  <a:rPr lang="el-GR" sz="2000" dirty="0" smtClean="0"/>
                  <a:t>-1 αν η </a:t>
                </a:r>
                <a14:m>
                  <m:oMath xmlns:m="http://schemas.openxmlformats.org/officeDocument/2006/math">
                    <m:r>
                      <a:rPr lang="en-US" sz="2000" i="1">
                        <a:latin typeface="Cambria Math" panose="02040503050406030204" pitchFamily="18" charset="0"/>
                      </a:rPr>
                      <m:t>𝑗</m:t>
                    </m:r>
                  </m:oMath>
                </a14:m>
                <a:r>
                  <a:rPr lang="el-GR" sz="2000" dirty="0"/>
                  <a:t> είναι </a:t>
                </a:r>
                <a:r>
                  <a:rPr lang="el-GR" sz="2000" dirty="0" smtClean="0"/>
                  <a:t>εισερχόμενη </a:t>
                </a:r>
                <a:r>
                  <a:rPr lang="el-GR" sz="2000" dirty="0"/>
                  <a:t>ακμή της κορυφής </a:t>
                </a:r>
                <a14:m>
                  <m:oMath xmlns:m="http://schemas.openxmlformats.org/officeDocument/2006/math">
                    <m:r>
                      <a:rPr lang="en-US" sz="2000" i="1">
                        <a:latin typeface="Cambria Math" panose="02040503050406030204" pitchFamily="18" charset="0"/>
                      </a:rPr>
                      <m:t>𝑖</m:t>
                    </m:r>
                  </m:oMath>
                </a14:m>
                <a:r>
                  <a:rPr lang="el-GR" sz="2000" dirty="0"/>
                  <a:t> και 0 αν η ακμή </a:t>
                </a:r>
                <a14:m>
                  <m:oMath xmlns:m="http://schemas.openxmlformats.org/officeDocument/2006/math">
                    <m:r>
                      <a:rPr lang="en-US" sz="2000" i="1">
                        <a:latin typeface="Cambria Math" panose="02040503050406030204" pitchFamily="18" charset="0"/>
                      </a:rPr>
                      <m:t>𝑗</m:t>
                    </m:r>
                  </m:oMath>
                </a14:m>
                <a:r>
                  <a:rPr lang="el-GR" sz="2000" dirty="0"/>
                  <a:t> δεν συνδέεται με την κορυφή </a:t>
                </a:r>
                <a14:m>
                  <m:oMath xmlns:m="http://schemas.openxmlformats.org/officeDocument/2006/math">
                    <m:r>
                      <a:rPr lang="en-US" sz="2000" i="1">
                        <a:latin typeface="Cambria Math" panose="02040503050406030204" pitchFamily="18" charset="0"/>
                      </a:rPr>
                      <m:t>𝑖</m:t>
                    </m:r>
                  </m:oMath>
                </a14:m>
                <a:r>
                  <a:rPr lang="el-GR" sz="2000" dirty="0" smtClean="0"/>
                  <a:t>. Επίσης, το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𝑏</m:t>
                        </m:r>
                      </m:e>
                      <m:sub>
                        <m:r>
                          <a:rPr lang="el-GR" sz="2000" i="1">
                            <a:latin typeface="Cambria Math" panose="02040503050406030204" pitchFamily="18" charset="0"/>
                          </a:rPr>
                          <m:t>𝑘</m:t>
                        </m:r>
                      </m:sub>
                    </m:sSub>
                  </m:oMath>
                </a14:m>
                <a:r>
                  <a:rPr lang="el-GR" sz="2000" dirty="0" smtClean="0"/>
                  <a:t> στοιχείο του </a:t>
                </a:r>
                <a14:m>
                  <m:oMath xmlns:m="http://schemas.openxmlformats.org/officeDocument/2006/math">
                    <m:r>
                      <a:rPr lang="en-US" sz="2000" b="0" i="1" smtClean="0">
                        <a:latin typeface="Cambria Math" panose="02040503050406030204" pitchFamily="18" charset="0"/>
                      </a:rPr>
                      <m:t>𝑏</m:t>
                    </m:r>
                  </m:oMath>
                </a14:m>
                <a:r>
                  <a:rPr lang="en-US" sz="2000" dirty="0" smtClean="0"/>
                  <a:t> </a:t>
                </a:r>
                <a:r>
                  <a:rPr lang="el-GR" sz="2000" dirty="0" smtClean="0"/>
                  <a:t>είναι: 1 αν η </a:t>
                </a:r>
                <a14:m>
                  <m:oMath xmlns:m="http://schemas.openxmlformats.org/officeDocument/2006/math">
                    <m:r>
                      <a:rPr lang="el-GR" sz="2000" i="1">
                        <a:latin typeface="Cambria Math" panose="02040503050406030204" pitchFamily="18" charset="0"/>
                      </a:rPr>
                      <m:t>𝑘</m:t>
                    </m:r>
                  </m:oMath>
                </a14:m>
                <a:r>
                  <a:rPr lang="el-GR" sz="2000" dirty="0" smtClean="0"/>
                  <a:t> είναι η κορυφή αφετηρίας, -1 </a:t>
                </a:r>
                <a:r>
                  <a:rPr lang="el-GR" sz="2000" dirty="0"/>
                  <a:t>αν η </a:t>
                </a:r>
                <a14:m>
                  <m:oMath xmlns:m="http://schemas.openxmlformats.org/officeDocument/2006/math">
                    <m:r>
                      <a:rPr lang="el-GR" sz="2000" i="1">
                        <a:latin typeface="Cambria Math" panose="02040503050406030204" pitchFamily="18" charset="0"/>
                      </a:rPr>
                      <m:t>𝑘</m:t>
                    </m:r>
                  </m:oMath>
                </a14:m>
                <a:r>
                  <a:rPr lang="el-GR" sz="2000" dirty="0"/>
                  <a:t> είναι η κορυφή </a:t>
                </a:r>
                <a:r>
                  <a:rPr lang="el-GR" sz="2000" dirty="0" smtClean="0"/>
                  <a:t>προορισμού και 0 αν η κορυφή </a:t>
                </a:r>
                <a14:m>
                  <m:oMath xmlns:m="http://schemas.openxmlformats.org/officeDocument/2006/math">
                    <m:r>
                      <a:rPr lang="el-GR" sz="2000" i="1">
                        <a:latin typeface="Cambria Math" panose="02040503050406030204" pitchFamily="18" charset="0"/>
                      </a:rPr>
                      <m:t>𝑘</m:t>
                    </m:r>
                  </m:oMath>
                </a14:m>
                <a:r>
                  <a:rPr lang="el-GR" sz="2000" dirty="0" smtClean="0"/>
                  <a:t> είναι εσωτερική.</a:t>
                </a:r>
                <a:endParaRPr lang="el-GR"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360948" y="1117016"/>
                <a:ext cx="11470104" cy="2891369"/>
              </a:xfrm>
              <a:prstGeom prst="rect">
                <a:avLst/>
              </a:prstGeom>
              <a:blipFill rotWithShape="0">
                <a:blip r:embed="rId2"/>
                <a:stretch>
                  <a:fillRect l="-531" t="-1053" r="-584" b="-2737"/>
                </a:stretch>
              </a:blipFill>
            </p:spPr>
            <p:txBody>
              <a:bodyPr/>
              <a:lstStyle/>
              <a:p>
                <a:r>
                  <a:rPr lang="el-GR">
                    <a:noFill/>
                  </a:rPr>
                  <a:t> </a:t>
                </a:r>
              </a:p>
            </p:txBody>
          </p:sp>
        </mc:Fallback>
      </mc:AlternateContent>
      <p:grpSp>
        <p:nvGrpSpPr>
          <p:cNvPr id="3" name="Group 2"/>
          <p:cNvGrpSpPr/>
          <p:nvPr/>
        </p:nvGrpSpPr>
        <p:grpSpPr>
          <a:xfrm>
            <a:off x="1733550" y="4151028"/>
            <a:ext cx="8724900" cy="2677656"/>
            <a:chOff x="659731" y="3030153"/>
            <a:chExt cx="8724900" cy="2677656"/>
          </a:xfrm>
        </p:grpSpPr>
        <mc:AlternateContent xmlns:mc="http://schemas.openxmlformats.org/markup-compatibility/2006" xmlns:a14="http://schemas.microsoft.com/office/drawing/2010/main">
          <mc:Choice Requires="a14">
            <p:sp>
              <p:nvSpPr>
                <p:cNvPr id="8" name="TextBox 7"/>
                <p:cNvSpPr txBox="1"/>
                <p:nvPr/>
              </p:nvSpPr>
              <p:spPr>
                <a:xfrm>
                  <a:off x="659731" y="3064040"/>
                  <a:ext cx="4201027" cy="2609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l-GR" sz="2800" i="1" smtClean="0">
                                <a:latin typeface="Cambria Math" panose="02040503050406030204" pitchFamily="18" charset="0"/>
                              </a:rPr>
                            </m:ctrlPr>
                          </m:funcPr>
                          <m:fName>
                            <m:r>
                              <a:rPr lang="el-GR" sz="2800" i="1">
                                <a:latin typeface="Cambria Math" panose="02040503050406030204" pitchFamily="18" charset="0"/>
                              </a:rPr>
                              <m:t>𝑚𝑖𝑛</m:t>
                            </m:r>
                          </m:fName>
                          <m:e>
                            <m:d>
                              <m:dPr>
                                <m:ctrlPr>
                                  <a:rPr lang="el-GR" sz="2800" i="1">
                                    <a:latin typeface="Cambria Math" panose="02040503050406030204" pitchFamily="18" charset="0"/>
                                  </a:rPr>
                                </m:ctrlPr>
                              </m:dPr>
                              <m:e>
                                <m:m>
                                  <m:mPr>
                                    <m:mcs>
                                      <m:mc>
                                        <m:mcPr>
                                          <m:count m:val="1"/>
                                          <m:mcJc m:val="center"/>
                                        </m:mcPr>
                                      </m:mc>
                                    </m:mcs>
                                    <m:ctrlPr>
                                      <a:rPr lang="el-GR" sz="2800" i="1">
                                        <a:latin typeface="Cambria Math" panose="02040503050406030204" pitchFamily="18" charset="0"/>
                                      </a:rPr>
                                    </m:ctrlPr>
                                  </m:mPr>
                                  <m:mr>
                                    <m:e>
                                      <m:r>
                                        <a:rPr lang="el-GR" sz="2800" i="1">
                                          <a:latin typeface="Cambria Math" panose="02040503050406030204" pitchFamily="18" charset="0"/>
                                        </a:rPr>
                                        <m:t>𝐶𝑜𝑠𝑡</m:t>
                                      </m:r>
                                    </m:e>
                                  </m:mr>
                                  <m:mr>
                                    <m:e>
                                      <m:r>
                                        <a:rPr lang="el-GR" sz="2800" i="1">
                                          <a:latin typeface="Cambria Math" panose="02040503050406030204" pitchFamily="18" charset="0"/>
                                        </a:rPr>
                                        <m:t>𝑓𝑢𝑛𝑐𝑡𝑖𝑜𝑛</m:t>
                                      </m:r>
                                    </m:e>
                                  </m:mr>
                                </m:m>
                                <m:r>
                                  <a:rPr lang="el-GR" sz="2800" i="1">
                                    <a:latin typeface="Cambria Math" panose="02040503050406030204" pitchFamily="18" charset="0"/>
                                  </a:rPr>
                                  <m:t>=</m:t>
                                </m:r>
                                <m:sSup>
                                  <m:sSupPr>
                                    <m:ctrlPr>
                                      <a:rPr lang="el-GR" sz="2800" i="1">
                                        <a:latin typeface="Cambria Math" panose="02040503050406030204" pitchFamily="18" charset="0"/>
                                      </a:rPr>
                                    </m:ctrlPr>
                                  </m:sSupPr>
                                  <m:e>
                                    <m:r>
                                      <a:rPr lang="el-GR" sz="2800" i="1">
                                        <a:latin typeface="Cambria Math" panose="02040503050406030204" pitchFamily="18" charset="0"/>
                                      </a:rPr>
                                      <m:t>𝑐</m:t>
                                    </m:r>
                                  </m:e>
                                  <m:sup>
                                    <m:r>
                                      <a:rPr lang="el-GR" sz="2800" i="1">
                                        <a:latin typeface="Cambria Math" panose="02040503050406030204" pitchFamily="18" charset="0"/>
                                      </a:rPr>
                                      <m:t>𝑇</m:t>
                                    </m:r>
                                  </m:sup>
                                </m:sSup>
                                <m:r>
                                  <a:rPr lang="el-GR" sz="2800" i="1">
                                    <a:latin typeface="Cambria Math" panose="02040503050406030204" pitchFamily="18" charset="0"/>
                                  </a:rPr>
                                  <m:t>⋅</m:t>
                                </m:r>
                                <m:r>
                                  <a:rPr lang="el-GR" sz="2800" i="1">
                                    <a:latin typeface="Cambria Math" panose="02040503050406030204" pitchFamily="18" charset="0"/>
                                  </a:rPr>
                                  <m:t>𝑥</m:t>
                                </m:r>
                              </m:e>
                            </m:d>
                          </m:e>
                        </m:func>
                      </m:oMath>
                    </m:oMathPara>
                  </a14:m>
                  <a:endParaRPr lang="el-GR" sz="2800" dirty="0" smtClean="0"/>
                </a:p>
                <a:p>
                  <a:endParaRPr lang="el-GR" sz="2800" dirty="0"/>
                </a:p>
                <a:p>
                  <a:pPr/>
                  <a14:m>
                    <m:oMathPara xmlns:m="http://schemas.openxmlformats.org/officeDocument/2006/math">
                      <m:oMathParaPr>
                        <m:jc m:val="centerGroup"/>
                      </m:oMathParaPr>
                      <m:oMath xmlns:m="http://schemas.openxmlformats.org/officeDocument/2006/math">
                        <m:r>
                          <a:rPr lang="el-GR" sz="2800" i="1">
                            <a:latin typeface="Cambria Math" panose="02040503050406030204" pitchFamily="18" charset="0"/>
                          </a:rPr>
                          <m:t>𝐴</m:t>
                        </m:r>
                        <m:r>
                          <a:rPr lang="el-GR" sz="2800" i="1">
                            <a:latin typeface="Cambria Math" panose="02040503050406030204" pitchFamily="18" charset="0"/>
                          </a:rPr>
                          <m:t>⋅</m:t>
                        </m:r>
                        <m:r>
                          <a:rPr lang="el-GR" sz="2800" i="1">
                            <a:latin typeface="Cambria Math" panose="02040503050406030204" pitchFamily="18" charset="0"/>
                          </a:rPr>
                          <m:t>𝑥</m:t>
                        </m:r>
                        <m:r>
                          <a:rPr lang="el-GR" sz="2800" i="1">
                            <a:latin typeface="Cambria Math" panose="02040503050406030204" pitchFamily="18" charset="0"/>
                          </a:rPr>
                          <m:t>=</m:t>
                        </m:r>
                        <m:r>
                          <a:rPr lang="el-GR" sz="2800" i="1">
                            <a:latin typeface="Cambria Math" panose="02040503050406030204" pitchFamily="18" charset="0"/>
                          </a:rPr>
                          <m:t>𝑏</m:t>
                        </m:r>
                      </m:oMath>
                    </m:oMathPara>
                  </a14:m>
                  <a:endParaRPr lang="el-GR" sz="2800" dirty="0" smtClean="0"/>
                </a:p>
                <a:p>
                  <a:endParaRPr lang="el-GR" sz="2800" dirty="0"/>
                </a:p>
                <a:p>
                  <a:pPr/>
                  <a14:m>
                    <m:oMathPara xmlns:m="http://schemas.openxmlformats.org/officeDocument/2006/math">
                      <m:oMathParaPr>
                        <m:jc m:val="centerGroup"/>
                      </m:oMathParaPr>
                      <m:oMath xmlns:m="http://schemas.openxmlformats.org/officeDocument/2006/math">
                        <m:sSub>
                          <m:sSubPr>
                            <m:ctrlPr>
                              <a:rPr lang="el-GR" sz="2800" i="1">
                                <a:latin typeface="Cambria Math" panose="02040503050406030204" pitchFamily="18" charset="0"/>
                              </a:rPr>
                            </m:ctrlPr>
                          </m:sSubPr>
                          <m:e>
                            <m:r>
                              <a:rPr lang="el-GR" sz="2800" i="1">
                                <a:latin typeface="Cambria Math" panose="02040503050406030204" pitchFamily="18" charset="0"/>
                              </a:rPr>
                              <m:t>𝑥</m:t>
                            </m:r>
                          </m:e>
                          <m:sub>
                            <m:r>
                              <a:rPr lang="el-GR" sz="2800" i="1">
                                <a:latin typeface="Cambria Math" panose="02040503050406030204" pitchFamily="18" charset="0"/>
                              </a:rPr>
                              <m:t>𝑘</m:t>
                            </m:r>
                          </m:sub>
                        </m:sSub>
                        <m:r>
                          <a:rPr lang="en-US" sz="2800" i="1">
                            <a:latin typeface="Cambria Math" panose="02040503050406030204" pitchFamily="18" charset="0"/>
                          </a:rPr>
                          <m:t>∈</m:t>
                        </m:r>
                        <m:d>
                          <m:dPr>
                            <m:begChr m:val="{"/>
                            <m:endChr m:val="}"/>
                            <m:ctrlPr>
                              <a:rPr lang="el-GR" sz="2800" i="1">
                                <a:latin typeface="Cambria Math" panose="02040503050406030204" pitchFamily="18" charset="0"/>
                              </a:rPr>
                            </m:ctrlPr>
                          </m:dPr>
                          <m:e>
                            <m:r>
                              <a:rPr lang="en-US" sz="2800" i="1">
                                <a:latin typeface="Cambria Math" panose="02040503050406030204" pitchFamily="18" charset="0"/>
                              </a:rPr>
                              <m:t>0, 1</m:t>
                            </m:r>
                          </m:e>
                        </m:d>
                        <m:r>
                          <a:rPr lang="en-US" sz="2800" i="1">
                            <a:latin typeface="Cambria Math" panose="02040503050406030204" pitchFamily="18" charset="0"/>
                          </a:rPr>
                          <m:t>, </m:t>
                        </m:r>
                        <m:r>
                          <a:rPr lang="el-GR" sz="2800" i="1">
                            <a:latin typeface="Cambria Math" panose="02040503050406030204" pitchFamily="18" charset="0"/>
                          </a:rPr>
                          <m:t>𝑘</m:t>
                        </m:r>
                        <m:r>
                          <a:rPr lang="el-GR" sz="2800" i="1">
                            <a:latin typeface="Cambria Math" panose="02040503050406030204" pitchFamily="18" charset="0"/>
                          </a:rPr>
                          <m:t>=1, …, </m:t>
                        </m:r>
                        <m:r>
                          <a:rPr lang="el-GR" sz="2800" i="1">
                            <a:latin typeface="Cambria Math" panose="02040503050406030204" pitchFamily="18" charset="0"/>
                          </a:rPr>
                          <m:t>𝑚</m:t>
                        </m:r>
                      </m:oMath>
                    </m:oMathPara>
                  </a14:m>
                  <a:endParaRPr lang="el-GR"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659731" y="3064040"/>
                  <a:ext cx="4201027" cy="2609882"/>
                </a:xfrm>
                <a:prstGeom prst="rect">
                  <a:avLst/>
                </a:prstGeom>
                <a:blipFill rotWithShape="0">
                  <a:blip r:embed="rId3"/>
                  <a:stretch>
                    <a:fillRect/>
                  </a:stretch>
                </a:blipFill>
              </p:spPr>
              <p:txBody>
                <a:bodyPr/>
                <a:lstStyle/>
                <a:p>
                  <a:r>
                    <a:rPr lang="el-GR">
                      <a:noFill/>
                    </a:rPr>
                    <a:t> </a:t>
                  </a:r>
                </a:p>
              </p:txBody>
            </p:sp>
          </mc:Fallback>
        </mc:AlternateContent>
        <p:sp>
          <p:nvSpPr>
            <p:cNvPr id="5" name="TextBox 4"/>
            <p:cNvSpPr txBox="1"/>
            <p:nvPr/>
          </p:nvSpPr>
          <p:spPr>
            <a:xfrm>
              <a:off x="5183604" y="3030153"/>
              <a:ext cx="4201027" cy="2677656"/>
            </a:xfrm>
            <a:prstGeom prst="rect">
              <a:avLst/>
            </a:prstGeom>
            <a:noFill/>
          </p:spPr>
          <p:txBody>
            <a:bodyPr wrap="square" rtlCol="0">
              <a:spAutoFit/>
            </a:bodyPr>
            <a:lstStyle/>
            <a:p>
              <a:r>
                <a:rPr lang="el-GR" sz="2800" dirty="0" smtClean="0"/>
                <a:t>Αντικειμενική συνάρτηση</a:t>
              </a:r>
              <a:endParaRPr lang="en-US" sz="2800" dirty="0" smtClean="0"/>
            </a:p>
            <a:p>
              <a:endParaRPr lang="el-GR" sz="2800" dirty="0" smtClean="0"/>
            </a:p>
            <a:p>
              <a:endParaRPr lang="en-US" sz="2800" dirty="0"/>
            </a:p>
            <a:p>
              <a:r>
                <a:rPr lang="el-GR" sz="2800" dirty="0" smtClean="0"/>
                <a:t>Ισοτικοί περιορισμοί</a:t>
              </a:r>
            </a:p>
            <a:p>
              <a:endParaRPr lang="el-GR" sz="2800" dirty="0"/>
            </a:p>
            <a:p>
              <a:r>
                <a:rPr lang="el-GR" sz="2800" dirty="0" smtClean="0"/>
                <a:t>Μεταβλητές απόφασης</a:t>
              </a:r>
              <a:endParaRPr lang="el-GR" sz="2800" dirty="0"/>
            </a:p>
          </p:txBody>
        </p:sp>
      </p:grpSp>
    </p:spTree>
    <p:extLst>
      <p:ext uri="{BB962C8B-B14F-4D97-AF65-F5344CB8AC3E}">
        <p14:creationId xmlns:p14="http://schemas.microsoft.com/office/powerpoint/2010/main" val="36379496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dirty="0" smtClean="0"/>
              <a:t>Πρώτο παράδειγμα </a:t>
            </a:r>
            <a:r>
              <a:rPr lang="el-GR" dirty="0"/>
              <a:t>στη γραφική διεπαφή</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95322" y="2098725"/>
            <a:ext cx="4374208" cy="3728970"/>
          </a:xfrm>
          <a:prstGeom prst="rect">
            <a:avLst/>
          </a:prstGeom>
        </p:spPr>
      </p:pic>
      <mc:AlternateContent xmlns:mc="http://schemas.openxmlformats.org/markup-compatibility/2006" xmlns:a14="http://schemas.microsoft.com/office/drawing/2010/main">
        <mc:Choice Requires="a14">
          <p:sp>
            <p:nvSpPr>
              <p:cNvPr id="3" name="Rectangle 2"/>
              <p:cNvSpPr/>
              <p:nvPr/>
            </p:nvSpPr>
            <p:spPr>
              <a:xfrm>
                <a:off x="6096000" y="2256076"/>
                <a:ext cx="5257800" cy="3414268"/>
              </a:xfrm>
              <a:prstGeom prst="rect">
                <a:avLst/>
              </a:prstGeom>
            </p:spPr>
            <p:txBody>
              <a:bodyPr wrap="square">
                <a:spAutoFit/>
              </a:bodyPr>
              <a:lstStyle/>
              <a:p>
                <a:pPr algn="just">
                  <a:lnSpc>
                    <a:spcPct val="107000"/>
                  </a:lnSpc>
                  <a:spcAft>
                    <a:spcPts val="800"/>
                  </a:spcAft>
                </a:pPr>
                <a:r>
                  <a:rPr lang="el-GR" sz="2000" dirty="0">
                    <a:latin typeface="Calibri" panose="020F0502020204030204" pitchFamily="34" charset="0"/>
                    <a:ea typeface="Times New Roman" panose="02020603050405020304" pitchFamily="18" charset="0"/>
                    <a:cs typeface="Times New Roman" panose="02020603050405020304" pitchFamily="18" charset="0"/>
                  </a:rPr>
                  <a:t>Η άσπρη διαδρομή είναι η </a:t>
                </a:r>
                <a:r>
                  <a:rPr lang="el-GR" sz="2000" dirty="0" smtClean="0">
                    <a:latin typeface="Calibri" panose="020F0502020204030204" pitchFamily="34" charset="0"/>
                    <a:ea typeface="Times New Roman" panose="02020603050405020304" pitchFamily="18" charset="0"/>
                    <a:cs typeface="Times New Roman" panose="02020603050405020304" pitchFamily="18" charset="0"/>
                  </a:rPr>
                  <a:t>χρονικά συντομότερη </a:t>
                </a:r>
                <a:r>
                  <a:rPr lang="el-GR" sz="2000" dirty="0">
                    <a:latin typeface="Calibri" panose="020F0502020204030204" pitchFamily="34" charset="0"/>
                    <a:ea typeface="Times New Roman" panose="02020603050405020304" pitchFamily="18" charset="0"/>
                    <a:cs typeface="Times New Roman" panose="02020603050405020304" pitchFamily="18" charset="0"/>
                  </a:rPr>
                  <a:t>από το ασθενοφόρο προς τον ασθενή και η ροζ διαδρομή είναι η </a:t>
                </a:r>
                <a:r>
                  <a:rPr lang="el-GR" sz="2000" dirty="0" smtClean="0">
                    <a:latin typeface="Calibri" panose="020F0502020204030204" pitchFamily="34" charset="0"/>
                    <a:ea typeface="Times New Roman" panose="02020603050405020304" pitchFamily="18" charset="0"/>
                    <a:cs typeface="Times New Roman" panose="02020603050405020304" pitchFamily="18" charset="0"/>
                  </a:rPr>
                  <a:t>χρονικά συντομότερη </a:t>
                </a:r>
                <a:r>
                  <a:rPr lang="el-GR" sz="2000" dirty="0">
                    <a:latin typeface="Calibri" panose="020F0502020204030204" pitchFamily="34" charset="0"/>
                    <a:ea typeface="Times New Roman" panose="02020603050405020304" pitchFamily="18" charset="0"/>
                    <a:cs typeface="Times New Roman" panose="02020603050405020304" pitchFamily="18" charset="0"/>
                  </a:rPr>
                  <a:t>από τον ασθενή προς το νοσοκομείο. Η άσπρη διαδρομή είναι η </a:t>
                </a:r>
                <a14:m>
                  <m:oMath xmlns:m="http://schemas.openxmlformats.org/officeDocument/2006/math">
                    <m:r>
                      <a:rPr lang="el-GR" sz="2000" i="1">
                        <a:latin typeface="Cambria Math" panose="02040503050406030204" pitchFamily="18" charset="0"/>
                        <a:ea typeface="Times New Roman" panose="02020603050405020304" pitchFamily="18" charset="0"/>
                        <a:cs typeface="Times New Roman" panose="02020603050405020304" pitchFamily="18" charset="0"/>
                      </a:rPr>
                      <m:t>1→2→5</m:t>
                    </m:r>
                  </m:oMath>
                </a14:m>
                <a:r>
                  <a:rPr lang="el-GR" sz="2000" dirty="0">
                    <a:latin typeface="Calibri" panose="020F0502020204030204" pitchFamily="34" charset="0"/>
                    <a:ea typeface="Times New Roman" panose="02020603050405020304" pitchFamily="18" charset="0"/>
                    <a:cs typeface="Times New Roman" panose="02020603050405020304" pitchFamily="18" charset="0"/>
                  </a:rPr>
                  <a:t>, γι’ αυτό η αντίστοιχη λύση είναι η </a:t>
                </a:r>
                <a14:m>
                  <m:oMath xmlns:m="http://schemas.openxmlformats.org/officeDocument/2006/math">
                    <m:sSub>
                      <m:sSubPr>
                        <m:ctrlPr>
                          <a:rPr lang="el-GR" sz="2000" i="1">
                            <a:latin typeface="Cambria Math" panose="02040503050406030204" pitchFamily="18" charset="0"/>
                            <a:ea typeface="Calibri" panose="020F0502020204030204" pitchFamily="34" charset="0"/>
                            <a:cs typeface="Times New Roman" panose="02020603050405020304" pitchFamily="18" charset="0"/>
                          </a:rPr>
                        </m:ctrlPr>
                      </m:sSubPr>
                      <m:e>
                        <m:r>
                          <a:rPr lang="el-GR" sz="2000" i="1">
                            <a:latin typeface="Cambria Math" panose="02040503050406030204" pitchFamily="18" charset="0"/>
                            <a:ea typeface="Calibri" panose="020F0502020204030204" pitchFamily="34" charset="0"/>
                            <a:cs typeface="Times New Roman" panose="02020603050405020304" pitchFamily="18" charset="0"/>
                          </a:rPr>
                          <m:t>𝑥</m:t>
                        </m:r>
                      </m:e>
                      <m:sub>
                        <m:r>
                          <a:rPr lang="el-GR" sz="2000" i="1">
                            <a:latin typeface="Cambria Math" panose="02040503050406030204" pitchFamily="18" charset="0"/>
                            <a:ea typeface="Calibri" panose="020F0502020204030204" pitchFamily="34" charset="0"/>
                            <a:cs typeface="Times New Roman" panose="02020603050405020304" pitchFamily="18" charset="0"/>
                          </a:rPr>
                          <m:t>1,2</m:t>
                        </m:r>
                      </m:sub>
                    </m:sSub>
                    <m:r>
                      <a:rPr lang="el-GR" sz="2000" i="1">
                        <a:latin typeface="Cambria Math" panose="02040503050406030204" pitchFamily="18" charset="0"/>
                        <a:ea typeface="Calibri" panose="020F0502020204030204" pitchFamily="34" charset="0"/>
                        <a:cs typeface="Times New Roman" panose="02020603050405020304" pitchFamily="18" charset="0"/>
                      </a:rPr>
                      <m:t>=</m:t>
                    </m:r>
                    <m:sSub>
                      <m:sSubPr>
                        <m:ctrlPr>
                          <a:rPr lang="el-GR" sz="2000" i="1">
                            <a:latin typeface="Cambria Math" panose="02040503050406030204" pitchFamily="18" charset="0"/>
                            <a:ea typeface="Calibri" panose="020F0502020204030204" pitchFamily="34" charset="0"/>
                            <a:cs typeface="Times New Roman" panose="02020603050405020304" pitchFamily="18" charset="0"/>
                          </a:rPr>
                        </m:ctrlPr>
                      </m:sSubPr>
                      <m:e>
                        <m:r>
                          <a:rPr lang="el-GR" sz="2000" i="1">
                            <a:latin typeface="Cambria Math" panose="02040503050406030204" pitchFamily="18" charset="0"/>
                            <a:ea typeface="Calibri" panose="020F0502020204030204" pitchFamily="34" charset="0"/>
                            <a:cs typeface="Times New Roman" panose="02020603050405020304" pitchFamily="18" charset="0"/>
                          </a:rPr>
                          <m:t>𝑥</m:t>
                        </m:r>
                      </m:e>
                      <m:sub>
                        <m:r>
                          <a:rPr lang="el-GR" sz="2000" i="1">
                            <a:latin typeface="Cambria Math" panose="02040503050406030204" pitchFamily="18" charset="0"/>
                            <a:ea typeface="Calibri" panose="020F0502020204030204" pitchFamily="34" charset="0"/>
                            <a:cs typeface="Times New Roman" panose="02020603050405020304" pitchFamily="18" charset="0"/>
                          </a:rPr>
                          <m:t>2,5</m:t>
                        </m:r>
                      </m:sub>
                    </m:sSub>
                    <m:r>
                      <a:rPr lang="el-GR" sz="2000" i="1">
                        <a:latin typeface="Cambria Math" panose="02040503050406030204" pitchFamily="18" charset="0"/>
                        <a:ea typeface="Calibri" panose="020F0502020204030204" pitchFamily="34" charset="0"/>
                        <a:cs typeface="Times New Roman" panose="02020603050405020304" pitchFamily="18" charset="0"/>
                      </a:rPr>
                      <m:t>=1</m:t>
                    </m:r>
                  </m:oMath>
                </a14:m>
                <a:r>
                  <a:rPr lang="el-GR" sz="2000" dirty="0">
                    <a:latin typeface="Calibri" panose="020F0502020204030204" pitchFamily="34" charset="0"/>
                    <a:ea typeface="Times New Roman" panose="02020603050405020304" pitchFamily="18" charset="0"/>
                    <a:cs typeface="Times New Roman" panose="02020603050405020304" pitchFamily="18" charset="0"/>
                  </a:rPr>
                  <a:t>. Η ροζ διαδρομή είναι η </a:t>
                </a:r>
                <a14:m>
                  <m:oMath xmlns:m="http://schemas.openxmlformats.org/officeDocument/2006/math">
                    <m:r>
                      <a:rPr lang="el-GR" sz="2000" i="1">
                        <a:latin typeface="Cambria Math" panose="02040503050406030204" pitchFamily="18" charset="0"/>
                        <a:ea typeface="Times New Roman" panose="02020603050405020304" pitchFamily="18" charset="0"/>
                        <a:cs typeface="Times New Roman" panose="02020603050405020304" pitchFamily="18" charset="0"/>
                      </a:rPr>
                      <m:t>5→4→2</m:t>
                    </m:r>
                  </m:oMath>
                </a14:m>
                <a:r>
                  <a:rPr lang="el-GR" sz="2000" dirty="0">
                    <a:latin typeface="Calibri" panose="020F0502020204030204" pitchFamily="34" charset="0"/>
                    <a:ea typeface="Times New Roman" panose="02020603050405020304" pitchFamily="18" charset="0"/>
                    <a:cs typeface="Times New Roman" panose="02020603050405020304" pitchFamily="18" charset="0"/>
                  </a:rPr>
                  <a:t>, οπότε η αντίστοιχη λύση είναι η </a:t>
                </a:r>
                <a14:m>
                  <m:oMath xmlns:m="http://schemas.openxmlformats.org/officeDocument/2006/math">
                    <m:sSub>
                      <m:sSubPr>
                        <m:ctrlPr>
                          <a:rPr lang="el-GR" sz="2000" i="1">
                            <a:latin typeface="Cambria Math" panose="02040503050406030204" pitchFamily="18" charset="0"/>
                            <a:ea typeface="Calibri" panose="020F0502020204030204" pitchFamily="34" charset="0"/>
                            <a:cs typeface="Times New Roman" panose="02020603050405020304" pitchFamily="18" charset="0"/>
                          </a:rPr>
                        </m:ctrlPr>
                      </m:sSubPr>
                      <m:e>
                        <m:r>
                          <a:rPr lang="el-GR" sz="2000" i="1">
                            <a:latin typeface="Cambria Math" panose="02040503050406030204" pitchFamily="18" charset="0"/>
                            <a:ea typeface="Calibri" panose="020F0502020204030204" pitchFamily="34" charset="0"/>
                            <a:cs typeface="Times New Roman" panose="02020603050405020304" pitchFamily="18" charset="0"/>
                          </a:rPr>
                          <m:t>𝑥</m:t>
                        </m:r>
                      </m:e>
                      <m:sub>
                        <m:r>
                          <a:rPr lang="el-GR" sz="2000" i="1">
                            <a:latin typeface="Cambria Math" panose="02040503050406030204" pitchFamily="18" charset="0"/>
                            <a:ea typeface="Calibri" panose="020F0502020204030204" pitchFamily="34" charset="0"/>
                            <a:cs typeface="Times New Roman" panose="02020603050405020304" pitchFamily="18" charset="0"/>
                          </a:rPr>
                          <m:t>5,4</m:t>
                        </m:r>
                      </m:sub>
                    </m:sSub>
                    <m:r>
                      <a:rPr lang="el-GR" sz="2000" i="1">
                        <a:latin typeface="Cambria Math" panose="02040503050406030204" pitchFamily="18" charset="0"/>
                        <a:ea typeface="Calibri" panose="020F0502020204030204" pitchFamily="34" charset="0"/>
                        <a:cs typeface="Times New Roman" panose="02020603050405020304" pitchFamily="18" charset="0"/>
                      </a:rPr>
                      <m:t>=</m:t>
                    </m:r>
                    <m:sSub>
                      <m:sSubPr>
                        <m:ctrlPr>
                          <a:rPr lang="el-GR" sz="2000" i="1">
                            <a:latin typeface="Cambria Math" panose="02040503050406030204" pitchFamily="18" charset="0"/>
                            <a:ea typeface="Calibri" panose="020F0502020204030204" pitchFamily="34" charset="0"/>
                            <a:cs typeface="Times New Roman" panose="02020603050405020304" pitchFamily="18" charset="0"/>
                          </a:rPr>
                        </m:ctrlPr>
                      </m:sSubPr>
                      <m:e>
                        <m:r>
                          <a:rPr lang="el-GR" sz="2000" i="1">
                            <a:latin typeface="Cambria Math" panose="02040503050406030204" pitchFamily="18" charset="0"/>
                            <a:ea typeface="Calibri" panose="020F0502020204030204" pitchFamily="34" charset="0"/>
                            <a:cs typeface="Times New Roman" panose="02020603050405020304" pitchFamily="18" charset="0"/>
                          </a:rPr>
                          <m:t>𝑥</m:t>
                        </m:r>
                      </m:e>
                      <m:sub>
                        <m:r>
                          <a:rPr lang="el-GR" sz="2000" i="1">
                            <a:latin typeface="Cambria Math" panose="02040503050406030204" pitchFamily="18" charset="0"/>
                            <a:ea typeface="Calibri" panose="020F0502020204030204" pitchFamily="34" charset="0"/>
                            <a:cs typeface="Times New Roman" panose="02020603050405020304" pitchFamily="18" charset="0"/>
                          </a:rPr>
                          <m:t>4,2</m:t>
                        </m:r>
                      </m:sub>
                    </m:sSub>
                    <m:r>
                      <a:rPr lang="el-GR" sz="2000" i="1">
                        <a:latin typeface="Cambria Math" panose="02040503050406030204" pitchFamily="18" charset="0"/>
                        <a:ea typeface="Calibri" panose="020F0502020204030204" pitchFamily="34" charset="0"/>
                        <a:cs typeface="Times New Roman" panose="02020603050405020304" pitchFamily="18" charset="0"/>
                      </a:rPr>
                      <m:t>=1</m:t>
                    </m:r>
                  </m:oMath>
                </a14:m>
                <a:r>
                  <a:rPr lang="el-GR" sz="2000" dirty="0" smtClean="0">
                    <a:latin typeface="Calibri" panose="020F0502020204030204" pitchFamily="34" charset="0"/>
                    <a:ea typeface="Times New Roman" panose="02020603050405020304" pitchFamily="18" charset="0"/>
                    <a:cs typeface="Times New Roman" panose="02020603050405020304" pitchFamily="18" charset="0"/>
                  </a:rPr>
                  <a:t>. </a:t>
                </a:r>
                <a:r>
                  <a:rPr lang="el-GR" sz="2000" dirty="0"/>
                  <a:t>Οι κορυφές 1, 5 και 2 είναι οι θέσεις του ασθενοφόρου, του ασθενούς και του νοσοκομείου αντίστοιχα.</a:t>
                </a:r>
                <a:endParaRPr lang="el-GR" sz="20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6096000" y="2256076"/>
                <a:ext cx="5257800" cy="3414268"/>
              </a:xfrm>
              <a:prstGeom prst="rect">
                <a:avLst/>
              </a:prstGeom>
              <a:blipFill rotWithShape="0">
                <a:blip r:embed="rId3"/>
                <a:stretch>
                  <a:fillRect l="-1159" t="-714" r="-1043" b="-1786"/>
                </a:stretch>
              </a:blipFill>
            </p:spPr>
            <p:txBody>
              <a:bodyPr/>
              <a:lstStyle/>
              <a:p>
                <a:r>
                  <a:rPr lang="el-GR">
                    <a:noFill/>
                  </a:rPr>
                  <a:t> </a:t>
                </a:r>
              </a:p>
            </p:txBody>
          </p:sp>
        </mc:Fallback>
      </mc:AlternateContent>
    </p:spTree>
    <p:extLst>
      <p:ext uri="{BB962C8B-B14F-4D97-AF65-F5344CB8AC3E}">
        <p14:creationId xmlns:p14="http://schemas.microsoft.com/office/powerpoint/2010/main" val="3785107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dirty="0"/>
              <a:t>Πρώτο παράδειγμα στη γραφική διεπαφή</a:t>
            </a:r>
          </a:p>
        </p:txBody>
      </p:sp>
      <p:grpSp>
        <p:nvGrpSpPr>
          <p:cNvPr id="4" name="Group 3"/>
          <p:cNvGrpSpPr/>
          <p:nvPr/>
        </p:nvGrpSpPr>
        <p:grpSpPr>
          <a:xfrm>
            <a:off x="8135150" y="1690688"/>
            <a:ext cx="3495375" cy="4955444"/>
            <a:chOff x="2895600" y="0"/>
            <a:chExt cx="3116580" cy="4418511"/>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6486" y="0"/>
              <a:ext cx="3078480" cy="21793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2231571"/>
              <a:ext cx="3116580" cy="2186940"/>
            </a:xfrm>
            <a:prstGeom prst="rect">
              <a:avLst/>
            </a:prstGeom>
          </p:spPr>
        </p:pic>
      </p:grpSp>
      <mc:AlternateContent xmlns:mc="http://schemas.openxmlformats.org/markup-compatibility/2006" xmlns:a14="http://schemas.microsoft.com/office/drawing/2010/main">
        <mc:Choice Requires="a14">
          <p:sp>
            <p:nvSpPr>
              <p:cNvPr id="8" name="Rectangle 7"/>
              <p:cNvSpPr/>
              <p:nvPr/>
            </p:nvSpPr>
            <p:spPr>
              <a:xfrm>
                <a:off x="128336" y="1690688"/>
                <a:ext cx="7493468" cy="5040354"/>
              </a:xfrm>
              <a:prstGeom prst="rect">
                <a:avLst/>
              </a:prstGeom>
            </p:spPr>
            <p:txBody>
              <a:bodyPr wrap="square">
                <a:spAutoFit/>
              </a:bodyPr>
              <a:lstStyle/>
              <a:p>
                <a:pPr algn="just">
                  <a:lnSpc>
                    <a:spcPct val="107000"/>
                  </a:lnSpc>
                  <a:spcAft>
                    <a:spcPts val="800"/>
                  </a:spcAft>
                </a:pPr>
                <a14:m>
                  <m:oMathPara xmlns:m="http://schemas.openxmlformats.org/officeDocument/2006/math">
                    <m:oMathParaPr>
                      <m:jc m:val="centerGroup"/>
                    </m:oMathParaPr>
                    <m:oMath xmlns:m="http://schemas.openxmlformats.org/officeDocument/2006/math">
                      <m:r>
                        <a:rPr lang="el-GR" sz="2000" i="1" smtClean="0">
                          <a:latin typeface="Cambria Math" panose="02040503050406030204" pitchFamily="18" charset="0"/>
                          <a:ea typeface="Times New Roman" panose="02020603050405020304" pitchFamily="18" charset="0"/>
                          <a:cs typeface="Times New Roman" panose="02020603050405020304" pitchFamily="18" charset="0"/>
                        </a:rPr>
                        <m:t>𝑥</m:t>
                      </m:r>
                      <m:r>
                        <a:rPr lang="el-GR" sz="2000" i="1" smtClean="0">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l-GR"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begChr m:val="["/>
                              <m:endChr m:val="]"/>
                              <m:ctrlPr>
                                <a:rPr lang="el-GR" sz="2000" i="1">
                                  <a:effectLst/>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10"/>
                                        <m:mcJc m:val="center"/>
                                      </m:mcPr>
                                    </m:mc>
                                  </m:mcs>
                                  <m:ctrlPr>
                                    <a:rPr lang="el-GR" sz="2000" i="1">
                                      <a:effectLst/>
                                      <a:latin typeface="Cambria Math" panose="02040503050406030204" pitchFamily="18" charset="0"/>
                                      <a:ea typeface="Times New Roman" panose="02020603050405020304" pitchFamily="18" charset="0"/>
                                      <a:cs typeface="Times New Roman" panose="02020603050405020304" pitchFamily="18" charset="0"/>
                                    </a:rPr>
                                  </m:ctrlPr>
                                </m:mPr>
                                <m:mr>
                                  <m:e>
                                    <m:sSub>
                                      <m:sSubPr>
                                        <m:ctrlPr>
                                          <a:rPr lang="el-GR"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1,2</m:t>
                                        </m:r>
                                      </m:sub>
                                    </m:sSub>
                                  </m:e>
                                  <m:e>
                                    <m:sSub>
                                      <m:sSubPr>
                                        <m:ctrlPr>
                                          <a:rPr lang="el-GR"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1,3</m:t>
                                        </m:r>
                                      </m:sub>
                                    </m:sSub>
                                  </m:e>
                                  <m:e>
                                    <m:sSub>
                                      <m:sSubPr>
                                        <m:ctrlPr>
                                          <a:rPr lang="el-GR"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1,4</m:t>
                                        </m:r>
                                      </m:sub>
                                    </m:sSub>
                                  </m:e>
                                  <m:e>
                                    <m:sSub>
                                      <m:sSubPr>
                                        <m:ctrlPr>
                                          <a:rPr lang="el-GR"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2,5</m:t>
                                        </m:r>
                                      </m:sub>
                                    </m:sSub>
                                  </m:e>
                                  <m:e>
                                    <m:sSub>
                                      <m:sSubPr>
                                        <m:ctrlPr>
                                          <a:rPr lang="el-GR"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3,1</m:t>
                                        </m:r>
                                      </m:sub>
                                    </m:sSub>
                                  </m:e>
                                  <m:e>
                                    <m:sSub>
                                      <m:sSubPr>
                                        <m:ctrlPr>
                                          <a:rPr lang="el-GR"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3,4</m:t>
                                        </m:r>
                                      </m:sub>
                                    </m:sSub>
                                  </m:e>
                                  <m:e>
                                    <m:sSub>
                                      <m:sSubPr>
                                        <m:ctrlPr>
                                          <a:rPr lang="el-GR"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3,5</m:t>
                                        </m:r>
                                      </m:sub>
                                    </m:sSub>
                                  </m:e>
                                  <m:e>
                                    <m:sSub>
                                      <m:sSubPr>
                                        <m:ctrlPr>
                                          <a:rPr lang="el-GR"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4,2</m:t>
                                        </m:r>
                                      </m:sub>
                                    </m:sSub>
                                  </m:e>
                                  <m:e>
                                    <m:sSub>
                                      <m:sSubPr>
                                        <m:ctrlPr>
                                          <a:rPr lang="el-GR"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5,2</m:t>
                                        </m:r>
                                      </m:sub>
                                    </m:sSub>
                                  </m:e>
                                  <m:e>
                                    <m:sSub>
                                      <m:sSubPr>
                                        <m:ctrlPr>
                                          <a:rPr lang="el-GR"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5,4</m:t>
                                        </m:r>
                                      </m:sub>
                                    </m:sSub>
                                  </m:e>
                                </m:mr>
                              </m:m>
                            </m:e>
                          </m:d>
                        </m:e>
                        <m:sup>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𝑇</m:t>
                          </m:r>
                        </m:sup>
                      </m:sSup>
                    </m:oMath>
                  </m:oMathPara>
                </a14:m>
                <a:endParaRPr lang="en-US" sz="20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endParaRPr lang="el-GR"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𝐴</m:t>
                      </m:r>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l-GR" sz="2000" i="1">
                              <a:effectLst/>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10"/>
                                    <m:mcJc m:val="center"/>
                                  </m:mcPr>
                                </m:mc>
                              </m:mcs>
                              <m:ctrlPr>
                                <a:rPr lang="el-GR" sz="20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1</m:t>
                                </m:r>
                              </m:e>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1</m:t>
                                </m:r>
                              </m:e>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1</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−1</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l-GR" sz="2000" i="1">
                                    <a:effectLst/>
                                    <a:latin typeface="Cambria Math" panose="02040503050406030204" pitchFamily="18" charset="0"/>
                                    <a:ea typeface="Cambria Math" panose="02040503050406030204" pitchFamily="18" charset="0"/>
                                    <a:cs typeface="Cambria Math" panose="02040503050406030204" pitchFamily="18" charset="0"/>
                                  </a:rPr>
                                  <m:t>−1</m:t>
                                </m:r>
                              </m:e>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1</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−1</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−1</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−1</m:t>
                                </m:r>
                              </m:e>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1</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1</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1</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−1</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−1</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1</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−1</m:t>
                                </m:r>
                              </m:e>
                            </m:mr>
                            <m:mr>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−1</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−1</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1</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1</m:t>
                                </m:r>
                              </m:e>
                            </m:mr>
                          </m:m>
                        </m:e>
                      </m:d>
                    </m:oMath>
                  </m:oMathPara>
                </a14:m>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l-GR"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l-GR"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𝐴</m:t>
                          </m:r>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𝑃</m:t>
                          </m:r>
                        </m:sub>
                      </m:sSub>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l-GR"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begChr m:val="["/>
                              <m:endChr m:val="]"/>
                              <m:ctrlPr>
                                <a:rPr lang="el-GR" sz="2000" i="1">
                                  <a:effectLst/>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5"/>
                                        <m:mcJc m:val="center"/>
                                      </m:mcPr>
                                    </m:mc>
                                  </m:mcs>
                                  <m:ctrlPr>
                                    <a:rPr lang="el-GR" sz="20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1</m:t>
                                    </m:r>
                                  </m:e>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−1</m:t>
                                    </m:r>
                                  </m:e>
                                </m:mr>
                              </m:m>
                            </m:e>
                          </m:d>
                        </m:e>
                        <m:sup>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𝑇</m:t>
                          </m:r>
                        </m:sup>
                      </m:sSup>
                    </m:oMath>
                  </m:oMathPara>
                </a14:m>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l-GR"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l-GR"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𝑃</m:t>
                          </m:r>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𝐻</m:t>
                          </m:r>
                        </m:sub>
                      </m:sSub>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l-GR"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begChr m:val="["/>
                              <m:endChr m:val="]"/>
                              <m:ctrlPr>
                                <a:rPr lang="el-GR" sz="2000" i="1">
                                  <a:effectLst/>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5"/>
                                        <m:mcJc m:val="center"/>
                                      </m:mcPr>
                                    </m:mc>
                                  </m:mcs>
                                  <m:ctrlPr>
                                    <a:rPr lang="el-GR" sz="20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−1</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1</m:t>
                                    </m:r>
                                  </m:e>
                                </m:mr>
                              </m:m>
                            </m:e>
                          </m:d>
                        </m:e>
                        <m:sup>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𝑇</m:t>
                          </m:r>
                        </m:sup>
                      </m:sSup>
                    </m:oMath>
                  </m:oMathPara>
                </a14:m>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l-GR" sz="2000" dirty="0">
                  <a:effectLst/>
                  <a:latin typeface="Calibri" panose="020F0502020204030204" pitchFamily="34"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𝑐</m:t>
                      </m:r>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l-GR" sz="2000" i="1">
                              <a:effectLst/>
                              <a:latin typeface="Cambria Math" panose="02040503050406030204" pitchFamily="18" charset="0"/>
                              <a:ea typeface="Times New Roman" panose="02020603050405020304" pitchFamily="18" charset="0"/>
                            </a:rPr>
                          </m:ctrlPr>
                        </m:sSupPr>
                        <m:e>
                          <m:d>
                            <m:dPr>
                              <m:begChr m:val="["/>
                              <m:endChr m:val="]"/>
                              <m:ctrlPr>
                                <a:rPr lang="el-GR" sz="2000" i="1">
                                  <a:effectLst/>
                                  <a:latin typeface="Cambria Math" panose="02040503050406030204" pitchFamily="18" charset="0"/>
                                  <a:ea typeface="Times New Roman" panose="02020603050405020304" pitchFamily="18" charset="0"/>
                                </a:rPr>
                              </m:ctrlPr>
                            </m:dPr>
                            <m:e>
                              <m:m>
                                <m:mPr>
                                  <m:mcs>
                                    <m:mc>
                                      <m:mcPr>
                                        <m:count m:val="10"/>
                                        <m:mcJc m:val="center"/>
                                      </m:mcPr>
                                    </m:mc>
                                  </m:mcs>
                                  <m:ctrlPr>
                                    <a:rPr lang="el-GR" sz="2000" i="1">
                                      <a:effectLst/>
                                      <a:latin typeface="Cambria Math" panose="02040503050406030204" pitchFamily="18" charset="0"/>
                                      <a:ea typeface="Times New Roman" panose="02020603050405020304" pitchFamily="18" charset="0"/>
                                    </a:rPr>
                                  </m:ctrlPr>
                                </m:mPr>
                                <m:mr>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4</m:t>
                                    </m:r>
                                  </m:e>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5</m:t>
                                    </m:r>
                                  </m:e>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2</m:t>
                                    </m:r>
                                  </m:e>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6</m:t>
                                    </m:r>
                                  </m:e>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5</m:t>
                                    </m:r>
                                  </m:e>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2</m:t>
                                    </m:r>
                                  </m:e>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7</m:t>
                                    </m:r>
                                  </m:e>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2</m:t>
                                    </m:r>
                                  </m:e>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6</m:t>
                                    </m:r>
                                  </m:e>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3</m:t>
                                    </m:r>
                                  </m:e>
                                </m:mr>
                              </m:m>
                            </m:e>
                          </m:d>
                        </m:e>
                        <m:sup>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𝑇</m:t>
                          </m:r>
                        </m:sup>
                      </m:sSup>
                    </m:oMath>
                  </m:oMathPara>
                </a14:m>
                <a:endParaRPr lang="el-GR" sz="2000" dirty="0"/>
              </a:p>
            </p:txBody>
          </p:sp>
        </mc:Choice>
        <mc:Fallback xmlns="">
          <p:sp>
            <p:nvSpPr>
              <p:cNvPr id="8" name="Rectangle 7"/>
              <p:cNvSpPr>
                <a:spLocks noRot="1" noChangeAspect="1" noMove="1" noResize="1" noEditPoints="1" noAdjustHandles="1" noChangeArrowheads="1" noChangeShapeType="1" noTextEdit="1"/>
              </p:cNvSpPr>
              <p:nvPr/>
            </p:nvSpPr>
            <p:spPr>
              <a:xfrm>
                <a:off x="128336" y="1690688"/>
                <a:ext cx="7493468" cy="5040354"/>
              </a:xfrm>
              <a:prstGeom prst="rect">
                <a:avLst/>
              </a:prstGeom>
              <a:blipFill rotWithShape="0">
                <a:blip r:embed="rId4"/>
                <a:stretch>
                  <a:fillRect/>
                </a:stretch>
              </a:blipFill>
            </p:spPr>
            <p:txBody>
              <a:bodyPr/>
              <a:lstStyle/>
              <a:p>
                <a:r>
                  <a:rPr lang="el-GR">
                    <a:noFill/>
                  </a:rPr>
                  <a:t> </a:t>
                </a:r>
              </a:p>
            </p:txBody>
          </p:sp>
        </mc:Fallback>
      </mc:AlternateContent>
    </p:spTree>
    <p:extLst>
      <p:ext uri="{BB962C8B-B14F-4D97-AF65-F5344CB8AC3E}">
        <p14:creationId xmlns:p14="http://schemas.microsoft.com/office/powerpoint/2010/main" val="32287589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dirty="0" smtClean="0"/>
              <a:t>Δεύτερο παράδειγμα </a:t>
            </a:r>
            <a:r>
              <a:rPr lang="el-GR" dirty="0"/>
              <a:t>στη γραφική διεπαφή</a:t>
            </a:r>
          </a:p>
        </p:txBody>
      </p:sp>
      <p:grpSp>
        <p:nvGrpSpPr>
          <p:cNvPr id="5" name="Group 4"/>
          <p:cNvGrpSpPr/>
          <p:nvPr/>
        </p:nvGrpSpPr>
        <p:grpSpPr>
          <a:xfrm>
            <a:off x="469298" y="1839943"/>
            <a:ext cx="4551881" cy="4559726"/>
            <a:chOff x="0" y="0"/>
            <a:chExt cx="5895340" cy="5905500"/>
          </a:xfrm>
        </p:grpSpPr>
        <p:grpSp>
          <p:nvGrpSpPr>
            <p:cNvPr id="6" name="Group 5"/>
            <p:cNvGrpSpPr/>
            <p:nvPr/>
          </p:nvGrpSpPr>
          <p:grpSpPr>
            <a:xfrm>
              <a:off x="0" y="0"/>
              <a:ext cx="5861050" cy="5852795"/>
              <a:chOff x="0" y="0"/>
              <a:chExt cx="5861050" cy="5852795"/>
            </a:xfrm>
          </p:grpSpPr>
          <p:grpSp>
            <p:nvGrpSpPr>
              <p:cNvPr id="17" name="Group 16"/>
              <p:cNvGrpSpPr/>
              <p:nvPr/>
            </p:nvGrpSpPr>
            <p:grpSpPr>
              <a:xfrm>
                <a:off x="0" y="0"/>
                <a:ext cx="5861050" cy="5852795"/>
                <a:chOff x="0" y="0"/>
                <a:chExt cx="5250180" cy="5242560"/>
              </a:xfrm>
            </p:grpSpPr>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250180" cy="5242560"/>
                </a:xfrm>
                <a:prstGeom prst="rect">
                  <a:avLst/>
                </a:prstGeom>
              </p:spPr>
            </p:pic>
            <p:grpSp>
              <p:nvGrpSpPr>
                <p:cNvPr id="24" name="Group 23"/>
                <p:cNvGrpSpPr/>
                <p:nvPr/>
              </p:nvGrpSpPr>
              <p:grpSpPr>
                <a:xfrm>
                  <a:off x="4467225" y="2171700"/>
                  <a:ext cx="409575" cy="1066800"/>
                  <a:chOff x="0" y="-142875"/>
                  <a:chExt cx="409575" cy="1066800"/>
                </a:xfrm>
              </p:grpSpPr>
              <p:sp>
                <p:nvSpPr>
                  <p:cNvPr id="25" name="Oval 24"/>
                  <p:cNvSpPr/>
                  <p:nvPr/>
                </p:nvSpPr>
                <p:spPr>
                  <a:xfrm>
                    <a:off x="0" y="514350"/>
                    <a:ext cx="409575" cy="4095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cxnSp>
                <p:nvCxnSpPr>
                  <p:cNvPr id="26" name="Straight Arrow Connector 25"/>
                  <p:cNvCxnSpPr>
                    <a:endCxn id="25" idx="0"/>
                  </p:cNvCxnSpPr>
                  <p:nvPr/>
                </p:nvCxnSpPr>
                <p:spPr>
                  <a:xfrm flipH="1">
                    <a:off x="204788" y="-142875"/>
                    <a:ext cx="128588" cy="65722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8" name="Text Box 2"/>
              <p:cNvSpPr txBox="1">
                <a:spLocks noChangeArrowheads="1"/>
              </p:cNvSpPr>
              <p:nvPr/>
            </p:nvSpPr>
            <p:spPr bwMode="auto">
              <a:xfrm>
                <a:off x="295275" y="257175"/>
                <a:ext cx="352195" cy="437528"/>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000" b="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1</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 Box 2"/>
              <p:cNvSpPr txBox="1">
                <a:spLocks noChangeArrowheads="1"/>
              </p:cNvSpPr>
              <p:nvPr/>
            </p:nvSpPr>
            <p:spPr bwMode="auto">
              <a:xfrm>
                <a:off x="1647825" y="266700"/>
                <a:ext cx="352195" cy="437528"/>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000" b="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2</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 Box 2"/>
              <p:cNvSpPr txBox="1">
                <a:spLocks noChangeArrowheads="1"/>
              </p:cNvSpPr>
              <p:nvPr/>
            </p:nvSpPr>
            <p:spPr bwMode="auto">
              <a:xfrm>
                <a:off x="2124075" y="1190625"/>
                <a:ext cx="352195" cy="437528"/>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l-GR" sz="2000" b="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3</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p:cNvSpPr txBox="1">
                <a:spLocks noChangeArrowheads="1"/>
              </p:cNvSpPr>
              <p:nvPr/>
            </p:nvSpPr>
            <p:spPr bwMode="auto">
              <a:xfrm>
                <a:off x="3838575" y="2105025"/>
                <a:ext cx="352195" cy="437528"/>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l-GR" sz="2000" b="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4</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Text Box 2"/>
              <p:cNvSpPr txBox="1">
                <a:spLocks noChangeArrowheads="1"/>
              </p:cNvSpPr>
              <p:nvPr/>
            </p:nvSpPr>
            <p:spPr bwMode="auto">
              <a:xfrm>
                <a:off x="4533900" y="1209675"/>
                <a:ext cx="352195" cy="437528"/>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l-GR" sz="2000" b="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5</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7" name="Group 6"/>
            <p:cNvGrpSpPr/>
            <p:nvPr/>
          </p:nvGrpSpPr>
          <p:grpSpPr>
            <a:xfrm>
              <a:off x="409575" y="325942"/>
              <a:ext cx="5485765" cy="5579558"/>
              <a:chOff x="-1219200" y="-83633"/>
              <a:chExt cx="5485765" cy="5579558"/>
            </a:xfrm>
          </p:grpSpPr>
          <p:sp>
            <p:nvSpPr>
              <p:cNvPr id="8" name="Oval 7"/>
              <p:cNvSpPr/>
              <p:nvPr/>
            </p:nvSpPr>
            <p:spPr>
              <a:xfrm>
                <a:off x="-1219200" y="3215412"/>
                <a:ext cx="438150" cy="438150"/>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cxnSp>
            <p:nvCxnSpPr>
              <p:cNvPr id="9" name="Straight Arrow Connector 8"/>
              <p:cNvCxnSpPr>
                <a:stCxn id="10" idx="2"/>
                <a:endCxn id="8" idx="7"/>
              </p:cNvCxnSpPr>
              <p:nvPr/>
            </p:nvCxnSpPr>
            <p:spPr>
              <a:xfrm flipH="1">
                <a:off x="-845216" y="2950183"/>
                <a:ext cx="568761" cy="329394"/>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0" name="Text Box 2"/>
              <p:cNvSpPr txBox="1">
                <a:spLocks noChangeArrowheads="1"/>
              </p:cNvSpPr>
              <p:nvPr/>
            </p:nvSpPr>
            <p:spPr bwMode="auto">
              <a:xfrm>
                <a:off x="-924155" y="2700359"/>
                <a:ext cx="1295400" cy="249824"/>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l-GR" sz="1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ασθενοφόρο</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Oval 10"/>
              <p:cNvSpPr/>
              <p:nvPr/>
            </p:nvSpPr>
            <p:spPr>
              <a:xfrm>
                <a:off x="1533525" y="466725"/>
                <a:ext cx="437515" cy="438150"/>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cxnSp>
            <p:nvCxnSpPr>
              <p:cNvPr id="12" name="Straight Arrow Connector 11"/>
              <p:cNvCxnSpPr>
                <a:stCxn id="13" idx="2"/>
                <a:endCxn id="11" idx="7"/>
              </p:cNvCxnSpPr>
              <p:nvPr/>
            </p:nvCxnSpPr>
            <p:spPr>
              <a:xfrm flipH="1">
                <a:off x="1906969" y="201495"/>
                <a:ext cx="478929" cy="329395"/>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1938222" y="-83633"/>
                <a:ext cx="895350" cy="285128"/>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l-GR" sz="1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ασθενής</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Oval 13"/>
              <p:cNvSpPr/>
              <p:nvPr/>
            </p:nvSpPr>
            <p:spPr>
              <a:xfrm>
                <a:off x="3829050" y="5057775"/>
                <a:ext cx="437515" cy="438150"/>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cxnSp>
            <p:nvCxnSpPr>
              <p:cNvPr id="15" name="Straight Arrow Connector 14"/>
              <p:cNvCxnSpPr>
                <a:stCxn id="16" idx="2"/>
                <a:endCxn id="14" idx="1"/>
              </p:cNvCxnSpPr>
              <p:nvPr/>
            </p:nvCxnSpPr>
            <p:spPr>
              <a:xfrm>
                <a:off x="3358221" y="4792547"/>
                <a:ext cx="534901" cy="329394"/>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6" name="Text Box 2"/>
              <p:cNvSpPr txBox="1">
                <a:spLocks noChangeArrowheads="1"/>
              </p:cNvSpPr>
              <p:nvPr/>
            </p:nvSpPr>
            <p:spPr bwMode="auto">
              <a:xfrm>
                <a:off x="2758145" y="4519634"/>
                <a:ext cx="1200151" cy="272913"/>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l-GR" sz="1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νοσοκομείο</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34" name="TextBox 33"/>
          <p:cNvSpPr txBox="1"/>
          <p:nvPr/>
        </p:nvSpPr>
        <p:spPr>
          <a:xfrm>
            <a:off x="5161339" y="1744968"/>
            <a:ext cx="6668111" cy="4708981"/>
          </a:xfrm>
          <a:prstGeom prst="rect">
            <a:avLst/>
          </a:prstGeom>
          <a:noFill/>
        </p:spPr>
        <p:txBody>
          <a:bodyPr wrap="square" rtlCol="0">
            <a:spAutoFit/>
          </a:bodyPr>
          <a:lstStyle/>
          <a:p>
            <a:pPr algn="just"/>
            <a:r>
              <a:rPr lang="el-GR" sz="2000" dirty="0" smtClean="0"/>
              <a:t>Εδώ πραγματοποιείται βελτιστοποίηση </a:t>
            </a:r>
            <a:r>
              <a:rPr lang="el-GR" sz="2000" dirty="0"/>
              <a:t>ως προς το μήκος της </a:t>
            </a:r>
            <a:r>
              <a:rPr lang="el-GR" sz="2000" dirty="0" smtClean="0"/>
              <a:t>διαδρομής. </a:t>
            </a:r>
            <a:r>
              <a:rPr lang="el-GR" sz="2000" dirty="0"/>
              <a:t>Υπάρχουν τρεις δυνατές διαδρομές από το ασθενοφόρο προς τον ασθενή και δύο από τον ασθενή προς το νοσοκομείο. </a:t>
            </a:r>
            <a:r>
              <a:rPr lang="el-GR" sz="2000" dirty="0" smtClean="0"/>
              <a:t>Η συντομότερη </a:t>
            </a:r>
            <a:r>
              <a:rPr lang="el-GR" sz="2000" dirty="0"/>
              <a:t>διαδρομή από το ασθενοφόρο προς τον ασθενή είναι αυτή που έχει σημειωθεί με άσπρο χρώμα, δηλαδή η διαδρομή 3 βάσει της </a:t>
            </a:r>
            <a:r>
              <a:rPr lang="el-GR" sz="2000" dirty="0" smtClean="0"/>
              <a:t>αρίθμησης. </a:t>
            </a:r>
            <a:r>
              <a:rPr lang="el-GR" sz="2000" dirty="0"/>
              <a:t>Ειδικότερα, το μήκος της συγκεκριμένης διαδρομής είναι 24, ενώ το μήκος της 1 είναι 36 και το μήκος της 2 είναι 32. Για τη διαδρομή όμως από τον ασθενή προς το νοσοκομείο φαίνεται με μια πρόχειρη ματιά ότι η διαδρομή 5 έχει αρκετά μικρότερο μήκος από την 4. Πράγματι, το μήκος της 4 είναι 52 και το μήκος της 5 είναι 30, εντούτοις επιλέγεται η διαδρομή 4 και τονίζεται με ροζ χρώμα. Αυτό συμβαίνει γιατί η διαδρομή 5 είναι αδύνατη εξαιτίας της κατευθυντικότητας της ακμής που έχει σημειωθεί με τον κόκκινο κύκλο.</a:t>
            </a:r>
          </a:p>
        </p:txBody>
      </p:sp>
    </p:spTree>
    <p:extLst>
      <p:ext uri="{BB962C8B-B14F-4D97-AF65-F5344CB8AC3E}">
        <p14:creationId xmlns:p14="http://schemas.microsoft.com/office/powerpoint/2010/main" val="9954172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dirty="0" smtClean="0"/>
              <a:t>Τρίτο παράδειγμα στη γραφική διεπαφή</a:t>
            </a:r>
            <a:endParaRPr lang="el-GR" dirty="0"/>
          </a:p>
        </p:txBody>
      </p:sp>
      <p:grpSp>
        <p:nvGrpSpPr>
          <p:cNvPr id="16" name="Group 15"/>
          <p:cNvGrpSpPr/>
          <p:nvPr/>
        </p:nvGrpSpPr>
        <p:grpSpPr>
          <a:xfrm>
            <a:off x="405063" y="1755712"/>
            <a:ext cx="5459986" cy="4514850"/>
            <a:chOff x="0" y="0"/>
            <a:chExt cx="5459986" cy="4514850"/>
          </a:xfrm>
        </p:grpSpPr>
        <p:grpSp>
          <p:nvGrpSpPr>
            <p:cNvPr id="17" name="Group 16"/>
            <p:cNvGrpSpPr/>
            <p:nvPr/>
          </p:nvGrpSpPr>
          <p:grpSpPr>
            <a:xfrm>
              <a:off x="0" y="0"/>
              <a:ext cx="4521835" cy="4514850"/>
              <a:chOff x="0" y="0"/>
              <a:chExt cx="4521835" cy="4514850"/>
            </a:xfrm>
          </p:grpSpPr>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514850" cy="4514850"/>
              </a:xfrm>
              <a:prstGeom prst="rect">
                <a:avLst/>
              </a:prstGeom>
            </p:spPr>
          </p:pic>
          <p:grpSp>
            <p:nvGrpSpPr>
              <p:cNvPr id="23" name="Group 22"/>
              <p:cNvGrpSpPr/>
              <p:nvPr/>
            </p:nvGrpSpPr>
            <p:grpSpPr>
              <a:xfrm>
                <a:off x="579120" y="350520"/>
                <a:ext cx="3942715" cy="3295650"/>
                <a:chOff x="0" y="-28575"/>
                <a:chExt cx="3942715" cy="3295650"/>
              </a:xfrm>
            </p:grpSpPr>
            <p:sp>
              <p:nvSpPr>
                <p:cNvPr id="24" name="Oval 23"/>
                <p:cNvSpPr/>
                <p:nvPr/>
              </p:nvSpPr>
              <p:spPr>
                <a:xfrm>
                  <a:off x="1457325" y="1952625"/>
                  <a:ext cx="438150" cy="438150"/>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cxnSp>
              <p:nvCxnSpPr>
                <p:cNvPr id="25" name="Straight Arrow Connector 24"/>
                <p:cNvCxnSpPr>
                  <a:stCxn id="26" idx="0"/>
                  <a:endCxn id="24" idx="5"/>
                </p:cNvCxnSpPr>
                <p:nvPr/>
              </p:nvCxnSpPr>
              <p:spPr>
                <a:xfrm flipH="1" flipV="1">
                  <a:off x="1831309" y="2326609"/>
                  <a:ext cx="617569" cy="195611"/>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6" name="Text Box 2"/>
                <p:cNvSpPr txBox="1">
                  <a:spLocks noChangeArrowheads="1"/>
                </p:cNvSpPr>
                <p:nvPr/>
              </p:nvSpPr>
              <p:spPr bwMode="auto">
                <a:xfrm>
                  <a:off x="1967865" y="2522220"/>
                  <a:ext cx="962025" cy="27622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l-GR" sz="11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ασθενοφόρο</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Oval 26"/>
                <p:cNvSpPr/>
                <p:nvPr/>
              </p:nvSpPr>
              <p:spPr>
                <a:xfrm>
                  <a:off x="0" y="2828925"/>
                  <a:ext cx="437515" cy="438150"/>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cxnSp>
              <p:nvCxnSpPr>
                <p:cNvPr id="28" name="Straight Arrow Connector 27"/>
                <p:cNvCxnSpPr>
                  <a:stCxn id="29" idx="2"/>
                  <a:endCxn id="27" idx="7"/>
                </p:cNvCxnSpPr>
                <p:nvPr/>
              </p:nvCxnSpPr>
              <p:spPr>
                <a:xfrm flipH="1">
                  <a:off x="373442" y="2750185"/>
                  <a:ext cx="477776" cy="142906"/>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9" name="Text Box 2"/>
                <p:cNvSpPr txBox="1">
                  <a:spLocks noChangeArrowheads="1"/>
                </p:cNvSpPr>
                <p:nvPr/>
              </p:nvSpPr>
              <p:spPr bwMode="auto">
                <a:xfrm>
                  <a:off x="499110" y="2476500"/>
                  <a:ext cx="704215" cy="27368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l-GR" sz="11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ασθενής</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0" name="Oval 29"/>
                <p:cNvSpPr/>
                <p:nvPr/>
              </p:nvSpPr>
              <p:spPr>
                <a:xfrm>
                  <a:off x="3505200" y="1076325"/>
                  <a:ext cx="437515" cy="438150"/>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cxnSp>
              <p:nvCxnSpPr>
                <p:cNvPr id="31" name="Straight Arrow Connector 30"/>
                <p:cNvCxnSpPr>
                  <a:stCxn id="32" idx="2"/>
                  <a:endCxn id="30" idx="1"/>
                </p:cNvCxnSpPr>
                <p:nvPr/>
              </p:nvCxnSpPr>
              <p:spPr>
                <a:xfrm>
                  <a:off x="3107628" y="247650"/>
                  <a:ext cx="461645" cy="892841"/>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2" name="Text Box 2"/>
                <p:cNvSpPr txBox="1">
                  <a:spLocks noChangeArrowheads="1"/>
                </p:cNvSpPr>
                <p:nvPr/>
              </p:nvSpPr>
              <p:spPr bwMode="auto">
                <a:xfrm>
                  <a:off x="2626933" y="-28575"/>
                  <a:ext cx="961390" cy="27622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l-GR" sz="11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νοσοκομείο</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4661" y="2268658"/>
              <a:ext cx="693420" cy="1043940"/>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4186" y="1135183"/>
              <a:ext cx="685800" cy="1043940"/>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64661" y="39808"/>
              <a:ext cx="693420" cy="1005840"/>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74186" y="3392608"/>
              <a:ext cx="678180" cy="1036320"/>
            </a:xfrm>
            <a:prstGeom prst="rect">
              <a:avLst/>
            </a:prstGeom>
          </p:spPr>
        </p:pic>
      </p:grpSp>
      <p:sp>
        <p:nvSpPr>
          <p:cNvPr id="3" name="Rectangle 2"/>
          <p:cNvSpPr/>
          <p:nvPr/>
        </p:nvSpPr>
        <p:spPr>
          <a:xfrm>
            <a:off x="6191367" y="1755712"/>
            <a:ext cx="5639702" cy="2246769"/>
          </a:xfrm>
          <a:prstGeom prst="rect">
            <a:avLst/>
          </a:prstGeom>
        </p:spPr>
        <p:txBody>
          <a:bodyPr wrap="square">
            <a:spAutoFit/>
          </a:bodyPr>
          <a:lstStyle/>
          <a:p>
            <a:pPr algn="just"/>
            <a:r>
              <a:rPr lang="el-GR" sz="2000" dirty="0">
                <a:latin typeface="Calibri" panose="020F0502020204030204" pitchFamily="34" charset="0"/>
                <a:ea typeface="Times New Roman" panose="02020603050405020304" pitchFamily="18" charset="0"/>
                <a:cs typeface="Times New Roman" panose="02020603050405020304" pitchFamily="18" charset="0"/>
              </a:rPr>
              <a:t>Σ’ αυτό το παράδειγμα πραγματοποιείται βελτιστοποίηση ως προς τη χρονική διάρκεια της διαδρομής στον μη κατευθυνόμενο και συνεκτικό γράφο της εικόνας </a:t>
            </a:r>
            <a:r>
              <a:rPr lang="el-GR" sz="2000" dirty="0" smtClean="0">
                <a:latin typeface="Calibri" panose="020F0502020204030204" pitchFamily="34" charset="0"/>
                <a:ea typeface="Times New Roman" panose="02020603050405020304" pitchFamily="18" charset="0"/>
                <a:cs typeface="Times New Roman" panose="02020603050405020304" pitchFamily="18" charset="0"/>
              </a:rPr>
              <a:t>αριστερά, όπου έχουν σημειωθεί και τα κόστη των χρονικών καθυστερήσεων. Στην  κάτω εικόνα παρατίθενται οι ακμές και τα χρονικά κόστη των βέλτιστων διαδρομών.</a:t>
            </a:r>
            <a:endParaRPr lang="el-GR" sz="2000" dirty="0"/>
          </a:p>
        </p:txBody>
      </p:sp>
      <p:pic>
        <p:nvPicPr>
          <p:cNvPr id="33" name="Picture 32"/>
          <p:cNvPicPr/>
          <p:nvPr/>
        </p:nvPicPr>
        <p:blipFill>
          <a:blip r:embed="rId7">
            <a:extLst>
              <a:ext uri="{28A0092B-C50C-407E-A947-70E740481C1C}">
                <a14:useLocalDpi xmlns:a14="http://schemas.microsoft.com/office/drawing/2010/main" val="0"/>
              </a:ext>
            </a:extLst>
          </a:blip>
          <a:stretch>
            <a:fillRect/>
          </a:stretch>
        </p:blipFill>
        <p:spPr>
          <a:xfrm>
            <a:off x="7328006" y="4091242"/>
            <a:ext cx="3366423" cy="2183130"/>
          </a:xfrm>
          <a:prstGeom prst="rect">
            <a:avLst/>
          </a:prstGeom>
        </p:spPr>
      </p:pic>
    </p:spTree>
    <p:extLst>
      <p:ext uri="{BB962C8B-B14F-4D97-AF65-F5344CB8AC3E}">
        <p14:creationId xmlns:p14="http://schemas.microsoft.com/office/powerpoint/2010/main" val="14943380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95852"/>
            <a:ext cx="10515600" cy="1062967"/>
          </a:xfrm>
        </p:spPr>
        <p:txBody>
          <a:bodyPr/>
          <a:lstStyle/>
          <a:p>
            <a:pPr algn="ctr"/>
            <a:r>
              <a:rPr lang="el-GR" dirty="0" smtClean="0"/>
              <a:t>Το περιβάλλον της γραφικής διεπαφής</a:t>
            </a:r>
            <a:endParaRPr lang="el-GR" dirty="0"/>
          </a:p>
        </p:txBody>
      </p:sp>
      <p:pic>
        <p:nvPicPr>
          <p:cNvPr id="10" name="Content Placeholder 9"/>
          <p:cNvPicPr>
            <a:picLocks noGrp="1" noChangeAspect="1"/>
          </p:cNvPicPr>
          <p:nvPr>
            <p:ph idx="1"/>
          </p:nvPr>
        </p:nvPicPr>
        <p:blipFill>
          <a:blip r:embed="rId2"/>
          <a:stretch>
            <a:fillRect/>
          </a:stretch>
        </p:blipFill>
        <p:spPr>
          <a:xfrm>
            <a:off x="639015" y="1158819"/>
            <a:ext cx="10913967" cy="5649996"/>
          </a:xfrm>
          <a:prstGeom prst="rect">
            <a:avLst/>
          </a:prstGeom>
        </p:spPr>
      </p:pic>
      <p:sp>
        <p:nvSpPr>
          <p:cNvPr id="4" name="Text Box 2"/>
          <p:cNvSpPr txBox="1">
            <a:spLocks noChangeArrowheads="1"/>
          </p:cNvSpPr>
          <p:nvPr/>
        </p:nvSpPr>
        <p:spPr bwMode="auto">
          <a:xfrm>
            <a:off x="1145088" y="1126735"/>
            <a:ext cx="353060" cy="47371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400" b="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1</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 Box 2"/>
          <p:cNvSpPr txBox="1">
            <a:spLocks noChangeArrowheads="1"/>
          </p:cNvSpPr>
          <p:nvPr/>
        </p:nvSpPr>
        <p:spPr bwMode="auto">
          <a:xfrm>
            <a:off x="6349035" y="1162288"/>
            <a:ext cx="353060" cy="47371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4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2</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 Box 2"/>
          <p:cNvSpPr txBox="1">
            <a:spLocks noChangeArrowheads="1"/>
          </p:cNvSpPr>
          <p:nvPr/>
        </p:nvSpPr>
        <p:spPr bwMode="auto">
          <a:xfrm>
            <a:off x="6349035" y="2602713"/>
            <a:ext cx="353060" cy="47371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4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3</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 Box 2"/>
          <p:cNvSpPr txBox="1">
            <a:spLocks noChangeArrowheads="1"/>
          </p:cNvSpPr>
          <p:nvPr/>
        </p:nvSpPr>
        <p:spPr bwMode="auto">
          <a:xfrm>
            <a:off x="8999132" y="1187434"/>
            <a:ext cx="353060" cy="47371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4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4</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Box 2"/>
          <p:cNvSpPr txBox="1">
            <a:spLocks noChangeArrowheads="1"/>
          </p:cNvSpPr>
          <p:nvPr/>
        </p:nvSpPr>
        <p:spPr bwMode="auto">
          <a:xfrm>
            <a:off x="8999132" y="4294716"/>
            <a:ext cx="353060" cy="47371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4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5</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002795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dirty="0"/>
              <a:t>Εφαρμογή ανάλυσης ευαισθησίας</a:t>
            </a:r>
          </a:p>
        </p:txBody>
      </p:sp>
      <p:sp>
        <p:nvSpPr>
          <p:cNvPr id="3" name="Content Placeholder 2"/>
          <p:cNvSpPr>
            <a:spLocks noGrp="1"/>
          </p:cNvSpPr>
          <p:nvPr>
            <p:ph idx="1"/>
          </p:nvPr>
        </p:nvSpPr>
        <p:spPr>
          <a:xfrm>
            <a:off x="838200" y="1825624"/>
            <a:ext cx="10515600" cy="5032375"/>
          </a:xfrm>
        </p:spPr>
        <p:txBody>
          <a:bodyPr>
            <a:normAutofit fontScale="92500" lnSpcReduction="20000"/>
          </a:bodyPr>
          <a:lstStyle/>
          <a:p>
            <a:pPr marL="0" indent="0" algn="just">
              <a:buNone/>
            </a:pPr>
            <a:r>
              <a:rPr lang="el-GR" sz="3000" dirty="0"/>
              <a:t>Η εφαρμογή μιας ανάλυσης ευαισθησίας στο σενάριό μας είναι πολύ λογική αν κριτήριο βελτιστοποίησης αποτελεί ο χρόνος, αφού τα χρονικά βάρη του προβλήματος είναι εύκολο να μεταβληθούν άμεσα και να παρουσιάσουν μεγάλες και γρήγορες αλλαγές (όπως γίνεται στην περίπτωση της “κυκλοφοριακής κίνησης” και των “φαναριών”). Αντιθέτως, θα ήταν μη πρακτικό να ασχοληθούμε με την ανάλυση χωρικών μεταβολών, αφού τα μήκη των δρόμων πρακτικά παραμένουν σταθερά και αμετάβλητα για πολύ μεγάλο χρονικό διάστημα (οι μόνες αλλαγές που μπορούν να γίνουν αφορούν στην προσθήκη νέων δρόμων, δηλαδή στη δημιουργία νέου οδικού δικτύου και κατ’ επέκταση νέου γράφου). Το παράδειγμα λοιπόν που θα παρουσιαστεί έχει ως κριτήριο βελτιστοποίησης αποκλειστικά τον </a:t>
            </a:r>
            <a:r>
              <a:rPr lang="el-GR" sz="3000" dirty="0" smtClean="0"/>
              <a:t>χρόνο και εξετάζει </a:t>
            </a:r>
            <a:r>
              <a:rPr lang="el-GR" sz="3000" dirty="0"/>
              <a:t>ποιες είναι οι αλλαγές των αντικειμενικών συντελεστών (σχετικά χρονικά κόστη των ακμών) που μπορούν να παράγουν καινούριες συντομότερες διαδρομές.</a:t>
            </a:r>
          </a:p>
          <a:p>
            <a:pPr marL="0" indent="0">
              <a:buNone/>
            </a:pPr>
            <a:endParaRPr lang="el-GR" dirty="0"/>
          </a:p>
        </p:txBody>
      </p:sp>
    </p:spTree>
    <p:extLst>
      <p:ext uri="{BB962C8B-B14F-4D97-AF65-F5344CB8AC3E}">
        <p14:creationId xmlns:p14="http://schemas.microsoft.com/office/powerpoint/2010/main" val="40662527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dirty="0" smtClean="0"/>
              <a:t>Εφαρμογή ανάλυσης ευαισθησίας</a:t>
            </a:r>
            <a:endParaRPr lang="el-GR" dirty="0"/>
          </a:p>
        </p:txBody>
      </p:sp>
      <p:pic>
        <p:nvPicPr>
          <p:cNvPr id="14" name="Content Placeholder 13"/>
          <p:cNvPicPr>
            <a:picLocks noGrp="1" noChangeAspect="1"/>
          </p:cNvPicPr>
          <p:nvPr>
            <p:ph idx="1"/>
          </p:nvPr>
        </p:nvPicPr>
        <p:blipFill>
          <a:blip r:embed="rId2"/>
          <a:stretch>
            <a:fillRect/>
          </a:stretch>
        </p:blipFill>
        <p:spPr>
          <a:xfrm>
            <a:off x="6186920" y="2477129"/>
            <a:ext cx="6005080" cy="3109229"/>
          </a:xfrm>
          <a:prstGeom prst="rect">
            <a:avLst/>
          </a:prstGeom>
        </p:spPr>
      </p:pic>
      <p:sp>
        <p:nvSpPr>
          <p:cNvPr id="15" name="Rectangle 14"/>
          <p:cNvSpPr/>
          <p:nvPr/>
        </p:nvSpPr>
        <p:spPr>
          <a:xfrm>
            <a:off x="0" y="2009651"/>
            <a:ext cx="6186920" cy="4044184"/>
          </a:xfrm>
          <a:prstGeom prst="rect">
            <a:avLst/>
          </a:prstGeom>
        </p:spPr>
        <p:txBody>
          <a:bodyPr wrap="square">
            <a:spAutoFit/>
          </a:bodyPr>
          <a:lstStyle/>
          <a:p>
            <a:pPr algn="just">
              <a:lnSpc>
                <a:spcPct val="107000"/>
              </a:lnSpc>
              <a:spcAft>
                <a:spcPts val="800"/>
              </a:spcAft>
            </a:pPr>
            <a:r>
              <a:rPr lang="el-GR" sz="2000" dirty="0">
                <a:latin typeface="Calibri" panose="020F0502020204030204" pitchFamily="34" charset="0"/>
                <a:ea typeface="Calibri" panose="020F0502020204030204" pitchFamily="34" charset="0"/>
                <a:cs typeface="Times New Roman" panose="02020603050405020304" pitchFamily="18" charset="0"/>
              </a:rPr>
              <a:t>Ένα από τα μειονεκτήματα της ανάλυσης ευαισθησίας είναι ότι αναφέρεται στην αλλαγή ενός συντελεστή κάθε φορά, υποθέτοντας ότι όλοι οι υπόλοιποι παραμένουν σταθεροί, κάτι που ίσως δεν είναι τόσο ρεαλιστικό. Ενδεικτικό παράδειγμα αυτού αποτελεί η </a:t>
            </a:r>
            <a:r>
              <a:rPr lang="el-GR" sz="2000" dirty="0" smtClean="0">
                <a:latin typeface="Calibri" panose="020F0502020204030204" pitchFamily="34" charset="0"/>
                <a:ea typeface="Calibri" panose="020F0502020204030204" pitchFamily="34" charset="0"/>
                <a:cs typeface="Times New Roman" panose="02020603050405020304" pitchFamily="18" charset="0"/>
              </a:rPr>
              <a:t>δεξιά εικόνα, </a:t>
            </a:r>
            <a:r>
              <a:rPr lang="el-GR" sz="2000" dirty="0">
                <a:latin typeface="Calibri" panose="020F0502020204030204" pitchFamily="34" charset="0"/>
                <a:ea typeface="Calibri" panose="020F0502020204030204" pitchFamily="34" charset="0"/>
                <a:cs typeface="Times New Roman" panose="02020603050405020304" pitchFamily="18" charset="0"/>
              </a:rPr>
              <a:t>όπου είναι φανερό ότι αν το χρονικό βάρος του “φαναριού” μειωθεί, π.χ. το φανάρι γίνει από κόκκινο πράσινο, τότε θα αυξηθεί η κίνηση στον δρόμο 2 λόγω της εισροής οχημάτων από τον δρόμο 1, με αποτέλεσμα να μειωθεί η κυκλοφοριακή συμφόρηση στον δρόμο 1. Οπότε αλλάζουν τα χρονικά κόστη της “κυκλοφοριακής κίνησης” και στις δύο ακμές ταυτόχρονα.</a:t>
            </a:r>
            <a:endParaRPr lang="el-G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57386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dirty="0"/>
              <a:t>Εφαρμογή ανάλυσης ευαισθησίας</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4"/>
                <a:ext cx="10515600" cy="5032375"/>
              </a:xfrm>
            </p:spPr>
            <p:txBody>
              <a:bodyPr/>
              <a:lstStyle/>
              <a:p>
                <a:pPr marL="0" indent="0" algn="just">
                  <a:buNone/>
                </a:pPr>
                <a:r>
                  <a:rPr lang="el-GR" dirty="0" smtClean="0"/>
                  <a:t>Μερικοί συμβολισμοί που θα χρησιμοποιηθούν στη συνέχεια:</a:t>
                </a:r>
              </a:p>
              <a:p>
                <a:pPr algn="just"/>
                <a14:m>
                  <m:oMath xmlns:m="http://schemas.openxmlformats.org/officeDocument/2006/math">
                    <m:sSub>
                      <m:sSubPr>
                        <m:ctrlPr>
                          <a:rPr lang="el-GR" i="1">
                            <a:latin typeface="Cambria Math" panose="02040503050406030204" pitchFamily="18" charset="0"/>
                          </a:rPr>
                        </m:ctrlPr>
                      </m:sSubPr>
                      <m:e>
                        <m:r>
                          <a:rPr lang="el-GR" i="1">
                            <a:latin typeface="Cambria Math" panose="02040503050406030204" pitchFamily="18" charset="0"/>
                          </a:rPr>
                          <m:t>𝑝</m:t>
                        </m:r>
                      </m:e>
                      <m:sub>
                        <m:r>
                          <a:rPr lang="el-GR" i="1">
                            <a:latin typeface="Cambria Math" panose="02040503050406030204" pitchFamily="18" charset="0"/>
                          </a:rPr>
                          <m:t>𝑜𝑙𝑑</m:t>
                        </m:r>
                      </m:sub>
                    </m:sSub>
                  </m:oMath>
                </a14:m>
                <a:r>
                  <a:rPr lang="el-GR" dirty="0" smtClean="0"/>
                  <a:t> είναι η αρχική συντομότερη διαδρομή από την κορυφή αφετηρίας </a:t>
                </a:r>
                <a14:m>
                  <m:oMath xmlns:m="http://schemas.openxmlformats.org/officeDocument/2006/math">
                    <m:r>
                      <a:rPr lang="el-GR" i="1">
                        <a:latin typeface="Cambria Math" panose="02040503050406030204" pitchFamily="18" charset="0"/>
                      </a:rPr>
                      <m:t>𝑠</m:t>
                    </m:r>
                  </m:oMath>
                </a14:m>
                <a:r>
                  <a:rPr lang="el-GR" dirty="0" smtClean="0"/>
                  <a:t> προς την κορυφή προορισμού </a:t>
                </a:r>
                <a14:m>
                  <m:oMath xmlns:m="http://schemas.openxmlformats.org/officeDocument/2006/math">
                    <m:r>
                      <a:rPr lang="en-US" b="0" i="1" smtClean="0">
                        <a:latin typeface="Cambria Math" panose="02040503050406030204" pitchFamily="18" charset="0"/>
                      </a:rPr>
                      <m:t>𝑑</m:t>
                    </m:r>
                  </m:oMath>
                </a14:m>
                <a:endParaRPr lang="el-GR" dirty="0" smtClean="0"/>
              </a:p>
              <a:p>
                <a:pPr algn="just"/>
                <a14:m>
                  <m:oMath xmlns:m="http://schemas.openxmlformats.org/officeDocument/2006/math">
                    <m:r>
                      <a:rPr lang="el-GR" i="1">
                        <a:latin typeface="Cambria Math" panose="02040503050406030204" pitchFamily="18" charset="0"/>
                      </a:rPr>
                      <m:t>𝑍</m:t>
                    </m:r>
                    <m:r>
                      <a:rPr lang="el-GR" i="1">
                        <a:latin typeface="Cambria Math" panose="02040503050406030204" pitchFamily="18" charset="0"/>
                      </a:rPr>
                      <m:t>∈</m:t>
                    </m:r>
                    <m:r>
                      <a:rPr lang="el-GR" i="1">
                        <a:latin typeface="Cambria Math" panose="02040503050406030204" pitchFamily="18" charset="0"/>
                      </a:rPr>
                      <m:t>ℕ</m:t>
                    </m:r>
                  </m:oMath>
                </a14:m>
                <a:r>
                  <a:rPr lang="el-GR" dirty="0" smtClean="0"/>
                  <a:t> είναι το συνολικό σχετικό χρονικό κόστος της </a:t>
                </a:r>
                <a14:m>
                  <m:oMath xmlns:m="http://schemas.openxmlformats.org/officeDocument/2006/math">
                    <m:sSub>
                      <m:sSubPr>
                        <m:ctrlPr>
                          <a:rPr lang="el-GR" i="1">
                            <a:latin typeface="Cambria Math" panose="02040503050406030204" pitchFamily="18" charset="0"/>
                          </a:rPr>
                        </m:ctrlPr>
                      </m:sSubPr>
                      <m:e>
                        <m:r>
                          <a:rPr lang="el-GR" i="1">
                            <a:latin typeface="Cambria Math" panose="02040503050406030204" pitchFamily="18" charset="0"/>
                          </a:rPr>
                          <m:t>𝑝</m:t>
                        </m:r>
                      </m:e>
                      <m:sub>
                        <m:r>
                          <a:rPr lang="el-GR" i="1">
                            <a:latin typeface="Cambria Math" panose="02040503050406030204" pitchFamily="18" charset="0"/>
                          </a:rPr>
                          <m:t>𝑜𝑙𝑑</m:t>
                        </m:r>
                      </m:sub>
                    </m:sSub>
                  </m:oMath>
                </a14:m>
                <a:endParaRPr lang="el-GR" dirty="0" smtClean="0"/>
              </a:p>
              <a:p>
                <a:pPr algn="just"/>
                <a14:m>
                  <m:oMath xmlns:m="http://schemas.openxmlformats.org/officeDocument/2006/math">
                    <m:sSub>
                      <m:sSubPr>
                        <m:ctrlPr>
                          <a:rPr lang="el-GR" i="1">
                            <a:latin typeface="Cambria Math" panose="02040503050406030204" pitchFamily="18" charset="0"/>
                          </a:rPr>
                        </m:ctrlPr>
                      </m:sSubPr>
                      <m:e>
                        <m:r>
                          <a:rPr lang="el-GR" i="1">
                            <a:latin typeface="Cambria Math" panose="02040503050406030204" pitchFamily="18" charset="0"/>
                          </a:rPr>
                          <m:t>𝑒</m:t>
                        </m:r>
                      </m:e>
                      <m:sub>
                        <m:r>
                          <a:rPr lang="el-GR" i="1">
                            <a:latin typeface="Cambria Math" panose="02040503050406030204" pitchFamily="18" charset="0"/>
                          </a:rPr>
                          <m:t>𝑡𝑒𝑠𝑡</m:t>
                        </m:r>
                      </m:sub>
                    </m:sSub>
                  </m:oMath>
                </a14:m>
                <a:r>
                  <a:rPr lang="en-US" dirty="0" smtClean="0"/>
                  <a:t> </a:t>
                </a:r>
                <a:r>
                  <a:rPr lang="el-GR" dirty="0" smtClean="0"/>
                  <a:t>είναι η ακμή του γράφου της οποίας μεταβάλλουμε το κόστος</a:t>
                </a:r>
              </a:p>
              <a:p>
                <a:pPr algn="just"/>
                <a14:m>
                  <m:oMath xmlns:m="http://schemas.openxmlformats.org/officeDocument/2006/math">
                    <m:r>
                      <a:rPr lang="en-US" i="1">
                        <a:latin typeface="Cambria Math" panose="02040503050406030204" pitchFamily="18" charset="0"/>
                      </a:rPr>
                      <m:t>𝑐</m:t>
                    </m:r>
                    <m:r>
                      <a:rPr lang="el-GR" i="1">
                        <a:latin typeface="Cambria Math" panose="02040503050406030204" pitchFamily="18" charset="0"/>
                      </a:rPr>
                      <m:t>∈</m:t>
                    </m:r>
                    <m:r>
                      <a:rPr lang="el-GR" i="1">
                        <a:latin typeface="Cambria Math" panose="02040503050406030204" pitchFamily="18" charset="0"/>
                      </a:rPr>
                      <m:t>ℕ</m:t>
                    </m:r>
                  </m:oMath>
                </a14:m>
                <a:r>
                  <a:rPr lang="el-GR" dirty="0" smtClean="0"/>
                  <a:t> είναι το αρχικό σχετικό </a:t>
                </a:r>
                <a:r>
                  <a:rPr lang="el-GR" dirty="0" smtClean="0"/>
                  <a:t>χρονικό κόστος </a:t>
                </a:r>
                <a:r>
                  <a:rPr lang="el-GR" dirty="0" smtClean="0"/>
                  <a:t>της </a:t>
                </a:r>
                <a14:m>
                  <m:oMath xmlns:m="http://schemas.openxmlformats.org/officeDocument/2006/math">
                    <m:sSub>
                      <m:sSubPr>
                        <m:ctrlPr>
                          <a:rPr lang="el-GR" i="1">
                            <a:latin typeface="Cambria Math" panose="02040503050406030204" pitchFamily="18" charset="0"/>
                          </a:rPr>
                        </m:ctrlPr>
                      </m:sSubPr>
                      <m:e>
                        <m:r>
                          <a:rPr lang="el-GR" i="1">
                            <a:latin typeface="Cambria Math" panose="02040503050406030204" pitchFamily="18" charset="0"/>
                          </a:rPr>
                          <m:t>𝑒</m:t>
                        </m:r>
                      </m:e>
                      <m:sub>
                        <m:r>
                          <a:rPr lang="el-GR" i="1">
                            <a:latin typeface="Cambria Math" panose="02040503050406030204" pitchFamily="18" charset="0"/>
                          </a:rPr>
                          <m:t>𝑡𝑒𝑠𝑡</m:t>
                        </m:r>
                      </m:sub>
                    </m:sSub>
                  </m:oMath>
                </a14:m>
                <a:endParaRPr lang="el-GR" dirty="0" smtClean="0"/>
              </a:p>
              <a:p>
                <a:pPr marL="0" indent="0" algn="just">
                  <a:buNone/>
                </a:pPr>
                <a:r>
                  <a:rPr lang="el-GR" dirty="0" smtClean="0"/>
                  <a:t>Εξετάζουμε δύο διαφορετικές περιπτώσεις (παρουσιάζουν σημαντικές διαφορές στην ανάλυσή τους), αναλόγως τη </a:t>
                </a:r>
                <a:r>
                  <a:rPr lang="el-GR" dirty="0" smtClean="0"/>
                  <a:t>θέση </a:t>
                </a:r>
                <a:r>
                  <a:rPr lang="el-GR" dirty="0" smtClean="0"/>
                  <a:t>της ακμής </a:t>
                </a:r>
                <a14:m>
                  <m:oMath xmlns:m="http://schemas.openxmlformats.org/officeDocument/2006/math">
                    <m:sSub>
                      <m:sSubPr>
                        <m:ctrlPr>
                          <a:rPr lang="el-GR" i="1">
                            <a:latin typeface="Cambria Math" panose="02040503050406030204" pitchFamily="18" charset="0"/>
                          </a:rPr>
                        </m:ctrlPr>
                      </m:sSubPr>
                      <m:e>
                        <m:r>
                          <a:rPr lang="el-GR" i="1">
                            <a:latin typeface="Cambria Math" panose="02040503050406030204" pitchFamily="18" charset="0"/>
                          </a:rPr>
                          <m:t>𝑒</m:t>
                        </m:r>
                      </m:e>
                      <m:sub>
                        <m:r>
                          <a:rPr lang="el-GR" i="1">
                            <a:latin typeface="Cambria Math" panose="02040503050406030204" pitchFamily="18" charset="0"/>
                          </a:rPr>
                          <m:t>𝑡𝑒𝑠𝑡</m:t>
                        </m:r>
                      </m:sub>
                    </m:sSub>
                  </m:oMath>
                </a14:m>
                <a:r>
                  <a:rPr lang="el-GR" dirty="0" smtClean="0"/>
                  <a:t>:</a:t>
                </a:r>
              </a:p>
              <a:p>
                <a:pPr marL="514350" indent="-514350" algn="just">
                  <a:buFont typeface="+mj-lt"/>
                  <a:buAutoNum type="arabicPeriod"/>
                </a:pPr>
                <a:r>
                  <a:rPr lang="el-GR" dirty="0" smtClean="0"/>
                  <a:t>Η </a:t>
                </a:r>
                <a14:m>
                  <m:oMath xmlns:m="http://schemas.openxmlformats.org/officeDocument/2006/math">
                    <m:sSub>
                      <m:sSubPr>
                        <m:ctrlPr>
                          <a:rPr lang="el-GR" i="1">
                            <a:latin typeface="Cambria Math" panose="02040503050406030204" pitchFamily="18" charset="0"/>
                          </a:rPr>
                        </m:ctrlPr>
                      </m:sSubPr>
                      <m:e>
                        <m:r>
                          <a:rPr lang="el-GR" i="1">
                            <a:latin typeface="Cambria Math" panose="02040503050406030204" pitchFamily="18" charset="0"/>
                          </a:rPr>
                          <m:t>𝑒</m:t>
                        </m:r>
                      </m:e>
                      <m:sub>
                        <m:r>
                          <a:rPr lang="el-GR" i="1">
                            <a:latin typeface="Cambria Math" panose="02040503050406030204" pitchFamily="18" charset="0"/>
                          </a:rPr>
                          <m:t>𝑡𝑒𝑠𝑡</m:t>
                        </m:r>
                      </m:sub>
                    </m:sSub>
                  </m:oMath>
                </a14:m>
                <a:r>
                  <a:rPr lang="el-GR" dirty="0" smtClean="0"/>
                  <a:t> βρίσκεται εντός της </a:t>
                </a:r>
                <a14:m>
                  <m:oMath xmlns:m="http://schemas.openxmlformats.org/officeDocument/2006/math">
                    <m:sSub>
                      <m:sSubPr>
                        <m:ctrlPr>
                          <a:rPr lang="el-GR" i="1">
                            <a:latin typeface="Cambria Math" panose="02040503050406030204" pitchFamily="18" charset="0"/>
                          </a:rPr>
                        </m:ctrlPr>
                      </m:sSubPr>
                      <m:e>
                        <m:r>
                          <a:rPr lang="el-GR" i="1">
                            <a:latin typeface="Cambria Math" panose="02040503050406030204" pitchFamily="18" charset="0"/>
                          </a:rPr>
                          <m:t>𝑝</m:t>
                        </m:r>
                      </m:e>
                      <m:sub>
                        <m:r>
                          <a:rPr lang="el-GR" i="1">
                            <a:latin typeface="Cambria Math" panose="02040503050406030204" pitchFamily="18" charset="0"/>
                          </a:rPr>
                          <m:t>𝑜𝑙𝑑</m:t>
                        </m:r>
                      </m:sub>
                    </m:sSub>
                  </m:oMath>
                </a14:m>
                <a:endParaRPr lang="el-GR" dirty="0" smtClean="0"/>
              </a:p>
              <a:p>
                <a:pPr marL="514350" indent="-514350" algn="just">
                  <a:buFont typeface="+mj-lt"/>
                  <a:buAutoNum type="arabicPeriod"/>
                </a:pPr>
                <a:r>
                  <a:rPr lang="el-GR" dirty="0"/>
                  <a:t>Η </a:t>
                </a:r>
                <a14:m>
                  <m:oMath xmlns:m="http://schemas.openxmlformats.org/officeDocument/2006/math">
                    <m:sSub>
                      <m:sSubPr>
                        <m:ctrlPr>
                          <a:rPr lang="el-GR" i="1">
                            <a:latin typeface="Cambria Math" panose="02040503050406030204" pitchFamily="18" charset="0"/>
                          </a:rPr>
                        </m:ctrlPr>
                      </m:sSubPr>
                      <m:e>
                        <m:r>
                          <a:rPr lang="el-GR" i="1">
                            <a:latin typeface="Cambria Math" panose="02040503050406030204" pitchFamily="18" charset="0"/>
                          </a:rPr>
                          <m:t>𝑒</m:t>
                        </m:r>
                      </m:e>
                      <m:sub>
                        <m:r>
                          <a:rPr lang="el-GR" i="1">
                            <a:latin typeface="Cambria Math" panose="02040503050406030204" pitchFamily="18" charset="0"/>
                          </a:rPr>
                          <m:t>𝑡𝑒𝑠𝑡</m:t>
                        </m:r>
                      </m:sub>
                    </m:sSub>
                  </m:oMath>
                </a14:m>
                <a:r>
                  <a:rPr lang="el-GR" dirty="0"/>
                  <a:t> βρίσκεται </a:t>
                </a:r>
                <a:r>
                  <a:rPr lang="el-GR" dirty="0" smtClean="0"/>
                  <a:t>εκτός της </a:t>
                </a:r>
                <a14:m>
                  <m:oMath xmlns:m="http://schemas.openxmlformats.org/officeDocument/2006/math">
                    <m:sSub>
                      <m:sSubPr>
                        <m:ctrlPr>
                          <a:rPr lang="el-GR" i="1">
                            <a:latin typeface="Cambria Math" panose="02040503050406030204" pitchFamily="18" charset="0"/>
                          </a:rPr>
                        </m:ctrlPr>
                      </m:sSubPr>
                      <m:e>
                        <m:r>
                          <a:rPr lang="el-GR" i="1">
                            <a:latin typeface="Cambria Math" panose="02040503050406030204" pitchFamily="18" charset="0"/>
                          </a:rPr>
                          <m:t>𝑝</m:t>
                        </m:r>
                      </m:e>
                      <m:sub>
                        <m:r>
                          <a:rPr lang="el-GR" i="1">
                            <a:latin typeface="Cambria Math" panose="02040503050406030204" pitchFamily="18" charset="0"/>
                          </a:rPr>
                          <m:t>𝑜𝑙𝑑</m:t>
                        </m:r>
                      </m:sub>
                    </m:sSub>
                  </m:oMath>
                </a14:m>
                <a:endParaRPr lang="el-GR"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5"/>
              </a:xfrm>
              <a:blipFill rotWithShape="0">
                <a:blip r:embed="rId2"/>
                <a:stretch>
                  <a:fillRect l="-1217" t="-1937" r="-1159"/>
                </a:stretch>
              </a:blipFill>
            </p:spPr>
            <p:txBody>
              <a:bodyPr/>
              <a:lstStyle/>
              <a:p>
                <a:r>
                  <a:rPr lang="el-GR">
                    <a:noFill/>
                  </a:rPr>
                  <a:t> </a:t>
                </a:r>
              </a:p>
            </p:txBody>
          </p:sp>
        </mc:Fallback>
      </mc:AlternateContent>
    </p:spTree>
    <p:extLst>
      <p:ext uri="{BB962C8B-B14F-4D97-AF65-F5344CB8AC3E}">
        <p14:creationId xmlns:p14="http://schemas.microsoft.com/office/powerpoint/2010/main" val="37055200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8" y="1"/>
            <a:ext cx="10515600" cy="962526"/>
          </a:xfrm>
        </p:spPr>
        <p:txBody>
          <a:bodyPr/>
          <a:lstStyle/>
          <a:p>
            <a:pPr algn="ctr"/>
            <a:r>
              <a:rPr lang="el-GR" dirty="0"/>
              <a:t>Εφαρμογή ανάλυσης </a:t>
            </a:r>
            <a:r>
              <a:rPr lang="el-GR" dirty="0" smtClean="0"/>
              <a:t>ευαισθησίας</a:t>
            </a:r>
            <a:endParaRPr lang="el-G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 y="962527"/>
                <a:ext cx="12192000" cy="3384882"/>
              </a:xfrm>
            </p:spPr>
            <p:txBody>
              <a:bodyPr>
                <a:normAutofit/>
              </a:bodyPr>
              <a:lstStyle/>
              <a:p>
                <a:pPr marL="0" indent="0" algn="just">
                  <a:buNone/>
                </a:pPr>
                <a:r>
                  <a:rPr lang="el-GR" sz="2000" dirty="0" smtClean="0"/>
                  <a:t>1. Η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𝑒</m:t>
                        </m:r>
                      </m:e>
                      <m:sub>
                        <m:r>
                          <a:rPr lang="el-GR" sz="2000" i="1">
                            <a:latin typeface="Cambria Math" panose="02040503050406030204" pitchFamily="18" charset="0"/>
                          </a:rPr>
                          <m:t>𝑡𝑒𝑠𝑡</m:t>
                        </m:r>
                      </m:sub>
                    </m:sSub>
                  </m:oMath>
                </a14:m>
                <a:r>
                  <a:rPr lang="el-GR" sz="2000" dirty="0"/>
                  <a:t> βρίσκεται εντός της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𝑝</m:t>
                        </m:r>
                      </m:e>
                      <m:sub>
                        <m:r>
                          <a:rPr lang="el-GR" sz="2000" i="1">
                            <a:latin typeface="Cambria Math" panose="02040503050406030204" pitchFamily="18" charset="0"/>
                          </a:rPr>
                          <m:t>𝑜𝑙𝑑</m:t>
                        </m:r>
                      </m:sub>
                    </m:sSub>
                  </m:oMath>
                </a14:m>
                <a:r>
                  <a:rPr lang="en-US" sz="2000" dirty="0" smtClean="0"/>
                  <a:t>:</a:t>
                </a:r>
              </a:p>
              <a:p>
                <a:pPr marL="0" indent="0" algn="just">
                  <a:buNone/>
                </a:pPr>
                <a:r>
                  <a:rPr lang="el-GR" sz="2000" dirty="0" smtClean="0"/>
                  <a:t>Εδώ μας ενδιαφέρει πόσο μπορεί να αυξηθεί το κόστος της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𝑒</m:t>
                        </m:r>
                      </m:e>
                      <m:sub>
                        <m:r>
                          <a:rPr lang="el-GR" sz="2000" i="1">
                            <a:latin typeface="Cambria Math" panose="02040503050406030204" pitchFamily="18" charset="0"/>
                          </a:rPr>
                          <m:t>𝑡𝑒𝑠𝑡</m:t>
                        </m:r>
                      </m:sub>
                    </m:sSub>
                  </m:oMath>
                </a14:m>
                <a:r>
                  <a:rPr lang="el-GR" sz="2000" dirty="0" smtClean="0"/>
                  <a:t> πριν αλλάξει η συντομότερη διαδρομή. </a:t>
                </a:r>
                <a:r>
                  <a:rPr lang="el-GR" sz="2000" dirty="0"/>
                  <a:t>Έστω ότι η μέγιστη αύξηση που αναζητούμε, αμέσως πριν αλλάξει η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𝑝</m:t>
                        </m:r>
                      </m:e>
                      <m:sub>
                        <m:r>
                          <a:rPr lang="el-GR" sz="2000" i="1">
                            <a:latin typeface="Cambria Math" panose="02040503050406030204" pitchFamily="18" charset="0"/>
                          </a:rPr>
                          <m:t>𝑜𝑙𝑑</m:t>
                        </m:r>
                      </m:sub>
                    </m:sSub>
                  </m:oMath>
                </a14:m>
                <a:r>
                  <a:rPr lang="el-GR" sz="2000" dirty="0"/>
                  <a:t>, είναι η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𝛥</m:t>
                        </m:r>
                        <m:r>
                          <a:rPr lang="en-US" sz="2000" i="1">
                            <a:latin typeface="Cambria Math" panose="02040503050406030204" pitchFamily="18" charset="0"/>
                          </a:rPr>
                          <m:t>𝑐</m:t>
                        </m:r>
                      </m:e>
                      <m:sub>
                        <m:r>
                          <a:rPr lang="en-US" sz="2000" i="1">
                            <a:latin typeface="Cambria Math" panose="02040503050406030204" pitchFamily="18" charset="0"/>
                          </a:rPr>
                          <m:t>𝑚𝑎𝑥</m:t>
                        </m:r>
                      </m:sub>
                    </m:sSub>
                  </m:oMath>
                </a14:m>
                <a:r>
                  <a:rPr lang="el-GR" sz="2000" dirty="0"/>
                  <a:t> και γι’ αυτήν την τιμή το νέο κόστος της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𝑒</m:t>
                        </m:r>
                      </m:e>
                      <m:sub>
                        <m:r>
                          <a:rPr lang="el-GR" sz="2000" i="1">
                            <a:latin typeface="Cambria Math" panose="02040503050406030204" pitchFamily="18" charset="0"/>
                          </a:rPr>
                          <m:t>𝑡𝑒𝑠𝑡</m:t>
                        </m:r>
                      </m:sub>
                    </m:sSub>
                  </m:oMath>
                </a14:m>
                <a:r>
                  <a:rPr lang="el-GR" sz="2000" dirty="0"/>
                  <a:t> γίνεται </a:t>
                </a:r>
                <a14:m>
                  <m:oMath xmlns:m="http://schemas.openxmlformats.org/officeDocument/2006/math">
                    <m:sSup>
                      <m:sSupPr>
                        <m:ctrlPr>
                          <a:rPr lang="el-GR" sz="2000" i="1">
                            <a:latin typeface="Cambria Math" panose="02040503050406030204" pitchFamily="18" charset="0"/>
                          </a:rPr>
                        </m:ctrlPr>
                      </m:sSupPr>
                      <m:e>
                        <m:r>
                          <a:rPr lang="en-US" sz="2000" i="1">
                            <a:latin typeface="Cambria Math" panose="02040503050406030204" pitchFamily="18" charset="0"/>
                          </a:rPr>
                          <m:t>𝑐</m:t>
                        </m:r>
                      </m:e>
                      <m:sup>
                        <m:r>
                          <a:rPr lang="el-GR" sz="2000" i="1">
                            <a:latin typeface="Cambria Math" panose="02040503050406030204" pitchFamily="18" charset="0"/>
                          </a:rPr>
                          <m:t>′</m:t>
                        </m:r>
                      </m:sup>
                    </m:sSup>
                    <m:r>
                      <a:rPr lang="el-GR" sz="2000" i="1">
                        <a:latin typeface="Cambria Math" panose="02040503050406030204" pitchFamily="18" charset="0"/>
                      </a:rPr>
                      <m:t>=</m:t>
                    </m:r>
                    <m:r>
                      <a:rPr lang="en-US" sz="2000" i="1">
                        <a:latin typeface="Cambria Math" panose="02040503050406030204" pitchFamily="18" charset="0"/>
                      </a:rPr>
                      <m:t>𝑐</m:t>
                    </m:r>
                    <m:r>
                      <a:rPr lang="el-GR" sz="2000" i="1">
                        <a:latin typeface="Cambria Math" panose="02040503050406030204" pitchFamily="18" charset="0"/>
                      </a:rPr>
                      <m:t>+</m:t>
                    </m:r>
                    <m:sSub>
                      <m:sSubPr>
                        <m:ctrlPr>
                          <a:rPr lang="el-GR" sz="2000" i="1">
                            <a:latin typeface="Cambria Math" panose="02040503050406030204" pitchFamily="18" charset="0"/>
                          </a:rPr>
                        </m:ctrlPr>
                      </m:sSubPr>
                      <m:e>
                        <m:r>
                          <a:rPr lang="el-GR" sz="2000" i="1">
                            <a:latin typeface="Cambria Math" panose="02040503050406030204" pitchFamily="18" charset="0"/>
                          </a:rPr>
                          <m:t>𝛥</m:t>
                        </m:r>
                        <m:r>
                          <a:rPr lang="en-US" sz="2000" i="1">
                            <a:latin typeface="Cambria Math" panose="02040503050406030204" pitchFamily="18" charset="0"/>
                          </a:rPr>
                          <m:t>𝑐</m:t>
                        </m:r>
                      </m:e>
                      <m:sub>
                        <m:r>
                          <a:rPr lang="en-US" sz="2000" i="1">
                            <a:latin typeface="Cambria Math" panose="02040503050406030204" pitchFamily="18" charset="0"/>
                          </a:rPr>
                          <m:t>𝑚𝑎𝑥</m:t>
                        </m:r>
                      </m:sub>
                    </m:sSub>
                    <m:r>
                      <a:rPr lang="el-GR" sz="2000" i="1">
                        <a:latin typeface="Cambria Math" panose="02040503050406030204" pitchFamily="18" charset="0"/>
                      </a:rPr>
                      <m:t>∈</m:t>
                    </m:r>
                    <m:r>
                      <a:rPr lang="el-GR" sz="2000" i="1">
                        <a:latin typeface="Cambria Math" panose="02040503050406030204" pitchFamily="18" charset="0"/>
                      </a:rPr>
                      <m:t>ℕ</m:t>
                    </m:r>
                  </m:oMath>
                </a14:m>
                <a:r>
                  <a:rPr lang="el-GR" sz="2000" dirty="0"/>
                  <a:t>. </a:t>
                </a:r>
                <a:r>
                  <a:rPr lang="el-GR" sz="2000" dirty="0" smtClean="0"/>
                  <a:t>Ισχύει </a:t>
                </a:r>
                <a14:m>
                  <m:oMath xmlns:m="http://schemas.openxmlformats.org/officeDocument/2006/math">
                    <m:r>
                      <a:rPr lang="en-US" sz="2000" i="1">
                        <a:latin typeface="Cambria Math" panose="02040503050406030204" pitchFamily="18" charset="0"/>
                      </a:rPr>
                      <m:t>𝑐</m:t>
                    </m:r>
                    <m:r>
                      <a:rPr lang="el-GR" sz="2000" i="1">
                        <a:latin typeface="Cambria Math" panose="02040503050406030204" pitchFamily="18" charset="0"/>
                      </a:rPr>
                      <m:t>≤</m:t>
                    </m:r>
                    <m:sSup>
                      <m:sSupPr>
                        <m:ctrlPr>
                          <a:rPr lang="el-GR" sz="2000" i="1">
                            <a:latin typeface="Cambria Math" panose="02040503050406030204" pitchFamily="18" charset="0"/>
                          </a:rPr>
                        </m:ctrlPr>
                      </m:sSupPr>
                      <m:e>
                        <m:r>
                          <a:rPr lang="en-US" sz="2000" i="1">
                            <a:latin typeface="Cambria Math" panose="02040503050406030204" pitchFamily="18" charset="0"/>
                          </a:rPr>
                          <m:t>𝑐</m:t>
                        </m:r>
                      </m:e>
                      <m:sup>
                        <m:r>
                          <a:rPr lang="el-GR" sz="2000" i="1">
                            <a:latin typeface="Cambria Math" panose="02040503050406030204" pitchFamily="18" charset="0"/>
                          </a:rPr>
                          <m:t>′</m:t>
                        </m:r>
                      </m:sup>
                    </m:sSup>
                    <m:r>
                      <a:rPr lang="el-GR" sz="2000" i="1">
                        <a:latin typeface="Cambria Math" panose="02040503050406030204" pitchFamily="18" charset="0"/>
                      </a:rPr>
                      <m:t>≤</m:t>
                    </m:r>
                    <m:sSub>
                      <m:sSubPr>
                        <m:ctrlPr>
                          <a:rPr lang="el-GR"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𝑟𝑒𝑙</m:t>
                        </m:r>
                        <m:r>
                          <a:rPr lang="el-GR" sz="2000" i="1">
                            <a:latin typeface="Cambria Math" panose="02040503050406030204" pitchFamily="18" charset="0"/>
                          </a:rPr>
                          <m:t>,</m:t>
                        </m:r>
                        <m:r>
                          <a:rPr lang="en-US" sz="2000" i="1">
                            <a:latin typeface="Cambria Math" panose="02040503050406030204" pitchFamily="18" charset="0"/>
                          </a:rPr>
                          <m:t>𝑔𝑟𝑎𝑝</m:t>
                        </m:r>
                        <m:r>
                          <a:rPr lang="el-GR" sz="2000" i="1">
                            <a:latin typeface="Cambria Math" panose="02040503050406030204" pitchFamily="18" charset="0"/>
                          </a:rPr>
                          <m:t>h</m:t>
                        </m:r>
                      </m:sub>
                    </m:sSub>
                  </m:oMath>
                </a14:m>
                <a:r>
                  <a:rPr lang="el-GR" sz="2000" dirty="0"/>
                  <a:t>, όπου </a:t>
                </a:r>
                <a14:m>
                  <m:oMath xmlns:m="http://schemas.openxmlformats.org/officeDocument/2006/math">
                    <m:sSub>
                      <m:sSubPr>
                        <m:ctrlPr>
                          <a:rPr lang="el-GR"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𝑟𝑒𝑙</m:t>
                        </m:r>
                        <m:r>
                          <a:rPr lang="el-GR" sz="2000" i="1">
                            <a:latin typeface="Cambria Math" panose="02040503050406030204" pitchFamily="18" charset="0"/>
                          </a:rPr>
                          <m:t>,</m:t>
                        </m:r>
                        <m:r>
                          <a:rPr lang="en-US" sz="2000" i="1">
                            <a:latin typeface="Cambria Math" panose="02040503050406030204" pitchFamily="18" charset="0"/>
                          </a:rPr>
                          <m:t>𝑔𝑟𝑎𝑝</m:t>
                        </m:r>
                        <m:r>
                          <a:rPr lang="el-GR" sz="2000" i="1">
                            <a:latin typeface="Cambria Math" panose="02040503050406030204" pitchFamily="18" charset="0"/>
                          </a:rPr>
                          <m:t>h</m:t>
                        </m:r>
                      </m:sub>
                    </m:sSub>
                  </m:oMath>
                </a14:m>
                <a:r>
                  <a:rPr lang="el-GR" sz="2000" dirty="0"/>
                  <a:t> είναι το συνολικό σχετικό χρονικό κόστος ολόκληρου του γράφου</a:t>
                </a:r>
                <a:r>
                  <a:rPr lang="el-GR" sz="2000" dirty="0" smtClean="0"/>
                  <a:t>. Αν δεν έχει αλλάξει η συντομότερη διαδρομή </a:t>
                </a:r>
                <a:r>
                  <a:rPr lang="el-GR" sz="2000" dirty="0"/>
                  <a:t>μέχρι το σημείο </a:t>
                </a:r>
                <a14:m>
                  <m:oMath xmlns:m="http://schemas.openxmlformats.org/officeDocument/2006/math">
                    <m:sSup>
                      <m:sSupPr>
                        <m:ctrlPr>
                          <a:rPr lang="el-GR" sz="2000" i="1">
                            <a:latin typeface="Cambria Math" panose="02040503050406030204" pitchFamily="18" charset="0"/>
                          </a:rPr>
                        </m:ctrlPr>
                      </m:sSupPr>
                      <m:e>
                        <m:r>
                          <a:rPr lang="en-US" sz="2000" i="1">
                            <a:latin typeface="Cambria Math" panose="02040503050406030204" pitchFamily="18" charset="0"/>
                          </a:rPr>
                          <m:t>𝑐</m:t>
                        </m:r>
                      </m:e>
                      <m:sup>
                        <m:r>
                          <a:rPr lang="el-GR" sz="2000" i="1">
                            <a:latin typeface="Cambria Math" panose="02040503050406030204" pitchFamily="18" charset="0"/>
                          </a:rPr>
                          <m:t>′</m:t>
                        </m:r>
                      </m:sup>
                    </m:sSup>
                    <m:r>
                      <a:rPr lang="el-GR" sz="2000" i="1">
                        <a:latin typeface="Cambria Math" panose="02040503050406030204" pitchFamily="18" charset="0"/>
                      </a:rPr>
                      <m:t>=</m:t>
                    </m:r>
                    <m:sSub>
                      <m:sSubPr>
                        <m:ctrlPr>
                          <a:rPr lang="el-GR"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𝑟𝑒𝑙</m:t>
                        </m:r>
                        <m:r>
                          <a:rPr lang="el-GR" sz="2000" i="1">
                            <a:latin typeface="Cambria Math" panose="02040503050406030204" pitchFamily="18" charset="0"/>
                          </a:rPr>
                          <m:t>,</m:t>
                        </m:r>
                        <m:r>
                          <a:rPr lang="en-US" sz="2000" i="1">
                            <a:latin typeface="Cambria Math" panose="02040503050406030204" pitchFamily="18" charset="0"/>
                          </a:rPr>
                          <m:t>𝑔𝑟𝑎𝑝</m:t>
                        </m:r>
                        <m:r>
                          <a:rPr lang="el-GR" sz="2000" i="1">
                            <a:latin typeface="Cambria Math" panose="02040503050406030204" pitchFamily="18" charset="0"/>
                          </a:rPr>
                          <m:t>h</m:t>
                        </m:r>
                      </m:sub>
                    </m:sSub>
                  </m:oMath>
                </a14:m>
                <a:r>
                  <a:rPr lang="el-GR" sz="2000" dirty="0" smtClean="0"/>
                  <a:t> </a:t>
                </a:r>
                <a:r>
                  <a:rPr lang="el-GR" sz="2000" dirty="0"/>
                  <a:t>δεν </a:t>
                </a:r>
                <a:r>
                  <a:rPr lang="el-GR" sz="2000" dirty="0" smtClean="0"/>
                  <a:t>θα </a:t>
                </a:r>
                <a:r>
                  <a:rPr lang="el-GR" sz="2000" dirty="0"/>
                  <a:t>αλλάξει ποτέ, δηλαδή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𝛥</m:t>
                        </m:r>
                        <m:r>
                          <a:rPr lang="en-US" sz="2000" i="1">
                            <a:latin typeface="Cambria Math" panose="02040503050406030204" pitchFamily="18" charset="0"/>
                          </a:rPr>
                          <m:t>𝑐</m:t>
                        </m:r>
                      </m:e>
                      <m:sub>
                        <m:r>
                          <a:rPr lang="en-US" sz="2000" i="1">
                            <a:latin typeface="Cambria Math" panose="02040503050406030204" pitchFamily="18" charset="0"/>
                          </a:rPr>
                          <m:t>𝑚𝑎𝑥</m:t>
                        </m:r>
                      </m:sub>
                    </m:sSub>
                    <m:r>
                      <a:rPr lang="el-GR" sz="2000" i="1">
                        <a:latin typeface="Cambria Math" panose="02040503050406030204" pitchFamily="18" charset="0"/>
                      </a:rPr>
                      <m:t>=+∞</m:t>
                    </m:r>
                  </m:oMath>
                </a14:m>
                <a:r>
                  <a:rPr lang="el-GR" sz="2000" dirty="0"/>
                  <a:t>. Αν υπάρχει πεπερασμένο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𝛥</m:t>
                        </m:r>
                        <m:r>
                          <a:rPr lang="en-US" sz="2000" i="1">
                            <a:latin typeface="Cambria Math" panose="02040503050406030204" pitchFamily="18" charset="0"/>
                          </a:rPr>
                          <m:t>𝑐</m:t>
                        </m:r>
                      </m:e>
                      <m:sub>
                        <m:r>
                          <a:rPr lang="en-US" sz="2000" i="1">
                            <a:latin typeface="Cambria Math" panose="02040503050406030204" pitchFamily="18" charset="0"/>
                          </a:rPr>
                          <m:t>𝑚𝑎𝑥</m:t>
                        </m:r>
                      </m:sub>
                    </m:sSub>
                  </m:oMath>
                </a14:m>
                <a:r>
                  <a:rPr lang="el-GR" sz="2000" dirty="0"/>
                  <a:t>, τότε για </a:t>
                </a:r>
                <a14:m>
                  <m:oMath xmlns:m="http://schemas.openxmlformats.org/officeDocument/2006/math">
                    <m:sSup>
                      <m:sSupPr>
                        <m:ctrlPr>
                          <a:rPr lang="el-GR" sz="2000" i="1">
                            <a:latin typeface="Cambria Math" panose="02040503050406030204" pitchFamily="18" charset="0"/>
                          </a:rPr>
                        </m:ctrlPr>
                      </m:sSupPr>
                      <m:e>
                        <m:r>
                          <a:rPr lang="en-US" sz="2000" i="1">
                            <a:latin typeface="Cambria Math" panose="02040503050406030204" pitchFamily="18" charset="0"/>
                          </a:rPr>
                          <m:t>𝑐</m:t>
                        </m:r>
                      </m:e>
                      <m:sup>
                        <m:r>
                          <a:rPr lang="el-GR" sz="2000" i="1">
                            <a:latin typeface="Cambria Math" panose="02040503050406030204" pitchFamily="18" charset="0"/>
                          </a:rPr>
                          <m:t>′</m:t>
                        </m:r>
                      </m:sup>
                    </m:sSup>
                    <m:r>
                      <a:rPr lang="el-GR" sz="2000" i="1">
                        <a:latin typeface="Cambria Math" panose="02040503050406030204" pitchFamily="18" charset="0"/>
                      </a:rPr>
                      <m:t>=</m:t>
                    </m:r>
                    <m:r>
                      <a:rPr lang="en-US" sz="2000" i="1">
                        <a:latin typeface="Cambria Math" panose="02040503050406030204" pitchFamily="18" charset="0"/>
                      </a:rPr>
                      <m:t>𝑐</m:t>
                    </m:r>
                    <m:r>
                      <a:rPr lang="el-GR" sz="2000" i="1">
                        <a:latin typeface="Cambria Math" panose="02040503050406030204" pitchFamily="18" charset="0"/>
                      </a:rPr>
                      <m:t>+</m:t>
                    </m:r>
                    <m:sSub>
                      <m:sSubPr>
                        <m:ctrlPr>
                          <a:rPr lang="el-GR" sz="2000" i="1">
                            <a:latin typeface="Cambria Math" panose="02040503050406030204" pitchFamily="18" charset="0"/>
                          </a:rPr>
                        </m:ctrlPr>
                      </m:sSubPr>
                      <m:e>
                        <m:r>
                          <a:rPr lang="el-GR" sz="2000" i="1">
                            <a:latin typeface="Cambria Math" panose="02040503050406030204" pitchFamily="18" charset="0"/>
                          </a:rPr>
                          <m:t>𝛥</m:t>
                        </m:r>
                        <m:r>
                          <a:rPr lang="en-US" sz="2000" i="1">
                            <a:latin typeface="Cambria Math" panose="02040503050406030204" pitchFamily="18" charset="0"/>
                          </a:rPr>
                          <m:t>𝑐</m:t>
                        </m:r>
                      </m:e>
                      <m:sub>
                        <m:r>
                          <a:rPr lang="en-US" sz="2000" i="1">
                            <a:latin typeface="Cambria Math" panose="02040503050406030204" pitchFamily="18" charset="0"/>
                          </a:rPr>
                          <m:t>𝑚𝑎𝑥</m:t>
                        </m:r>
                      </m:sub>
                    </m:sSub>
                  </m:oMath>
                </a14:m>
                <a:r>
                  <a:rPr lang="el-GR" sz="2000" dirty="0"/>
                  <a:t> η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𝑝</m:t>
                        </m:r>
                      </m:e>
                      <m:sub>
                        <m:r>
                          <a:rPr lang="el-GR" sz="2000" i="1">
                            <a:latin typeface="Cambria Math" panose="02040503050406030204" pitchFamily="18" charset="0"/>
                          </a:rPr>
                          <m:t>𝑜𝑙𝑑</m:t>
                        </m:r>
                      </m:sub>
                    </m:sSub>
                  </m:oMath>
                </a14:m>
                <a:r>
                  <a:rPr lang="el-GR" sz="2000" dirty="0"/>
                  <a:t> εμφανίζει το ίδιο ακριβώς σχετικό χρονικό κόστος </a:t>
                </a:r>
                <a:r>
                  <a:rPr lang="el-GR" sz="2000" dirty="0" smtClean="0"/>
                  <a:t>(</a:t>
                </a:r>
                <a14:m>
                  <m:oMath xmlns:m="http://schemas.openxmlformats.org/officeDocument/2006/math">
                    <m:sSup>
                      <m:sSupPr>
                        <m:ctrlPr>
                          <a:rPr lang="el-GR" sz="2000" i="1">
                            <a:latin typeface="Cambria Math" panose="02040503050406030204" pitchFamily="18" charset="0"/>
                          </a:rPr>
                        </m:ctrlPr>
                      </m:sSupPr>
                      <m:e>
                        <m:r>
                          <a:rPr lang="el-GR" sz="2000" i="1">
                            <a:latin typeface="Cambria Math" panose="02040503050406030204" pitchFamily="18" charset="0"/>
                          </a:rPr>
                          <m:t>𝑍</m:t>
                        </m:r>
                      </m:e>
                      <m:sup>
                        <m:r>
                          <a:rPr lang="el-GR" sz="2000" i="1">
                            <a:latin typeface="Cambria Math" panose="02040503050406030204" pitchFamily="18" charset="0"/>
                          </a:rPr>
                          <m:t>′</m:t>
                        </m:r>
                      </m:sup>
                    </m:sSup>
                    <m:r>
                      <a:rPr lang="el-GR" sz="2000" i="1">
                        <a:latin typeface="Cambria Math" panose="02040503050406030204" pitchFamily="18" charset="0"/>
                      </a:rPr>
                      <m:t>=</m:t>
                    </m:r>
                    <m:r>
                      <a:rPr lang="el-GR" sz="2000" i="1">
                        <a:latin typeface="Cambria Math" panose="02040503050406030204" pitchFamily="18" charset="0"/>
                      </a:rPr>
                      <m:t>𝑍</m:t>
                    </m:r>
                    <m:r>
                      <a:rPr lang="el-GR" sz="2000" i="1">
                        <a:latin typeface="Cambria Math" panose="02040503050406030204" pitchFamily="18" charset="0"/>
                      </a:rPr>
                      <m:t>+</m:t>
                    </m:r>
                    <m:sSub>
                      <m:sSubPr>
                        <m:ctrlPr>
                          <a:rPr lang="el-GR" sz="2000" i="1">
                            <a:latin typeface="Cambria Math" panose="02040503050406030204" pitchFamily="18" charset="0"/>
                          </a:rPr>
                        </m:ctrlPr>
                      </m:sSubPr>
                      <m:e>
                        <m:r>
                          <a:rPr lang="el-GR" sz="2000" i="1">
                            <a:latin typeface="Cambria Math" panose="02040503050406030204" pitchFamily="18" charset="0"/>
                          </a:rPr>
                          <m:t>𝛥</m:t>
                        </m:r>
                        <m:r>
                          <a:rPr lang="en-US" sz="2000" i="1">
                            <a:latin typeface="Cambria Math" panose="02040503050406030204" pitchFamily="18" charset="0"/>
                          </a:rPr>
                          <m:t>𝑐</m:t>
                        </m:r>
                      </m:e>
                      <m:sub>
                        <m:r>
                          <a:rPr lang="en-US" sz="2000" i="1">
                            <a:latin typeface="Cambria Math" panose="02040503050406030204" pitchFamily="18" charset="0"/>
                          </a:rPr>
                          <m:t>𝑚𝑎𝑥</m:t>
                        </m:r>
                      </m:sub>
                    </m:sSub>
                  </m:oMath>
                </a14:m>
                <a:r>
                  <a:rPr lang="el-GR" sz="2000" dirty="0"/>
                  <a:t>) με άλλη μία τουλάχιστον διαδρομή </a:t>
                </a:r>
                <a:r>
                  <a:rPr lang="el-GR" sz="2000" dirty="0" smtClean="0"/>
                  <a:t>στον </a:t>
                </a:r>
                <a:r>
                  <a:rPr lang="el-GR" sz="2000" dirty="0"/>
                  <a:t>γράφο που πηγαίνει από την </a:t>
                </a:r>
                <a14:m>
                  <m:oMath xmlns:m="http://schemas.openxmlformats.org/officeDocument/2006/math">
                    <m:r>
                      <a:rPr lang="el-GR" sz="2000" i="1">
                        <a:latin typeface="Cambria Math" panose="02040503050406030204" pitchFamily="18" charset="0"/>
                      </a:rPr>
                      <m:t>𝑠</m:t>
                    </m:r>
                  </m:oMath>
                </a14:m>
                <a:r>
                  <a:rPr lang="el-GR" sz="2000" dirty="0"/>
                  <a:t> προς τη </a:t>
                </a:r>
                <a14:m>
                  <m:oMath xmlns:m="http://schemas.openxmlformats.org/officeDocument/2006/math">
                    <m:r>
                      <a:rPr lang="el-GR" sz="2000" i="1">
                        <a:latin typeface="Cambria Math" panose="02040503050406030204" pitchFamily="18" charset="0"/>
                      </a:rPr>
                      <m:t>𝑑</m:t>
                    </m:r>
                  </m:oMath>
                </a14:m>
                <a:r>
                  <a:rPr lang="el-GR" sz="2000" dirty="0" smtClean="0"/>
                  <a:t> (</a:t>
                </a:r>
                <a:r>
                  <a:rPr lang="el-GR" sz="2000" dirty="0"/>
                  <a:t>οι βασικές εφικτές λύσεις γίνονται περισσότερες από μία</a:t>
                </a:r>
                <a:r>
                  <a:rPr lang="el-GR" sz="2000" dirty="0" smtClean="0"/>
                  <a:t>). Για </a:t>
                </a:r>
                <a14:m>
                  <m:oMath xmlns:m="http://schemas.openxmlformats.org/officeDocument/2006/math">
                    <m:sSup>
                      <m:sSupPr>
                        <m:ctrlPr>
                          <a:rPr lang="el-GR" sz="2000" i="1">
                            <a:latin typeface="Cambria Math" panose="02040503050406030204" pitchFamily="18" charset="0"/>
                          </a:rPr>
                        </m:ctrlPr>
                      </m:sSupPr>
                      <m:e>
                        <m:r>
                          <a:rPr lang="en-US" sz="2000">
                            <a:latin typeface="Cambria Math" panose="02040503050406030204" pitchFamily="18" charset="0"/>
                          </a:rPr>
                          <m:t>𝑐</m:t>
                        </m:r>
                      </m:e>
                      <m:sup>
                        <m:r>
                          <a:rPr lang="el-GR" sz="2000">
                            <a:latin typeface="Cambria Math" panose="02040503050406030204" pitchFamily="18" charset="0"/>
                          </a:rPr>
                          <m:t>′</m:t>
                        </m:r>
                      </m:sup>
                    </m:sSup>
                    <m:r>
                      <a:rPr lang="el-GR" sz="2000">
                        <a:latin typeface="Cambria Math" panose="02040503050406030204" pitchFamily="18" charset="0"/>
                      </a:rPr>
                      <m:t>=</m:t>
                    </m:r>
                    <m:r>
                      <a:rPr lang="en-US" sz="2000">
                        <a:latin typeface="Cambria Math" panose="02040503050406030204" pitchFamily="18" charset="0"/>
                      </a:rPr>
                      <m:t>𝑐</m:t>
                    </m:r>
                    <m:r>
                      <a:rPr lang="el-GR" sz="2000">
                        <a:latin typeface="Cambria Math" panose="02040503050406030204" pitchFamily="18" charset="0"/>
                      </a:rPr>
                      <m:t>+</m:t>
                    </m:r>
                    <m:sSub>
                      <m:sSubPr>
                        <m:ctrlPr>
                          <a:rPr lang="el-GR" sz="2000" i="1">
                            <a:latin typeface="Cambria Math" panose="02040503050406030204" pitchFamily="18" charset="0"/>
                          </a:rPr>
                        </m:ctrlPr>
                      </m:sSubPr>
                      <m:e>
                        <m:r>
                          <a:rPr lang="el-GR" sz="2000">
                            <a:latin typeface="Cambria Math" panose="02040503050406030204" pitchFamily="18" charset="0"/>
                          </a:rPr>
                          <m:t>𝛥</m:t>
                        </m:r>
                        <m:r>
                          <a:rPr lang="en-US" sz="2000">
                            <a:latin typeface="Cambria Math" panose="02040503050406030204" pitchFamily="18" charset="0"/>
                          </a:rPr>
                          <m:t>𝑐</m:t>
                        </m:r>
                      </m:e>
                      <m:sub>
                        <m:r>
                          <a:rPr lang="en-US" sz="2000">
                            <a:latin typeface="Cambria Math" panose="02040503050406030204" pitchFamily="18" charset="0"/>
                          </a:rPr>
                          <m:t>𝑚𝑎𝑥</m:t>
                        </m:r>
                      </m:sub>
                    </m:sSub>
                    <m:r>
                      <a:rPr lang="el-GR" sz="2000">
                        <a:latin typeface="Cambria Math" panose="02040503050406030204" pitchFamily="18" charset="0"/>
                      </a:rPr>
                      <m:t>+1</m:t>
                    </m:r>
                  </m:oMath>
                </a14:m>
                <a:r>
                  <a:rPr lang="el-GR" sz="2000" dirty="0"/>
                  <a:t> είναι </a:t>
                </a:r>
                <a14:m>
                  <m:oMath xmlns:m="http://schemas.openxmlformats.org/officeDocument/2006/math">
                    <m:sSup>
                      <m:sSupPr>
                        <m:ctrlPr>
                          <a:rPr lang="el-GR" sz="2000" i="1">
                            <a:latin typeface="Cambria Math" panose="02040503050406030204" pitchFamily="18" charset="0"/>
                          </a:rPr>
                        </m:ctrlPr>
                      </m:sSupPr>
                      <m:e>
                        <m:r>
                          <a:rPr lang="el-GR" sz="2000">
                            <a:latin typeface="Cambria Math" panose="02040503050406030204" pitchFamily="18" charset="0"/>
                          </a:rPr>
                          <m:t>𝑍</m:t>
                        </m:r>
                      </m:e>
                      <m:sup>
                        <m:r>
                          <a:rPr lang="el-GR" sz="2000">
                            <a:latin typeface="Cambria Math" panose="02040503050406030204" pitchFamily="18" charset="0"/>
                          </a:rPr>
                          <m:t>′</m:t>
                        </m:r>
                      </m:sup>
                    </m:sSup>
                    <m:r>
                      <a:rPr lang="el-GR" sz="2000">
                        <a:latin typeface="Cambria Math" panose="02040503050406030204" pitchFamily="18" charset="0"/>
                      </a:rPr>
                      <m:t>=</m:t>
                    </m:r>
                    <m:r>
                      <a:rPr lang="el-GR" sz="2000">
                        <a:latin typeface="Cambria Math" panose="02040503050406030204" pitchFamily="18" charset="0"/>
                      </a:rPr>
                      <m:t>𝑍</m:t>
                    </m:r>
                    <m:r>
                      <a:rPr lang="el-GR" sz="2000">
                        <a:latin typeface="Cambria Math" panose="02040503050406030204" pitchFamily="18" charset="0"/>
                      </a:rPr>
                      <m:t>+</m:t>
                    </m:r>
                    <m:sSub>
                      <m:sSubPr>
                        <m:ctrlPr>
                          <a:rPr lang="el-GR" sz="2000" i="1">
                            <a:latin typeface="Cambria Math" panose="02040503050406030204" pitchFamily="18" charset="0"/>
                          </a:rPr>
                        </m:ctrlPr>
                      </m:sSubPr>
                      <m:e>
                        <m:r>
                          <a:rPr lang="el-GR" sz="2000">
                            <a:latin typeface="Cambria Math" panose="02040503050406030204" pitchFamily="18" charset="0"/>
                          </a:rPr>
                          <m:t>𝛥</m:t>
                        </m:r>
                        <m:r>
                          <a:rPr lang="en-US" sz="2000">
                            <a:latin typeface="Cambria Math" panose="02040503050406030204" pitchFamily="18" charset="0"/>
                          </a:rPr>
                          <m:t>𝑐</m:t>
                        </m:r>
                      </m:e>
                      <m:sub>
                        <m:r>
                          <a:rPr lang="en-US" sz="2000">
                            <a:latin typeface="Cambria Math" panose="02040503050406030204" pitchFamily="18" charset="0"/>
                          </a:rPr>
                          <m:t>𝑚𝑎𝑥</m:t>
                        </m:r>
                      </m:sub>
                    </m:sSub>
                    <m:r>
                      <a:rPr lang="el-GR" sz="2000">
                        <a:latin typeface="Cambria Math" panose="02040503050406030204" pitchFamily="18" charset="0"/>
                      </a:rPr>
                      <m:t>+1</m:t>
                    </m:r>
                  </m:oMath>
                </a14:m>
                <a:r>
                  <a:rPr lang="el-GR" sz="2000" dirty="0"/>
                  <a:t> και προκύπτει μία νέα συντομότερη διαδρομή </a:t>
                </a:r>
                <a14:m>
                  <m:oMath xmlns:m="http://schemas.openxmlformats.org/officeDocument/2006/math">
                    <m:sSub>
                      <m:sSubPr>
                        <m:ctrlPr>
                          <a:rPr lang="el-GR" sz="2000" i="1">
                            <a:latin typeface="Cambria Math" panose="02040503050406030204" pitchFamily="18" charset="0"/>
                          </a:rPr>
                        </m:ctrlPr>
                      </m:sSubPr>
                      <m:e>
                        <m:r>
                          <a:rPr lang="el-GR" sz="2000">
                            <a:latin typeface="Cambria Math" panose="02040503050406030204" pitchFamily="18" charset="0"/>
                          </a:rPr>
                          <m:t>𝑝</m:t>
                        </m:r>
                      </m:e>
                      <m:sub>
                        <m:r>
                          <a:rPr lang="en-US" sz="2000">
                            <a:latin typeface="Cambria Math" panose="02040503050406030204" pitchFamily="18" charset="0"/>
                          </a:rPr>
                          <m:t>𝑛𝑒𝑤</m:t>
                        </m:r>
                      </m:sub>
                    </m:sSub>
                  </m:oMath>
                </a14:m>
                <a:r>
                  <a:rPr lang="el-GR" sz="2000" dirty="0"/>
                  <a:t>, </a:t>
                </a:r>
                <a:r>
                  <a:rPr lang="el-GR" sz="2000" dirty="0" smtClean="0"/>
                  <a:t>με συνολικό </a:t>
                </a:r>
                <a:r>
                  <a:rPr lang="el-GR" sz="2000" dirty="0"/>
                  <a:t>σχετικό χρονικό κόστος </a:t>
                </a:r>
                <a14:m>
                  <m:oMath xmlns:m="http://schemas.openxmlformats.org/officeDocument/2006/math">
                    <m:sSub>
                      <m:sSubPr>
                        <m:ctrlPr>
                          <a:rPr lang="el-GR" sz="2000" i="1">
                            <a:latin typeface="Cambria Math" panose="02040503050406030204" pitchFamily="18" charset="0"/>
                          </a:rPr>
                        </m:ctrlPr>
                      </m:sSubPr>
                      <m:e>
                        <m:r>
                          <a:rPr lang="el-GR" sz="2000">
                            <a:latin typeface="Cambria Math" panose="02040503050406030204" pitchFamily="18" charset="0"/>
                          </a:rPr>
                          <m:t>𝑍</m:t>
                        </m:r>
                      </m:e>
                      <m:sub>
                        <m:r>
                          <a:rPr lang="el-GR" sz="2000">
                            <a:latin typeface="Cambria Math" panose="02040503050406030204" pitchFamily="18" charset="0"/>
                          </a:rPr>
                          <m:t>𝑛𝑒𝑤</m:t>
                        </m:r>
                      </m:sub>
                    </m:sSub>
                    <m:r>
                      <a:rPr lang="el-GR" sz="2000">
                        <a:latin typeface="Cambria Math" panose="02040503050406030204" pitchFamily="18" charset="0"/>
                      </a:rPr>
                      <m:t>=</m:t>
                    </m:r>
                    <m:r>
                      <a:rPr lang="el-GR" sz="2000" smtClean="0">
                        <a:latin typeface="Cambria Math" panose="02040503050406030204" pitchFamily="18" charset="0"/>
                      </a:rPr>
                      <m:t>𝑍</m:t>
                    </m:r>
                    <m:r>
                      <a:rPr lang="el-GR" sz="2000" smtClean="0">
                        <a:latin typeface="Cambria Math" panose="02040503050406030204" pitchFamily="18" charset="0"/>
                      </a:rPr>
                      <m:t>+</m:t>
                    </m:r>
                    <m:sSub>
                      <m:sSubPr>
                        <m:ctrlPr>
                          <a:rPr lang="el-GR" sz="2000" i="1">
                            <a:latin typeface="Cambria Math" panose="02040503050406030204" pitchFamily="18" charset="0"/>
                          </a:rPr>
                        </m:ctrlPr>
                      </m:sSubPr>
                      <m:e>
                        <m:r>
                          <a:rPr lang="el-GR" sz="2000">
                            <a:latin typeface="Cambria Math" panose="02040503050406030204" pitchFamily="18" charset="0"/>
                          </a:rPr>
                          <m:t>𝛥</m:t>
                        </m:r>
                        <m:r>
                          <a:rPr lang="en-US" sz="2000">
                            <a:latin typeface="Cambria Math" panose="02040503050406030204" pitchFamily="18" charset="0"/>
                          </a:rPr>
                          <m:t>𝑐</m:t>
                        </m:r>
                      </m:e>
                      <m:sub>
                        <m:r>
                          <a:rPr lang="en-US" sz="2000">
                            <a:latin typeface="Cambria Math" panose="02040503050406030204" pitchFamily="18" charset="0"/>
                          </a:rPr>
                          <m:t>𝑚𝑎𝑥</m:t>
                        </m:r>
                      </m:sub>
                    </m:sSub>
                  </m:oMath>
                </a14:m>
                <a:r>
                  <a:rPr lang="el-GR" sz="2000" dirty="0" smtClean="0"/>
                  <a:t>. Για </a:t>
                </a:r>
                <a14:m>
                  <m:oMath xmlns:m="http://schemas.openxmlformats.org/officeDocument/2006/math">
                    <m:sSup>
                      <m:sSupPr>
                        <m:ctrlPr>
                          <a:rPr lang="el-GR" sz="2000" i="1">
                            <a:latin typeface="Cambria Math" panose="02040503050406030204" pitchFamily="18" charset="0"/>
                          </a:rPr>
                        </m:ctrlPr>
                      </m:sSupPr>
                      <m:e>
                        <m:r>
                          <a:rPr lang="en-US" sz="2000">
                            <a:latin typeface="Cambria Math" panose="02040503050406030204" pitchFamily="18" charset="0"/>
                          </a:rPr>
                          <m:t>𝑐</m:t>
                        </m:r>
                      </m:e>
                      <m:sup>
                        <m:r>
                          <a:rPr lang="el-GR" sz="2000">
                            <a:latin typeface="Cambria Math" panose="02040503050406030204" pitchFamily="18" charset="0"/>
                          </a:rPr>
                          <m:t>′</m:t>
                        </m:r>
                      </m:sup>
                    </m:sSup>
                    <m:r>
                      <a:rPr lang="el-GR" sz="2000">
                        <a:latin typeface="Cambria Math" panose="02040503050406030204" pitchFamily="18" charset="0"/>
                      </a:rPr>
                      <m:t>&gt;</m:t>
                    </m:r>
                    <m:r>
                      <a:rPr lang="en-US" sz="2000">
                        <a:latin typeface="Cambria Math" panose="02040503050406030204" pitchFamily="18" charset="0"/>
                      </a:rPr>
                      <m:t>𝑐</m:t>
                    </m:r>
                    <m:r>
                      <a:rPr lang="el-GR" sz="2000">
                        <a:latin typeface="Cambria Math" panose="02040503050406030204" pitchFamily="18" charset="0"/>
                      </a:rPr>
                      <m:t>+</m:t>
                    </m:r>
                    <m:sSub>
                      <m:sSubPr>
                        <m:ctrlPr>
                          <a:rPr lang="el-GR" sz="2000" i="1">
                            <a:latin typeface="Cambria Math" panose="02040503050406030204" pitchFamily="18" charset="0"/>
                          </a:rPr>
                        </m:ctrlPr>
                      </m:sSubPr>
                      <m:e>
                        <m:r>
                          <a:rPr lang="el-GR" sz="2000">
                            <a:latin typeface="Cambria Math" panose="02040503050406030204" pitchFamily="18" charset="0"/>
                          </a:rPr>
                          <m:t>𝛥</m:t>
                        </m:r>
                        <m:r>
                          <a:rPr lang="en-US" sz="2000">
                            <a:latin typeface="Cambria Math" panose="02040503050406030204" pitchFamily="18" charset="0"/>
                          </a:rPr>
                          <m:t>𝑐</m:t>
                        </m:r>
                      </m:e>
                      <m:sub>
                        <m:r>
                          <a:rPr lang="en-US" sz="2000">
                            <a:latin typeface="Cambria Math" panose="02040503050406030204" pitchFamily="18" charset="0"/>
                          </a:rPr>
                          <m:t>𝑚𝑎𝑥</m:t>
                        </m:r>
                      </m:sub>
                    </m:sSub>
                    <m:r>
                      <a:rPr lang="el-GR" sz="2000">
                        <a:latin typeface="Cambria Math" panose="02040503050406030204" pitchFamily="18" charset="0"/>
                      </a:rPr>
                      <m:t>+1</m:t>
                    </m:r>
                  </m:oMath>
                </a14:m>
                <a:r>
                  <a:rPr lang="el-GR" sz="2000" dirty="0"/>
                  <a:t> η </a:t>
                </a:r>
                <a14:m>
                  <m:oMath xmlns:m="http://schemas.openxmlformats.org/officeDocument/2006/math">
                    <m:sSub>
                      <m:sSubPr>
                        <m:ctrlPr>
                          <a:rPr lang="el-GR" sz="2000" i="1">
                            <a:latin typeface="Cambria Math" panose="02040503050406030204" pitchFamily="18" charset="0"/>
                          </a:rPr>
                        </m:ctrlPr>
                      </m:sSubPr>
                      <m:e>
                        <m:r>
                          <a:rPr lang="el-GR" sz="2000">
                            <a:latin typeface="Cambria Math" panose="02040503050406030204" pitchFamily="18" charset="0"/>
                          </a:rPr>
                          <m:t>𝑝</m:t>
                        </m:r>
                      </m:e>
                      <m:sub>
                        <m:r>
                          <a:rPr lang="en-US" sz="2000">
                            <a:latin typeface="Cambria Math" panose="02040503050406030204" pitchFamily="18" charset="0"/>
                          </a:rPr>
                          <m:t>𝑛𝑒𝑤</m:t>
                        </m:r>
                      </m:sub>
                    </m:sSub>
                  </m:oMath>
                </a14:m>
                <a:r>
                  <a:rPr lang="el-GR" sz="2000" dirty="0"/>
                  <a:t> παραμένει η συντομότερη </a:t>
                </a:r>
                <a:r>
                  <a:rPr lang="el-GR" sz="2000" dirty="0" smtClean="0"/>
                  <a:t>διαδρομή με κόστος </a:t>
                </a:r>
                <a14:m>
                  <m:oMath xmlns:m="http://schemas.openxmlformats.org/officeDocument/2006/math">
                    <m:r>
                      <a:rPr lang="el-GR" sz="2000">
                        <a:latin typeface="Cambria Math" panose="02040503050406030204" pitchFamily="18" charset="0"/>
                      </a:rPr>
                      <m:t>𝑍</m:t>
                    </m:r>
                    <m:r>
                      <a:rPr lang="el-GR" sz="2000">
                        <a:latin typeface="Cambria Math" panose="02040503050406030204" pitchFamily="18" charset="0"/>
                      </a:rPr>
                      <m:t>+</m:t>
                    </m:r>
                    <m:sSub>
                      <m:sSubPr>
                        <m:ctrlPr>
                          <a:rPr lang="el-GR" sz="2000" i="1">
                            <a:latin typeface="Cambria Math" panose="02040503050406030204" pitchFamily="18" charset="0"/>
                          </a:rPr>
                        </m:ctrlPr>
                      </m:sSubPr>
                      <m:e>
                        <m:r>
                          <a:rPr lang="el-GR" sz="2000">
                            <a:latin typeface="Cambria Math" panose="02040503050406030204" pitchFamily="18" charset="0"/>
                          </a:rPr>
                          <m:t>𝛥</m:t>
                        </m:r>
                        <m:r>
                          <a:rPr lang="en-US" sz="2000">
                            <a:latin typeface="Cambria Math" panose="02040503050406030204" pitchFamily="18" charset="0"/>
                          </a:rPr>
                          <m:t>𝑐</m:t>
                        </m:r>
                      </m:e>
                      <m:sub>
                        <m:r>
                          <a:rPr lang="en-US" sz="2000">
                            <a:latin typeface="Cambria Math" panose="02040503050406030204" pitchFamily="18" charset="0"/>
                          </a:rPr>
                          <m:t>𝑚𝑎𝑥</m:t>
                        </m:r>
                      </m:sub>
                    </m:sSub>
                  </m:oMath>
                </a14:m>
                <a:r>
                  <a:rPr lang="el-GR" sz="2000" dirty="0"/>
                  <a:t> </a:t>
                </a:r>
                <a:r>
                  <a:rPr lang="el-GR" sz="2000" dirty="0" smtClean="0"/>
                  <a:t>σταθερό, αφού</a:t>
                </a:r>
                <a14:m>
                  <m:oMath xmlns:m="http://schemas.openxmlformats.org/officeDocument/2006/math">
                    <m:r>
                      <a:rPr lang="el-GR" sz="2000" b="0" i="0" smtClean="0">
                        <a:latin typeface="Cambria Math" panose="02040503050406030204" pitchFamily="18" charset="0"/>
                      </a:rPr>
                      <m:t> </m:t>
                    </m:r>
                    <m:sSub>
                      <m:sSubPr>
                        <m:ctrlPr>
                          <a:rPr lang="el-GR" sz="2000" i="1">
                            <a:latin typeface="Cambria Math" panose="02040503050406030204" pitchFamily="18" charset="0"/>
                          </a:rPr>
                        </m:ctrlPr>
                      </m:sSubPr>
                      <m:e>
                        <m:r>
                          <a:rPr lang="el-GR" sz="2000" i="1">
                            <a:latin typeface="Cambria Math" panose="02040503050406030204" pitchFamily="18" charset="0"/>
                          </a:rPr>
                          <m:t>𝑒</m:t>
                        </m:r>
                      </m:e>
                      <m:sub>
                        <m:r>
                          <a:rPr lang="el-GR" sz="2000" i="1">
                            <a:latin typeface="Cambria Math" panose="02040503050406030204" pitchFamily="18" charset="0"/>
                          </a:rPr>
                          <m:t>𝑡𝑒𝑠𝑡</m:t>
                        </m:r>
                      </m:sub>
                    </m:sSub>
                    <m:r>
                      <a:rPr lang="el-GR" sz="2000" i="1">
                        <a:latin typeface="Cambria Math" panose="02040503050406030204" pitchFamily="18" charset="0"/>
                        <a:ea typeface="Cambria Math" panose="02040503050406030204" pitchFamily="18" charset="0"/>
                      </a:rPr>
                      <m:t>∉</m:t>
                    </m:r>
                    <m:sSub>
                      <m:sSubPr>
                        <m:ctrlPr>
                          <a:rPr lang="el-GR" sz="2000" i="1">
                            <a:latin typeface="Cambria Math" panose="02040503050406030204" pitchFamily="18" charset="0"/>
                          </a:rPr>
                        </m:ctrlPr>
                      </m:sSubPr>
                      <m:e>
                        <m:r>
                          <a:rPr lang="el-GR" sz="2000" i="1">
                            <a:latin typeface="Cambria Math" panose="02040503050406030204" pitchFamily="18" charset="0"/>
                          </a:rPr>
                          <m:t>𝑝</m:t>
                        </m:r>
                      </m:e>
                      <m:sub>
                        <m:r>
                          <a:rPr lang="en-US" sz="2000" i="1">
                            <a:latin typeface="Cambria Math" panose="02040503050406030204" pitchFamily="18" charset="0"/>
                          </a:rPr>
                          <m:t>𝑛𝑒𝑤</m:t>
                        </m:r>
                      </m:sub>
                    </m:sSub>
                  </m:oMath>
                </a14:m>
                <a:r>
                  <a:rPr lang="el-GR" sz="2000" dirty="0" smtClean="0"/>
                  <a:t>.</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 y="962527"/>
                <a:ext cx="12192000" cy="3384882"/>
              </a:xfrm>
              <a:blipFill rotWithShape="0">
                <a:blip r:embed="rId2"/>
                <a:stretch>
                  <a:fillRect l="-500" t="-1982" r="-500" b="-180"/>
                </a:stretch>
              </a:blipFill>
            </p:spPr>
            <p:txBody>
              <a:bodyPr/>
              <a:lstStyle/>
              <a:p>
                <a:r>
                  <a:rPr lang="el-GR">
                    <a:noFill/>
                  </a:rPr>
                  <a:t> </a:t>
                </a:r>
              </a:p>
            </p:txBody>
          </p:sp>
        </mc:Fallback>
      </mc:AlternateContent>
      <p:pic>
        <p:nvPicPr>
          <p:cNvPr id="4" name="Picture 3"/>
          <p:cNvPicPr>
            <a:picLocks noChangeAspect="1"/>
          </p:cNvPicPr>
          <p:nvPr/>
        </p:nvPicPr>
        <p:blipFill>
          <a:blip r:embed="rId3"/>
          <a:stretch>
            <a:fillRect/>
          </a:stretch>
        </p:blipFill>
        <p:spPr>
          <a:xfrm>
            <a:off x="1348326" y="4413909"/>
            <a:ext cx="9495343" cy="2278577"/>
          </a:xfrm>
          <a:prstGeom prst="rect">
            <a:avLst/>
          </a:prstGeom>
        </p:spPr>
      </p:pic>
    </p:spTree>
    <p:extLst>
      <p:ext uri="{BB962C8B-B14F-4D97-AF65-F5344CB8AC3E}">
        <p14:creationId xmlns:p14="http://schemas.microsoft.com/office/powerpoint/2010/main" val="38226196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62526"/>
          </a:xfrm>
        </p:spPr>
        <p:txBody>
          <a:bodyPr/>
          <a:lstStyle/>
          <a:p>
            <a:pPr algn="ctr"/>
            <a:r>
              <a:rPr lang="el-GR" dirty="0"/>
              <a:t>Εφαρμογή ανάλυσης </a:t>
            </a:r>
            <a:r>
              <a:rPr lang="el-GR" dirty="0" smtClean="0"/>
              <a:t>ευαισθησίας</a:t>
            </a:r>
            <a:endParaRPr lang="el-GR"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2133" y="962526"/>
                <a:ext cx="12087728" cy="3497179"/>
              </a:xfrm>
            </p:spPr>
            <p:txBody>
              <a:bodyPr>
                <a:normAutofit/>
              </a:bodyPr>
              <a:lstStyle/>
              <a:p>
                <a:pPr marL="0" indent="0" algn="just">
                  <a:buNone/>
                </a:pPr>
                <a:r>
                  <a:rPr lang="el-GR" sz="2000" dirty="0" smtClean="0"/>
                  <a:t>2. Η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𝑒</m:t>
                        </m:r>
                      </m:e>
                      <m:sub>
                        <m:r>
                          <a:rPr lang="el-GR" sz="2000" i="1">
                            <a:latin typeface="Cambria Math" panose="02040503050406030204" pitchFamily="18" charset="0"/>
                          </a:rPr>
                          <m:t>𝑡𝑒𝑠𝑡</m:t>
                        </m:r>
                      </m:sub>
                    </m:sSub>
                  </m:oMath>
                </a14:m>
                <a:r>
                  <a:rPr lang="el-GR" sz="2000" dirty="0"/>
                  <a:t> βρίσκεται </a:t>
                </a:r>
                <a:r>
                  <a:rPr lang="el-GR" sz="2000" dirty="0" smtClean="0"/>
                  <a:t>εκτός της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𝑝</m:t>
                        </m:r>
                      </m:e>
                      <m:sub>
                        <m:r>
                          <a:rPr lang="el-GR" sz="2000" i="1">
                            <a:latin typeface="Cambria Math" panose="02040503050406030204" pitchFamily="18" charset="0"/>
                          </a:rPr>
                          <m:t>𝑜𝑙𝑑</m:t>
                        </m:r>
                      </m:sub>
                    </m:sSub>
                  </m:oMath>
                </a14:m>
                <a:r>
                  <a:rPr lang="en-US" sz="2000" dirty="0" smtClean="0"/>
                  <a:t>:</a:t>
                </a:r>
              </a:p>
              <a:p>
                <a:pPr marL="0" indent="0" algn="just">
                  <a:buNone/>
                </a:pPr>
                <a:r>
                  <a:rPr lang="el-GR" sz="2000" dirty="0" smtClean="0"/>
                  <a:t>Εδώ μας ενδιαφέρει πόσο μπορεί να μειωθεί το κόστος της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𝑒</m:t>
                        </m:r>
                      </m:e>
                      <m:sub>
                        <m:r>
                          <a:rPr lang="el-GR" sz="2000" i="1">
                            <a:latin typeface="Cambria Math" panose="02040503050406030204" pitchFamily="18" charset="0"/>
                          </a:rPr>
                          <m:t>𝑡𝑒𝑠𝑡</m:t>
                        </m:r>
                      </m:sub>
                    </m:sSub>
                  </m:oMath>
                </a14:m>
                <a:r>
                  <a:rPr lang="el-GR" sz="2000" dirty="0" smtClean="0"/>
                  <a:t> πριν αλλάξει η συντομότερη διαδρομή. </a:t>
                </a:r>
                <a:r>
                  <a:rPr lang="el-GR" sz="2000" dirty="0"/>
                  <a:t>Έστω ότι η μέγιστη </a:t>
                </a:r>
                <a:r>
                  <a:rPr lang="el-GR" sz="2000" dirty="0" smtClean="0"/>
                  <a:t>μείωση που </a:t>
                </a:r>
                <a:r>
                  <a:rPr lang="el-GR" sz="2000" dirty="0"/>
                  <a:t>αναζητούμε, αμέσως πριν αλλάξει η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𝑝</m:t>
                        </m:r>
                      </m:e>
                      <m:sub>
                        <m:r>
                          <a:rPr lang="el-GR" sz="2000" i="1">
                            <a:latin typeface="Cambria Math" panose="02040503050406030204" pitchFamily="18" charset="0"/>
                          </a:rPr>
                          <m:t>𝑜𝑙𝑑</m:t>
                        </m:r>
                      </m:sub>
                    </m:sSub>
                  </m:oMath>
                </a14:m>
                <a:r>
                  <a:rPr lang="el-GR" sz="2000" dirty="0"/>
                  <a:t>, είναι η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𝛥</m:t>
                        </m:r>
                        <m:r>
                          <a:rPr lang="en-US" sz="2000" i="1">
                            <a:latin typeface="Cambria Math" panose="02040503050406030204" pitchFamily="18" charset="0"/>
                          </a:rPr>
                          <m:t>𝑐</m:t>
                        </m:r>
                      </m:e>
                      <m:sub>
                        <m:r>
                          <a:rPr lang="en-US" sz="2000" i="1">
                            <a:latin typeface="Cambria Math" panose="02040503050406030204" pitchFamily="18" charset="0"/>
                          </a:rPr>
                          <m:t>𝑚𝑎𝑥</m:t>
                        </m:r>
                      </m:sub>
                    </m:sSub>
                  </m:oMath>
                </a14:m>
                <a:r>
                  <a:rPr lang="el-GR" sz="2000" dirty="0"/>
                  <a:t> (κατ’ απόλυτη </a:t>
                </a:r>
                <a:r>
                  <a:rPr lang="el-GR" sz="2000" dirty="0" smtClean="0"/>
                  <a:t>τιμή)</a:t>
                </a:r>
                <a:r>
                  <a:rPr lang="en-US" sz="2000" dirty="0" smtClean="0"/>
                  <a:t>, </a:t>
                </a:r>
                <a:r>
                  <a:rPr lang="el-GR" sz="2000" dirty="0" smtClean="0"/>
                  <a:t>για την οποία το </a:t>
                </a:r>
                <a:r>
                  <a:rPr lang="el-GR" sz="2000" dirty="0"/>
                  <a:t>νέο κόστος της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𝑒</m:t>
                        </m:r>
                      </m:e>
                      <m:sub>
                        <m:r>
                          <a:rPr lang="el-GR" sz="2000" i="1">
                            <a:latin typeface="Cambria Math" panose="02040503050406030204" pitchFamily="18" charset="0"/>
                          </a:rPr>
                          <m:t>𝑡𝑒𝑠𝑡</m:t>
                        </m:r>
                      </m:sub>
                    </m:sSub>
                  </m:oMath>
                </a14:m>
                <a:r>
                  <a:rPr lang="el-GR" sz="2000" dirty="0"/>
                  <a:t> γίνεται </a:t>
                </a:r>
                <a14:m>
                  <m:oMath xmlns:m="http://schemas.openxmlformats.org/officeDocument/2006/math">
                    <m:sSup>
                      <m:sSupPr>
                        <m:ctrlPr>
                          <a:rPr lang="el-GR" sz="2000" i="1">
                            <a:latin typeface="Cambria Math" panose="02040503050406030204" pitchFamily="18" charset="0"/>
                          </a:rPr>
                        </m:ctrlPr>
                      </m:sSupPr>
                      <m:e>
                        <m:r>
                          <a:rPr lang="en-US" sz="2000" i="1">
                            <a:latin typeface="Cambria Math" panose="02040503050406030204" pitchFamily="18" charset="0"/>
                          </a:rPr>
                          <m:t>𝑐</m:t>
                        </m:r>
                      </m:e>
                      <m:sup>
                        <m:r>
                          <a:rPr lang="el-GR" sz="2000" i="1">
                            <a:latin typeface="Cambria Math" panose="02040503050406030204" pitchFamily="18" charset="0"/>
                          </a:rPr>
                          <m:t>′</m:t>
                        </m:r>
                      </m:sup>
                    </m:sSup>
                    <m:r>
                      <a:rPr lang="el-GR" sz="2000" i="1">
                        <a:latin typeface="Cambria Math" panose="02040503050406030204" pitchFamily="18" charset="0"/>
                      </a:rPr>
                      <m:t>=</m:t>
                    </m:r>
                    <m:r>
                      <a:rPr lang="en-US" sz="2000" i="1">
                        <a:latin typeface="Cambria Math" panose="02040503050406030204" pitchFamily="18" charset="0"/>
                      </a:rPr>
                      <m:t>𝑐</m:t>
                    </m:r>
                    <m:r>
                      <a:rPr lang="el-GR" sz="2000" b="0" i="1" smtClean="0">
                        <a:latin typeface="Cambria Math" panose="02040503050406030204" pitchFamily="18" charset="0"/>
                      </a:rPr>
                      <m:t>−</m:t>
                    </m:r>
                    <m:sSub>
                      <m:sSubPr>
                        <m:ctrlPr>
                          <a:rPr lang="el-GR" sz="2000" i="1">
                            <a:latin typeface="Cambria Math" panose="02040503050406030204" pitchFamily="18" charset="0"/>
                          </a:rPr>
                        </m:ctrlPr>
                      </m:sSubPr>
                      <m:e>
                        <m:r>
                          <a:rPr lang="el-GR" sz="2000" i="1">
                            <a:latin typeface="Cambria Math" panose="02040503050406030204" pitchFamily="18" charset="0"/>
                          </a:rPr>
                          <m:t>𝛥</m:t>
                        </m:r>
                        <m:r>
                          <a:rPr lang="en-US" sz="2000" i="1">
                            <a:latin typeface="Cambria Math" panose="02040503050406030204" pitchFamily="18" charset="0"/>
                          </a:rPr>
                          <m:t>𝑐</m:t>
                        </m:r>
                      </m:e>
                      <m:sub>
                        <m:r>
                          <a:rPr lang="en-US" sz="2000" i="1">
                            <a:latin typeface="Cambria Math" panose="02040503050406030204" pitchFamily="18" charset="0"/>
                          </a:rPr>
                          <m:t>𝑚𝑎𝑥</m:t>
                        </m:r>
                      </m:sub>
                    </m:sSub>
                    <m:r>
                      <a:rPr lang="el-GR" sz="2000" i="1">
                        <a:latin typeface="Cambria Math" panose="02040503050406030204" pitchFamily="18" charset="0"/>
                      </a:rPr>
                      <m:t>∈</m:t>
                    </m:r>
                    <m:r>
                      <a:rPr lang="el-GR" sz="2000" i="1">
                        <a:latin typeface="Cambria Math" panose="02040503050406030204" pitchFamily="18" charset="0"/>
                      </a:rPr>
                      <m:t>ℕ</m:t>
                    </m:r>
                  </m:oMath>
                </a14:m>
                <a:r>
                  <a:rPr lang="el-GR" sz="2000" dirty="0"/>
                  <a:t>. </a:t>
                </a:r>
                <a:r>
                  <a:rPr lang="el-GR" sz="2000" dirty="0" smtClean="0"/>
                  <a:t>Ισχύει </a:t>
                </a:r>
                <a14:m>
                  <m:oMath xmlns:m="http://schemas.openxmlformats.org/officeDocument/2006/math">
                    <m:sSub>
                      <m:sSubPr>
                        <m:ctrlPr>
                          <a:rPr lang="el-GR"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𝑀𝑎𝑛</m:t>
                        </m:r>
                        <m:r>
                          <a:rPr lang="el-GR" sz="2000" i="1">
                            <a:latin typeface="Cambria Math" panose="02040503050406030204" pitchFamily="18" charset="0"/>
                          </a:rPr>
                          <m:t>h</m:t>
                        </m:r>
                      </m:sub>
                    </m:sSub>
                    <m:r>
                      <a:rPr lang="el-GR" sz="2000" i="1">
                        <a:latin typeface="Cambria Math" panose="02040503050406030204" pitchFamily="18" charset="0"/>
                      </a:rPr>
                      <m:t>≤</m:t>
                    </m:r>
                    <m:sSup>
                      <m:sSupPr>
                        <m:ctrlPr>
                          <a:rPr lang="el-GR" sz="2000" i="1">
                            <a:latin typeface="Cambria Math" panose="02040503050406030204" pitchFamily="18" charset="0"/>
                          </a:rPr>
                        </m:ctrlPr>
                      </m:sSupPr>
                      <m:e>
                        <m:r>
                          <a:rPr lang="en-US" sz="2000" i="1">
                            <a:latin typeface="Cambria Math" panose="02040503050406030204" pitchFamily="18" charset="0"/>
                          </a:rPr>
                          <m:t>𝑐</m:t>
                        </m:r>
                      </m:e>
                      <m:sup>
                        <m:r>
                          <a:rPr lang="el-GR" sz="2000" i="1">
                            <a:latin typeface="Cambria Math" panose="02040503050406030204" pitchFamily="18" charset="0"/>
                          </a:rPr>
                          <m:t>′</m:t>
                        </m:r>
                      </m:sup>
                    </m:sSup>
                    <m:r>
                      <a:rPr lang="el-GR" sz="2000" i="1">
                        <a:latin typeface="Cambria Math" panose="02040503050406030204" pitchFamily="18" charset="0"/>
                      </a:rPr>
                      <m:t>≤</m:t>
                    </m:r>
                    <m:r>
                      <a:rPr lang="en-US" sz="2000" i="1">
                        <a:latin typeface="Cambria Math" panose="02040503050406030204" pitchFamily="18" charset="0"/>
                      </a:rPr>
                      <m:t>𝑐</m:t>
                    </m:r>
                  </m:oMath>
                </a14:m>
                <a:r>
                  <a:rPr lang="el-GR" sz="2000" dirty="0"/>
                  <a:t>, όπου </a:t>
                </a:r>
                <a14:m>
                  <m:oMath xmlns:m="http://schemas.openxmlformats.org/officeDocument/2006/math">
                    <m:sSub>
                      <m:sSubPr>
                        <m:ctrlPr>
                          <a:rPr lang="el-GR"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𝑀𝑎𝑛</m:t>
                        </m:r>
                        <m:r>
                          <a:rPr lang="el-GR" sz="2000" i="1">
                            <a:latin typeface="Cambria Math" panose="02040503050406030204" pitchFamily="18" charset="0"/>
                          </a:rPr>
                          <m:t>h</m:t>
                        </m:r>
                      </m:sub>
                    </m:sSub>
                  </m:oMath>
                </a14:m>
                <a:r>
                  <a:rPr lang="el-GR" sz="2000" dirty="0"/>
                  <a:t> είναι το (</a:t>
                </a:r>
                <a:r>
                  <a:rPr lang="en-US" sz="2000" dirty="0"/>
                  <a:t>Manhattan</a:t>
                </a:r>
                <a:r>
                  <a:rPr lang="el-GR" sz="2000" dirty="0"/>
                  <a:t>) μήκος της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𝑒</m:t>
                        </m:r>
                      </m:e>
                      <m:sub>
                        <m:r>
                          <a:rPr lang="el-GR" sz="2000" i="1">
                            <a:latin typeface="Cambria Math" panose="02040503050406030204" pitchFamily="18" charset="0"/>
                          </a:rPr>
                          <m:t>𝑡𝑒𝑠𝑡</m:t>
                        </m:r>
                      </m:sub>
                    </m:sSub>
                  </m:oMath>
                </a14:m>
                <a:r>
                  <a:rPr lang="el-GR" sz="2000" dirty="0"/>
                  <a:t>, που αποτελεί και το ελάχιστο σχετικό χρονικό κόστος που δύναται να λάβει η ακμή.</a:t>
                </a:r>
                <a:r>
                  <a:rPr lang="el-GR" sz="2000" dirty="0" smtClean="0"/>
                  <a:t> </a:t>
                </a:r>
                <a:r>
                  <a:rPr lang="el-GR" sz="2000" dirty="0"/>
                  <a:t>Αν η συντομότερη διαδρομή δεν έχει αλλάξει μέχρι το σημείο </a:t>
                </a:r>
                <a14:m>
                  <m:oMath xmlns:m="http://schemas.openxmlformats.org/officeDocument/2006/math">
                    <m:sSup>
                      <m:sSupPr>
                        <m:ctrlPr>
                          <a:rPr lang="el-GR" sz="2000" i="1">
                            <a:latin typeface="Cambria Math" panose="02040503050406030204" pitchFamily="18" charset="0"/>
                          </a:rPr>
                        </m:ctrlPr>
                      </m:sSupPr>
                      <m:e>
                        <m:r>
                          <a:rPr lang="en-US" sz="2000" i="1">
                            <a:latin typeface="Cambria Math" panose="02040503050406030204" pitchFamily="18" charset="0"/>
                          </a:rPr>
                          <m:t>𝑐</m:t>
                        </m:r>
                      </m:e>
                      <m:sup>
                        <m:r>
                          <a:rPr lang="el-GR" sz="2000" i="1">
                            <a:latin typeface="Cambria Math" panose="02040503050406030204" pitchFamily="18" charset="0"/>
                          </a:rPr>
                          <m:t>′</m:t>
                        </m:r>
                      </m:sup>
                    </m:sSup>
                    <m:r>
                      <a:rPr lang="el-GR" sz="2000" i="1">
                        <a:latin typeface="Cambria Math" panose="02040503050406030204" pitchFamily="18" charset="0"/>
                      </a:rPr>
                      <m:t>=</m:t>
                    </m:r>
                    <m:sSub>
                      <m:sSubPr>
                        <m:ctrlPr>
                          <a:rPr lang="el-GR"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𝑀𝑎𝑛</m:t>
                        </m:r>
                        <m:r>
                          <a:rPr lang="el-GR" sz="2000" i="1">
                            <a:latin typeface="Cambria Math" panose="02040503050406030204" pitchFamily="18" charset="0"/>
                          </a:rPr>
                          <m:t>h</m:t>
                        </m:r>
                      </m:sub>
                    </m:sSub>
                  </m:oMath>
                </a14:m>
                <a:r>
                  <a:rPr lang="el-GR" sz="2000" dirty="0"/>
                  <a:t> σταματάμε την ανάλυση για την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𝑒</m:t>
                        </m:r>
                      </m:e>
                      <m:sub>
                        <m:r>
                          <a:rPr lang="el-GR" sz="2000" i="1">
                            <a:latin typeface="Cambria Math" panose="02040503050406030204" pitchFamily="18" charset="0"/>
                          </a:rPr>
                          <m:t>𝑡𝑒𝑠𝑡</m:t>
                        </m:r>
                      </m:sub>
                    </m:sSub>
                  </m:oMath>
                </a14:m>
                <a:r>
                  <a:rPr lang="el-GR" sz="2000" dirty="0"/>
                  <a:t>. Αν όμως υπάρχει </a:t>
                </a:r>
                <a14:m>
                  <m:oMath xmlns:m="http://schemas.openxmlformats.org/officeDocument/2006/math">
                    <m:r>
                      <a:rPr lang="el-GR" sz="2000" i="1">
                        <a:latin typeface="Cambria Math" panose="02040503050406030204" pitchFamily="18" charset="0"/>
                      </a:rPr>
                      <m:t>0&lt;</m:t>
                    </m:r>
                    <m:sSub>
                      <m:sSubPr>
                        <m:ctrlPr>
                          <a:rPr lang="el-GR" sz="2000" i="1">
                            <a:latin typeface="Cambria Math" panose="02040503050406030204" pitchFamily="18" charset="0"/>
                          </a:rPr>
                        </m:ctrlPr>
                      </m:sSubPr>
                      <m:e>
                        <m:r>
                          <a:rPr lang="el-GR" sz="2000" i="1">
                            <a:latin typeface="Cambria Math" panose="02040503050406030204" pitchFamily="18" charset="0"/>
                          </a:rPr>
                          <m:t>𝛥</m:t>
                        </m:r>
                        <m:r>
                          <a:rPr lang="en-US" sz="2000" i="1">
                            <a:latin typeface="Cambria Math" panose="02040503050406030204" pitchFamily="18" charset="0"/>
                          </a:rPr>
                          <m:t>𝑐</m:t>
                        </m:r>
                      </m:e>
                      <m:sub>
                        <m:r>
                          <a:rPr lang="en-US" sz="2000" i="1">
                            <a:latin typeface="Cambria Math" panose="02040503050406030204" pitchFamily="18" charset="0"/>
                          </a:rPr>
                          <m:t>𝑚𝑎𝑥</m:t>
                        </m:r>
                      </m:sub>
                    </m:sSub>
                    <m:r>
                      <a:rPr lang="el-GR" sz="2000" i="1">
                        <a:latin typeface="Cambria Math" panose="02040503050406030204" pitchFamily="18" charset="0"/>
                      </a:rPr>
                      <m:t>&lt;</m:t>
                    </m:r>
                    <m:r>
                      <a:rPr lang="en-US" sz="2000" i="1">
                        <a:latin typeface="Cambria Math" panose="02040503050406030204" pitchFamily="18" charset="0"/>
                      </a:rPr>
                      <m:t>𝑐</m:t>
                    </m:r>
                    <m:r>
                      <a:rPr lang="el-GR" sz="2000" i="1">
                        <a:latin typeface="Cambria Math" panose="02040503050406030204" pitchFamily="18" charset="0"/>
                      </a:rPr>
                      <m:t>−</m:t>
                    </m:r>
                    <m:sSub>
                      <m:sSubPr>
                        <m:ctrlPr>
                          <a:rPr lang="el-GR"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𝑀𝑎𝑛</m:t>
                        </m:r>
                        <m:r>
                          <a:rPr lang="el-GR" sz="2000" i="1">
                            <a:latin typeface="Cambria Math" panose="02040503050406030204" pitchFamily="18" charset="0"/>
                          </a:rPr>
                          <m:t>h</m:t>
                        </m:r>
                      </m:sub>
                    </m:sSub>
                  </m:oMath>
                </a14:m>
                <a:r>
                  <a:rPr lang="el-GR" sz="2000" dirty="0"/>
                  <a:t>, τότε για </a:t>
                </a:r>
                <a14:m>
                  <m:oMath xmlns:m="http://schemas.openxmlformats.org/officeDocument/2006/math">
                    <m:sSup>
                      <m:sSupPr>
                        <m:ctrlPr>
                          <a:rPr lang="el-GR" sz="2000" i="1">
                            <a:latin typeface="Cambria Math" panose="02040503050406030204" pitchFamily="18" charset="0"/>
                          </a:rPr>
                        </m:ctrlPr>
                      </m:sSupPr>
                      <m:e>
                        <m:r>
                          <a:rPr lang="en-US" sz="2000" i="1">
                            <a:latin typeface="Cambria Math" panose="02040503050406030204" pitchFamily="18" charset="0"/>
                          </a:rPr>
                          <m:t>𝑐</m:t>
                        </m:r>
                      </m:e>
                      <m:sup>
                        <m:r>
                          <a:rPr lang="el-GR" sz="2000" i="1">
                            <a:latin typeface="Cambria Math" panose="02040503050406030204" pitchFamily="18" charset="0"/>
                          </a:rPr>
                          <m:t>′</m:t>
                        </m:r>
                      </m:sup>
                    </m:sSup>
                    <m:r>
                      <a:rPr lang="el-GR" sz="2000" i="1">
                        <a:latin typeface="Cambria Math" panose="02040503050406030204" pitchFamily="18" charset="0"/>
                      </a:rPr>
                      <m:t>=</m:t>
                    </m:r>
                    <m:r>
                      <a:rPr lang="en-US" sz="2000" i="1">
                        <a:latin typeface="Cambria Math" panose="02040503050406030204" pitchFamily="18" charset="0"/>
                      </a:rPr>
                      <m:t>𝑐</m:t>
                    </m:r>
                    <m:r>
                      <a:rPr lang="el-GR" sz="2000" i="1">
                        <a:latin typeface="Cambria Math" panose="02040503050406030204" pitchFamily="18" charset="0"/>
                      </a:rPr>
                      <m:t>−</m:t>
                    </m:r>
                    <m:sSub>
                      <m:sSubPr>
                        <m:ctrlPr>
                          <a:rPr lang="el-GR" sz="2000" i="1">
                            <a:latin typeface="Cambria Math" panose="02040503050406030204" pitchFamily="18" charset="0"/>
                          </a:rPr>
                        </m:ctrlPr>
                      </m:sSubPr>
                      <m:e>
                        <m:r>
                          <a:rPr lang="el-GR" sz="2000" i="1">
                            <a:latin typeface="Cambria Math" panose="02040503050406030204" pitchFamily="18" charset="0"/>
                          </a:rPr>
                          <m:t>𝛥</m:t>
                        </m:r>
                        <m:r>
                          <a:rPr lang="en-US" sz="2000" i="1">
                            <a:latin typeface="Cambria Math" panose="02040503050406030204" pitchFamily="18" charset="0"/>
                          </a:rPr>
                          <m:t>𝑐</m:t>
                        </m:r>
                      </m:e>
                      <m:sub>
                        <m:r>
                          <a:rPr lang="en-US" sz="2000" i="1">
                            <a:latin typeface="Cambria Math" panose="02040503050406030204" pitchFamily="18" charset="0"/>
                          </a:rPr>
                          <m:t>𝑚𝑎𝑥</m:t>
                        </m:r>
                      </m:sub>
                    </m:sSub>
                  </m:oMath>
                </a14:m>
                <a:r>
                  <a:rPr lang="el-GR" sz="2000" dirty="0"/>
                  <a:t> η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𝑝</m:t>
                        </m:r>
                      </m:e>
                      <m:sub>
                        <m:r>
                          <a:rPr lang="el-GR" sz="2000" i="1">
                            <a:latin typeface="Cambria Math" panose="02040503050406030204" pitchFamily="18" charset="0"/>
                          </a:rPr>
                          <m:t>𝑜𝑙𝑑</m:t>
                        </m:r>
                      </m:sub>
                    </m:sSub>
                  </m:oMath>
                </a14:m>
                <a:r>
                  <a:rPr lang="el-GR" sz="2000" dirty="0"/>
                  <a:t> εμφανίζει το ίδιο ακριβώς σχετικό χρονικό κόστος (το οποίο διατηρείται </a:t>
                </a:r>
                <a:r>
                  <a:rPr lang="el-GR" sz="2000" smtClean="0"/>
                  <a:t>μέχρι τότε διαρκώς </a:t>
                </a:r>
                <a:r>
                  <a:rPr lang="el-GR" sz="2000" dirty="0"/>
                  <a:t>στο </a:t>
                </a:r>
                <a14:m>
                  <m:oMath xmlns:m="http://schemas.openxmlformats.org/officeDocument/2006/math">
                    <m:r>
                      <a:rPr lang="el-GR" sz="2000" i="1">
                        <a:latin typeface="Cambria Math" panose="02040503050406030204" pitchFamily="18" charset="0"/>
                      </a:rPr>
                      <m:t>𝑍</m:t>
                    </m:r>
                  </m:oMath>
                </a14:m>
                <a:r>
                  <a:rPr lang="el-GR" sz="2000" dirty="0"/>
                  <a:t>) με άλλη μία τουλάχιστον διαδρομή στον γράφο που πηγαίνει από την </a:t>
                </a:r>
                <a14:m>
                  <m:oMath xmlns:m="http://schemas.openxmlformats.org/officeDocument/2006/math">
                    <m:r>
                      <a:rPr lang="el-GR" sz="2000" i="1">
                        <a:latin typeface="Cambria Math" panose="02040503050406030204" pitchFamily="18" charset="0"/>
                      </a:rPr>
                      <m:t>𝑠</m:t>
                    </m:r>
                  </m:oMath>
                </a14:m>
                <a:r>
                  <a:rPr lang="el-GR" sz="2000" dirty="0"/>
                  <a:t> προς τη </a:t>
                </a:r>
                <a14:m>
                  <m:oMath xmlns:m="http://schemas.openxmlformats.org/officeDocument/2006/math">
                    <m:r>
                      <a:rPr lang="el-GR" sz="2000" i="1">
                        <a:latin typeface="Cambria Math" panose="02040503050406030204" pitchFamily="18" charset="0"/>
                      </a:rPr>
                      <m:t>𝑑</m:t>
                    </m:r>
                  </m:oMath>
                </a14:m>
                <a:r>
                  <a:rPr lang="el-GR" sz="2000" dirty="0"/>
                  <a:t>.</a:t>
                </a:r>
                <a:r>
                  <a:rPr lang="el-GR" sz="2000" dirty="0" smtClean="0"/>
                  <a:t> Συνεπώς, </a:t>
                </a:r>
                <a:r>
                  <a:rPr lang="el-GR" sz="2000" dirty="0"/>
                  <a:t>για </a:t>
                </a:r>
                <a14:m>
                  <m:oMath xmlns:m="http://schemas.openxmlformats.org/officeDocument/2006/math">
                    <m:sSup>
                      <m:sSupPr>
                        <m:ctrlPr>
                          <a:rPr lang="el-GR" sz="2000" i="1">
                            <a:latin typeface="Cambria Math" panose="02040503050406030204" pitchFamily="18" charset="0"/>
                          </a:rPr>
                        </m:ctrlPr>
                      </m:sSupPr>
                      <m:e>
                        <m:r>
                          <a:rPr lang="en-US" sz="2000" i="1">
                            <a:latin typeface="Cambria Math" panose="02040503050406030204" pitchFamily="18" charset="0"/>
                          </a:rPr>
                          <m:t>𝑐</m:t>
                        </m:r>
                      </m:e>
                      <m:sup>
                        <m:r>
                          <a:rPr lang="el-GR" sz="2000" i="1">
                            <a:latin typeface="Cambria Math" panose="02040503050406030204" pitchFamily="18" charset="0"/>
                          </a:rPr>
                          <m:t>′</m:t>
                        </m:r>
                      </m:sup>
                    </m:sSup>
                    <m:r>
                      <a:rPr lang="el-GR" sz="2000" i="1">
                        <a:latin typeface="Cambria Math" panose="02040503050406030204" pitchFamily="18" charset="0"/>
                      </a:rPr>
                      <m:t>=</m:t>
                    </m:r>
                    <m:r>
                      <a:rPr lang="en-US" sz="2000" i="1">
                        <a:latin typeface="Cambria Math" panose="02040503050406030204" pitchFamily="18" charset="0"/>
                      </a:rPr>
                      <m:t>𝑐</m:t>
                    </m:r>
                    <m:r>
                      <a:rPr lang="el-GR" sz="2000" i="1">
                        <a:latin typeface="Cambria Math" panose="02040503050406030204" pitchFamily="18" charset="0"/>
                      </a:rPr>
                      <m:t>−</m:t>
                    </m:r>
                    <m:sSub>
                      <m:sSubPr>
                        <m:ctrlPr>
                          <a:rPr lang="el-GR" sz="2000" i="1">
                            <a:latin typeface="Cambria Math" panose="02040503050406030204" pitchFamily="18" charset="0"/>
                          </a:rPr>
                        </m:ctrlPr>
                      </m:sSubPr>
                      <m:e>
                        <m:r>
                          <a:rPr lang="el-GR" sz="2000" i="1">
                            <a:latin typeface="Cambria Math" panose="02040503050406030204" pitchFamily="18" charset="0"/>
                          </a:rPr>
                          <m:t>𝛥</m:t>
                        </m:r>
                        <m:r>
                          <a:rPr lang="en-US" sz="2000" i="1">
                            <a:latin typeface="Cambria Math" panose="02040503050406030204" pitchFamily="18" charset="0"/>
                          </a:rPr>
                          <m:t>𝑐</m:t>
                        </m:r>
                      </m:e>
                      <m:sub>
                        <m:r>
                          <a:rPr lang="en-US" sz="2000" i="1">
                            <a:latin typeface="Cambria Math" panose="02040503050406030204" pitchFamily="18" charset="0"/>
                          </a:rPr>
                          <m:t>𝑚𝑎𝑥</m:t>
                        </m:r>
                      </m:sub>
                    </m:sSub>
                    <m:r>
                      <a:rPr lang="el-GR" sz="2000" i="1">
                        <a:latin typeface="Cambria Math" panose="02040503050406030204" pitchFamily="18" charset="0"/>
                      </a:rPr>
                      <m:t>−1</m:t>
                    </m:r>
                  </m:oMath>
                </a14:m>
                <a:r>
                  <a:rPr lang="el-GR" sz="2000" dirty="0"/>
                  <a:t>, προκύπτει μία νέα συντομότερη διαδρομή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𝑝</m:t>
                        </m:r>
                      </m:e>
                      <m:sub>
                        <m:r>
                          <a:rPr lang="en-US" sz="2000" i="1">
                            <a:latin typeface="Cambria Math" panose="02040503050406030204" pitchFamily="18" charset="0"/>
                          </a:rPr>
                          <m:t>𝑛𝑒𝑤</m:t>
                        </m:r>
                      </m:sub>
                    </m:sSub>
                  </m:oMath>
                </a14:m>
                <a:r>
                  <a:rPr lang="el-GR" sz="2000" dirty="0"/>
                  <a:t>, η οποία έχει συνολικό σχετικό χρονικό κόστος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𝑍</m:t>
                        </m:r>
                      </m:e>
                      <m:sub>
                        <m:r>
                          <a:rPr lang="el-GR" sz="2000" i="1">
                            <a:latin typeface="Cambria Math" panose="02040503050406030204" pitchFamily="18" charset="0"/>
                          </a:rPr>
                          <m:t>𝑛𝑒𝑤</m:t>
                        </m:r>
                      </m:sub>
                    </m:sSub>
                    <m:r>
                      <a:rPr lang="el-GR" sz="2000" i="1">
                        <a:latin typeface="Cambria Math" panose="02040503050406030204" pitchFamily="18" charset="0"/>
                      </a:rPr>
                      <m:t>=</m:t>
                    </m:r>
                    <m:r>
                      <a:rPr lang="el-GR" sz="2000" i="1">
                        <a:latin typeface="Cambria Math" panose="02040503050406030204" pitchFamily="18" charset="0"/>
                      </a:rPr>
                      <m:t>𝑍</m:t>
                    </m:r>
                    <m:r>
                      <a:rPr lang="el-GR" sz="2000" i="1">
                        <a:latin typeface="Cambria Math" panose="02040503050406030204" pitchFamily="18" charset="0"/>
                      </a:rPr>
                      <m:t>−1</m:t>
                    </m:r>
                  </m:oMath>
                </a14:m>
                <a:r>
                  <a:rPr lang="el-GR" sz="2000" dirty="0"/>
                  <a:t>. Για </a:t>
                </a:r>
                <a14:m>
                  <m:oMath xmlns:m="http://schemas.openxmlformats.org/officeDocument/2006/math">
                    <m:sSup>
                      <m:sSupPr>
                        <m:ctrlPr>
                          <a:rPr lang="el-GR" sz="2000" i="1">
                            <a:latin typeface="Cambria Math" panose="02040503050406030204" pitchFamily="18" charset="0"/>
                          </a:rPr>
                        </m:ctrlPr>
                      </m:sSupPr>
                      <m:e>
                        <m:r>
                          <a:rPr lang="en-US" sz="2000" i="1">
                            <a:latin typeface="Cambria Math" panose="02040503050406030204" pitchFamily="18" charset="0"/>
                          </a:rPr>
                          <m:t>𝑐</m:t>
                        </m:r>
                      </m:e>
                      <m:sup>
                        <m:r>
                          <a:rPr lang="el-GR" sz="2000" i="1">
                            <a:latin typeface="Cambria Math" panose="02040503050406030204" pitchFamily="18" charset="0"/>
                          </a:rPr>
                          <m:t>′</m:t>
                        </m:r>
                      </m:sup>
                    </m:sSup>
                    <m:r>
                      <a:rPr lang="el-GR" sz="2000" i="1">
                        <a:latin typeface="Cambria Math" panose="02040503050406030204" pitchFamily="18" charset="0"/>
                      </a:rPr>
                      <m:t>&lt;</m:t>
                    </m:r>
                    <m:r>
                      <a:rPr lang="en-US" sz="2000" i="1">
                        <a:latin typeface="Cambria Math" panose="02040503050406030204" pitchFamily="18" charset="0"/>
                      </a:rPr>
                      <m:t>𝑐</m:t>
                    </m:r>
                    <m:r>
                      <a:rPr lang="el-GR" sz="2000" i="1">
                        <a:latin typeface="Cambria Math" panose="02040503050406030204" pitchFamily="18" charset="0"/>
                      </a:rPr>
                      <m:t>−</m:t>
                    </m:r>
                    <m:sSub>
                      <m:sSubPr>
                        <m:ctrlPr>
                          <a:rPr lang="el-GR" sz="2000" i="1">
                            <a:latin typeface="Cambria Math" panose="02040503050406030204" pitchFamily="18" charset="0"/>
                          </a:rPr>
                        </m:ctrlPr>
                      </m:sSubPr>
                      <m:e>
                        <m:r>
                          <a:rPr lang="el-GR" sz="2000" i="1">
                            <a:latin typeface="Cambria Math" panose="02040503050406030204" pitchFamily="18" charset="0"/>
                          </a:rPr>
                          <m:t>𝛥</m:t>
                        </m:r>
                        <m:r>
                          <a:rPr lang="en-US" sz="2000" i="1">
                            <a:latin typeface="Cambria Math" panose="02040503050406030204" pitchFamily="18" charset="0"/>
                          </a:rPr>
                          <m:t>𝑐</m:t>
                        </m:r>
                      </m:e>
                      <m:sub>
                        <m:r>
                          <a:rPr lang="en-US" sz="2000" i="1">
                            <a:latin typeface="Cambria Math" panose="02040503050406030204" pitchFamily="18" charset="0"/>
                          </a:rPr>
                          <m:t>𝑚𝑎𝑥</m:t>
                        </m:r>
                      </m:sub>
                    </m:sSub>
                    <m:r>
                      <a:rPr lang="el-GR" sz="2000" i="1">
                        <a:latin typeface="Cambria Math" panose="02040503050406030204" pitchFamily="18" charset="0"/>
                      </a:rPr>
                      <m:t>−1</m:t>
                    </m:r>
                  </m:oMath>
                </a14:m>
                <a:r>
                  <a:rPr lang="el-GR" sz="2000" dirty="0"/>
                  <a:t> η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𝑝</m:t>
                        </m:r>
                      </m:e>
                      <m:sub>
                        <m:r>
                          <a:rPr lang="en-US" sz="2000" i="1">
                            <a:latin typeface="Cambria Math" panose="02040503050406030204" pitchFamily="18" charset="0"/>
                          </a:rPr>
                          <m:t>𝑛𝑒𝑤</m:t>
                        </m:r>
                      </m:sub>
                    </m:sSub>
                  </m:oMath>
                </a14:m>
                <a:r>
                  <a:rPr lang="el-GR" sz="2000" dirty="0"/>
                  <a:t> παραμένει η συντομότερη διαδρομή και το κόστος της μειώνεται, </a:t>
                </a:r>
                <a:r>
                  <a:rPr lang="el-GR" sz="2000" dirty="0" smtClean="0"/>
                  <a:t>αφού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𝑒</m:t>
                        </m:r>
                      </m:e>
                      <m:sub>
                        <m:r>
                          <a:rPr lang="el-GR" sz="2000" i="1">
                            <a:latin typeface="Cambria Math" panose="02040503050406030204" pitchFamily="18" charset="0"/>
                          </a:rPr>
                          <m:t>𝑡𝑒𝑠𝑡</m:t>
                        </m:r>
                      </m:sub>
                    </m:sSub>
                    <m:r>
                      <a:rPr lang="el-GR" sz="2000" i="1" smtClean="0">
                        <a:latin typeface="Cambria Math" panose="02040503050406030204" pitchFamily="18" charset="0"/>
                        <a:ea typeface="Cambria Math" panose="02040503050406030204" pitchFamily="18" charset="0"/>
                      </a:rPr>
                      <m:t>∈</m:t>
                    </m:r>
                    <m:sSub>
                      <m:sSubPr>
                        <m:ctrlPr>
                          <a:rPr lang="el-GR" sz="2000" i="1">
                            <a:latin typeface="Cambria Math" panose="02040503050406030204" pitchFamily="18" charset="0"/>
                          </a:rPr>
                        </m:ctrlPr>
                      </m:sSubPr>
                      <m:e>
                        <m:r>
                          <a:rPr lang="el-GR" sz="2000" i="1">
                            <a:latin typeface="Cambria Math" panose="02040503050406030204" pitchFamily="18" charset="0"/>
                          </a:rPr>
                          <m:t>𝑝</m:t>
                        </m:r>
                      </m:e>
                      <m:sub>
                        <m:r>
                          <a:rPr lang="en-US" sz="2000" i="1">
                            <a:latin typeface="Cambria Math" panose="02040503050406030204" pitchFamily="18" charset="0"/>
                          </a:rPr>
                          <m:t>𝑛𝑒𝑤</m:t>
                        </m:r>
                      </m:sub>
                    </m:sSub>
                  </m:oMath>
                </a14:m>
                <a:r>
                  <a:rPr lang="el-GR" sz="2000" dirty="0"/>
                  <a:t>.</a:t>
                </a:r>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2133" y="962526"/>
                <a:ext cx="12087728" cy="3497179"/>
              </a:xfrm>
              <a:blipFill rotWithShape="0">
                <a:blip r:embed="rId2"/>
                <a:stretch>
                  <a:fillRect l="-555" t="-1916" r="-555"/>
                </a:stretch>
              </a:blipFill>
            </p:spPr>
            <p:txBody>
              <a:bodyPr/>
              <a:lstStyle/>
              <a:p>
                <a:r>
                  <a:rPr lang="el-GR">
                    <a:noFill/>
                  </a:rPr>
                  <a:t> </a:t>
                </a:r>
              </a:p>
            </p:txBody>
          </p:sp>
        </mc:Fallback>
      </mc:AlternateContent>
      <p:pic>
        <p:nvPicPr>
          <p:cNvPr id="5" name="Picture 4"/>
          <p:cNvPicPr>
            <a:picLocks noChangeAspect="1"/>
          </p:cNvPicPr>
          <p:nvPr/>
        </p:nvPicPr>
        <p:blipFill>
          <a:blip r:embed="rId3"/>
          <a:stretch>
            <a:fillRect/>
          </a:stretch>
        </p:blipFill>
        <p:spPr>
          <a:xfrm>
            <a:off x="1329177" y="4409830"/>
            <a:ext cx="9533640" cy="2307675"/>
          </a:xfrm>
          <a:prstGeom prst="rect">
            <a:avLst/>
          </a:prstGeom>
        </p:spPr>
      </p:pic>
    </p:spTree>
    <p:extLst>
      <p:ext uri="{BB962C8B-B14F-4D97-AF65-F5344CB8AC3E}">
        <p14:creationId xmlns:p14="http://schemas.microsoft.com/office/powerpoint/2010/main" val="1306857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47858"/>
          </a:xfrm>
        </p:spPr>
        <p:txBody>
          <a:bodyPr/>
          <a:lstStyle/>
          <a:p>
            <a:pPr algn="ctr"/>
            <a:r>
              <a:rPr lang="el-GR" dirty="0"/>
              <a:t>Εφαρμογή ανάλυσης ευαισθησίας</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047859"/>
                <a:ext cx="6436659" cy="5711530"/>
              </a:xfrm>
            </p:spPr>
            <p:txBody>
              <a:bodyPr>
                <a:normAutofit fontScale="77500" lnSpcReduction="20000"/>
              </a:bodyPr>
              <a:lstStyle/>
              <a:p>
                <a:pPr marL="0" indent="0" algn="just">
                  <a:buNone/>
                </a:pPr>
                <a:r>
                  <a:rPr lang="el-GR" sz="2600" dirty="0" smtClean="0"/>
                  <a:t>Στην ανάλυση ευαισθησίας μας ενδιαφέρει η ποσότητα </a:t>
                </a:r>
                <a14:m>
                  <m:oMath xmlns:m="http://schemas.openxmlformats.org/officeDocument/2006/math">
                    <m:sSub>
                      <m:sSubPr>
                        <m:ctrlPr>
                          <a:rPr lang="el-GR" sz="2600" i="1">
                            <a:latin typeface="Cambria Math" panose="02040503050406030204" pitchFamily="18" charset="0"/>
                          </a:rPr>
                        </m:ctrlPr>
                      </m:sSubPr>
                      <m:e>
                        <m:r>
                          <a:rPr lang="el-GR" sz="2600" i="1">
                            <a:latin typeface="Cambria Math" panose="02040503050406030204" pitchFamily="18" charset="0"/>
                          </a:rPr>
                          <m:t>𝛥</m:t>
                        </m:r>
                        <m:r>
                          <a:rPr lang="en-US" sz="2600" i="1">
                            <a:latin typeface="Cambria Math" panose="02040503050406030204" pitchFamily="18" charset="0"/>
                          </a:rPr>
                          <m:t>𝑐</m:t>
                        </m:r>
                      </m:e>
                      <m:sub>
                        <m:r>
                          <a:rPr lang="en-US" sz="2600" i="1">
                            <a:latin typeface="Cambria Math" panose="02040503050406030204" pitchFamily="18" charset="0"/>
                          </a:rPr>
                          <m:t>𝑚𝑎𝑥</m:t>
                        </m:r>
                      </m:sub>
                    </m:sSub>
                  </m:oMath>
                </a14:m>
                <a:r>
                  <a:rPr lang="el-GR" sz="2600" dirty="0" smtClean="0"/>
                  <a:t>. Ένας τρόπος να την υπολογίσουμε είναι με τη γραμμική αύξηση ή μείωση κατά 1 μονάδα του σχετικού χρονικού κόστους της </a:t>
                </a:r>
                <a14:m>
                  <m:oMath xmlns:m="http://schemas.openxmlformats.org/officeDocument/2006/math">
                    <m:sSub>
                      <m:sSubPr>
                        <m:ctrlPr>
                          <a:rPr lang="el-GR" sz="2600" i="1">
                            <a:latin typeface="Cambria Math" panose="02040503050406030204" pitchFamily="18" charset="0"/>
                          </a:rPr>
                        </m:ctrlPr>
                      </m:sSubPr>
                      <m:e>
                        <m:r>
                          <a:rPr lang="el-GR" sz="2600" i="1">
                            <a:latin typeface="Cambria Math" panose="02040503050406030204" pitchFamily="18" charset="0"/>
                          </a:rPr>
                          <m:t>𝑒</m:t>
                        </m:r>
                      </m:e>
                      <m:sub>
                        <m:r>
                          <a:rPr lang="el-GR" sz="2600" i="1">
                            <a:latin typeface="Cambria Math" panose="02040503050406030204" pitchFamily="18" charset="0"/>
                          </a:rPr>
                          <m:t>𝑡𝑒𝑠𝑡</m:t>
                        </m:r>
                      </m:sub>
                    </m:sSub>
                  </m:oMath>
                </a14:m>
                <a:r>
                  <a:rPr lang="el-GR" sz="2600" dirty="0" smtClean="0"/>
                  <a:t> (αναλόγως τη θέση της), μέχρι να διαπιστώσουμε την αλλαγή της συντομότερης διαδρομής, όπως ακριβώς παρουσιάστηκε στις δύο προηγούμενες διαφάνειες. Αυτό απαιτεί την επίλυση, σε κάθε βήμα μεταβολής του κόστους, ενός νέου ακέραιου προβλήματος γραμμικού προγραμματισμού, διαδικασία που αποδεικνύεται αρκετά χρονοβόρα προγραμματιστικά, </a:t>
                </a:r>
                <a:r>
                  <a:rPr lang="el-GR" sz="2600" dirty="0"/>
                  <a:t>διότι καταλήγουμε να λύνουμε δεκάδες, ίσως και εκατοντάδες </a:t>
                </a:r>
                <a:r>
                  <a:rPr lang="el-GR" sz="2600" dirty="0" smtClean="0"/>
                  <a:t>τέτοια προβλήματα. Μια πιο έξυπνη προσέγγιση, και εξαιρετικά αποδοτική, είναι η δυαδική αναζήτηση. </a:t>
                </a:r>
                <a:r>
                  <a:rPr lang="el-GR" sz="2600" dirty="0"/>
                  <a:t>Αν π.χ. χρειαζόταν να επιλύσουμε το πολύ </a:t>
                </a:r>
                <a14:m>
                  <m:oMath xmlns:m="http://schemas.openxmlformats.org/officeDocument/2006/math">
                    <m:r>
                      <a:rPr lang="el-GR" sz="2600" i="1">
                        <a:latin typeface="Cambria Math" panose="02040503050406030204" pitchFamily="18" charset="0"/>
                      </a:rPr>
                      <m:t>𝑁</m:t>
                    </m:r>
                  </m:oMath>
                </a14:m>
                <a:r>
                  <a:rPr lang="el-GR" sz="2600" dirty="0"/>
                  <a:t> στο πλήθος προβλήματα με τη γραμμική αύξηση του κόστους της </a:t>
                </a:r>
                <a14:m>
                  <m:oMath xmlns:m="http://schemas.openxmlformats.org/officeDocument/2006/math">
                    <m:sSub>
                      <m:sSubPr>
                        <m:ctrlPr>
                          <a:rPr lang="el-GR" sz="2600" i="1">
                            <a:latin typeface="Cambria Math" panose="02040503050406030204" pitchFamily="18" charset="0"/>
                          </a:rPr>
                        </m:ctrlPr>
                      </m:sSubPr>
                      <m:e>
                        <m:r>
                          <a:rPr lang="el-GR" sz="2600" i="1">
                            <a:latin typeface="Cambria Math" panose="02040503050406030204" pitchFamily="18" charset="0"/>
                          </a:rPr>
                          <m:t>𝑒</m:t>
                        </m:r>
                      </m:e>
                      <m:sub>
                        <m:r>
                          <a:rPr lang="el-GR" sz="2600" i="1">
                            <a:latin typeface="Cambria Math" panose="02040503050406030204" pitchFamily="18" charset="0"/>
                          </a:rPr>
                          <m:t>𝑡𝑒𝑠𝑡</m:t>
                        </m:r>
                      </m:sub>
                    </m:sSub>
                  </m:oMath>
                </a14:m>
                <a:r>
                  <a:rPr lang="el-GR" sz="2600" dirty="0"/>
                  <a:t>, με τη δυαδική αναζήτηση χρειάζεται να επιλύσουμε μονάχα το πολύ </a:t>
                </a:r>
                <a14:m>
                  <m:oMath xmlns:m="http://schemas.openxmlformats.org/officeDocument/2006/math">
                    <m:d>
                      <m:dPr>
                        <m:begChr m:val="⌈"/>
                        <m:endChr m:val=""/>
                        <m:ctrlPr>
                          <a:rPr lang="el-GR" sz="2600" i="1">
                            <a:latin typeface="Cambria Math" panose="02040503050406030204" pitchFamily="18" charset="0"/>
                          </a:rPr>
                        </m:ctrlPr>
                      </m:dPr>
                      <m:e>
                        <m:d>
                          <m:dPr>
                            <m:begChr m:val=""/>
                            <m:endChr m:val="⌉"/>
                            <m:ctrlPr>
                              <a:rPr lang="el-GR" sz="2600" i="1">
                                <a:latin typeface="Cambria Math" panose="02040503050406030204" pitchFamily="18" charset="0"/>
                              </a:rPr>
                            </m:ctrlPr>
                          </m:dPr>
                          <m:e>
                            <m:func>
                              <m:funcPr>
                                <m:ctrlPr>
                                  <a:rPr lang="el-GR" sz="2600" i="1">
                                    <a:latin typeface="Cambria Math" panose="02040503050406030204" pitchFamily="18" charset="0"/>
                                  </a:rPr>
                                </m:ctrlPr>
                              </m:funcPr>
                              <m:fName>
                                <m:sSub>
                                  <m:sSubPr>
                                    <m:ctrlPr>
                                      <a:rPr lang="el-GR" sz="2600" i="1">
                                        <a:latin typeface="Cambria Math" panose="02040503050406030204" pitchFamily="18" charset="0"/>
                                      </a:rPr>
                                    </m:ctrlPr>
                                  </m:sSubPr>
                                  <m:e>
                                    <m:r>
                                      <m:rPr>
                                        <m:sty m:val="p"/>
                                      </m:rPr>
                                      <a:rPr lang="el-GR" sz="2600">
                                        <a:latin typeface="Cambria Math" panose="02040503050406030204" pitchFamily="18" charset="0"/>
                                      </a:rPr>
                                      <m:t>log</m:t>
                                    </m:r>
                                  </m:e>
                                  <m:sub>
                                    <m:r>
                                      <a:rPr lang="el-GR" sz="2600" i="1">
                                        <a:latin typeface="Cambria Math" panose="02040503050406030204" pitchFamily="18" charset="0"/>
                                      </a:rPr>
                                      <m:t>2</m:t>
                                    </m:r>
                                  </m:sub>
                                </m:sSub>
                              </m:fName>
                              <m:e>
                                <m:r>
                                  <a:rPr lang="el-GR" sz="2600" i="1">
                                    <a:latin typeface="Cambria Math" panose="02040503050406030204" pitchFamily="18" charset="0"/>
                                  </a:rPr>
                                  <m:t>𝑁</m:t>
                                </m:r>
                              </m:e>
                            </m:func>
                          </m:e>
                        </m:d>
                      </m:e>
                    </m:d>
                  </m:oMath>
                </a14:m>
                <a:r>
                  <a:rPr lang="el-GR" sz="2600" dirty="0"/>
                  <a:t> </a:t>
                </a:r>
                <a:r>
                  <a:rPr lang="el-GR" sz="2600" dirty="0" smtClean="0"/>
                  <a:t>προβλήματα.</a:t>
                </a:r>
                <a:r>
                  <a:rPr lang="el-GR" sz="2600" dirty="0"/>
                  <a:t> </a:t>
                </a:r>
                <a:r>
                  <a:rPr lang="el-GR" sz="2600" dirty="0" smtClean="0"/>
                  <a:t>Η </a:t>
                </a:r>
                <a:r>
                  <a:rPr lang="el-GR" sz="2600" dirty="0"/>
                  <a:t>διαφορά χρόνου γίνεται ιδιαίτερα εμφανής στην εφαρμογή ανάλυσης ευαισθησίας σε μεγάλους σε μέγεθος γράφους</a:t>
                </a:r>
                <a:r>
                  <a:rPr lang="el-GR" sz="2600" dirty="0" smtClean="0"/>
                  <a:t>. </a:t>
                </a:r>
                <a:r>
                  <a:rPr lang="el-GR" sz="2600" dirty="0"/>
                  <a:t>Έστω ότι η ακμή </a:t>
                </a:r>
                <a14:m>
                  <m:oMath xmlns:m="http://schemas.openxmlformats.org/officeDocument/2006/math">
                    <m:sSub>
                      <m:sSubPr>
                        <m:ctrlPr>
                          <a:rPr lang="el-GR" sz="2600" i="1">
                            <a:latin typeface="Cambria Math" panose="02040503050406030204" pitchFamily="18" charset="0"/>
                          </a:rPr>
                        </m:ctrlPr>
                      </m:sSubPr>
                      <m:e>
                        <m:r>
                          <a:rPr lang="el-GR" sz="2600" i="1">
                            <a:latin typeface="Cambria Math" panose="02040503050406030204" pitchFamily="18" charset="0"/>
                          </a:rPr>
                          <m:t>𝑒</m:t>
                        </m:r>
                      </m:e>
                      <m:sub>
                        <m:r>
                          <a:rPr lang="el-GR" sz="2600" i="1">
                            <a:latin typeface="Cambria Math" panose="02040503050406030204" pitchFamily="18" charset="0"/>
                          </a:rPr>
                          <m:t>𝑡𝑒𝑠𝑡</m:t>
                        </m:r>
                      </m:sub>
                    </m:sSub>
                  </m:oMath>
                </a14:m>
                <a:r>
                  <a:rPr lang="el-GR" sz="2600" dirty="0"/>
                  <a:t> είναι αυτή της </a:t>
                </a:r>
                <a:r>
                  <a:rPr lang="el-GR" sz="2600" dirty="0" smtClean="0"/>
                  <a:t>πάνω εικόνας, </a:t>
                </a:r>
                <a:r>
                  <a:rPr lang="el-GR" sz="2600" dirty="0"/>
                  <a:t>όπου για γραμμική αύξηση χρειάζεται να λυθούν το πολύ 12 προβλήματα ακέραιου προγραμματισμού και τελικώς επιλύονται 9. </a:t>
                </a:r>
                <a:r>
                  <a:rPr lang="el-GR" sz="2600" dirty="0" smtClean="0"/>
                  <a:t>Στην κάτω εικόνα παρουσιάζεται </a:t>
                </a:r>
                <a:r>
                  <a:rPr lang="el-GR" sz="2600" dirty="0"/>
                  <a:t>η ανάλυση ευαισθησίας με δυαδική </a:t>
                </a:r>
                <a:r>
                  <a:rPr lang="el-GR" sz="2600" dirty="0" smtClean="0"/>
                  <a:t>αναζήτηση για την ίδια ακμή, </a:t>
                </a:r>
                <a:r>
                  <a:rPr lang="el-GR" sz="2600" dirty="0"/>
                  <a:t>όπου ο αριθμός των προβλημάτων που απαιτείται να επιλυθούν μειώνεται σε 4</a:t>
                </a:r>
                <a:r>
                  <a:rPr lang="el-GR" sz="2600" dirty="0" smtClean="0"/>
                  <a:t> (</a:t>
                </a:r>
                <a:r>
                  <a:rPr lang="el-GR" sz="2600" dirty="0"/>
                  <a:t>με </a:t>
                </a:r>
                <a14:m>
                  <m:oMath xmlns:m="http://schemas.openxmlformats.org/officeDocument/2006/math">
                    <m:d>
                      <m:dPr>
                        <m:begChr m:val="⌈"/>
                        <m:endChr m:val=""/>
                        <m:ctrlPr>
                          <a:rPr lang="el-GR" sz="2600" i="1">
                            <a:latin typeface="Cambria Math" panose="02040503050406030204" pitchFamily="18" charset="0"/>
                          </a:rPr>
                        </m:ctrlPr>
                      </m:dPr>
                      <m:e>
                        <m:d>
                          <m:dPr>
                            <m:begChr m:val=""/>
                            <m:endChr m:val="⌉"/>
                            <m:ctrlPr>
                              <a:rPr lang="el-GR" sz="2600" i="1">
                                <a:latin typeface="Cambria Math" panose="02040503050406030204" pitchFamily="18" charset="0"/>
                              </a:rPr>
                            </m:ctrlPr>
                          </m:dPr>
                          <m:e>
                            <m:func>
                              <m:funcPr>
                                <m:ctrlPr>
                                  <a:rPr lang="el-GR" sz="2600" i="1">
                                    <a:latin typeface="Cambria Math" panose="02040503050406030204" pitchFamily="18" charset="0"/>
                                  </a:rPr>
                                </m:ctrlPr>
                              </m:funcPr>
                              <m:fName>
                                <m:sSub>
                                  <m:sSubPr>
                                    <m:ctrlPr>
                                      <a:rPr lang="el-GR" sz="2600" i="1">
                                        <a:latin typeface="Cambria Math" panose="02040503050406030204" pitchFamily="18" charset="0"/>
                                      </a:rPr>
                                    </m:ctrlPr>
                                  </m:sSubPr>
                                  <m:e>
                                    <m:r>
                                      <m:rPr>
                                        <m:sty m:val="p"/>
                                      </m:rPr>
                                      <a:rPr lang="el-GR" sz="2600">
                                        <a:latin typeface="Cambria Math" panose="02040503050406030204" pitchFamily="18" charset="0"/>
                                      </a:rPr>
                                      <m:t>log</m:t>
                                    </m:r>
                                  </m:e>
                                  <m:sub>
                                    <m:r>
                                      <a:rPr lang="el-GR" sz="2600">
                                        <a:latin typeface="Cambria Math" panose="02040503050406030204" pitchFamily="18" charset="0"/>
                                      </a:rPr>
                                      <m:t>2</m:t>
                                    </m:r>
                                  </m:sub>
                                </m:sSub>
                              </m:fName>
                              <m:e>
                                <m:r>
                                  <a:rPr lang="el-GR" sz="2600" i="1">
                                    <a:latin typeface="Cambria Math" panose="02040503050406030204" pitchFamily="18" charset="0"/>
                                  </a:rPr>
                                  <m:t>12</m:t>
                                </m:r>
                              </m:e>
                            </m:func>
                          </m:e>
                        </m:d>
                      </m:e>
                    </m:d>
                    <m:r>
                      <a:rPr lang="el-GR" sz="2600" i="1">
                        <a:latin typeface="Cambria Math" panose="02040503050406030204" pitchFamily="18" charset="0"/>
                      </a:rPr>
                      <m:t>=4</m:t>
                    </m:r>
                  </m:oMath>
                </a14:m>
                <a:r>
                  <a:rPr lang="el-GR" sz="2600" dirty="0" smtClean="0"/>
                  <a:t> το </a:t>
                </a:r>
                <a:r>
                  <a:rPr lang="el-GR" sz="2600" dirty="0"/>
                  <a:t>μέγιστο</a:t>
                </a:r>
                <a:r>
                  <a:rPr lang="el-GR" sz="2600" dirty="0" smtClean="0"/>
                  <a:t>).</a:t>
                </a:r>
                <a:endParaRPr lang="el-GR" sz="2600" dirty="0"/>
              </a:p>
              <a:p>
                <a:pPr marL="0" indent="0" algn="just">
                  <a:buNone/>
                </a:pPr>
                <a:endParaRPr lang="el-GR"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047859"/>
                <a:ext cx="6436659" cy="5711530"/>
              </a:xfrm>
              <a:blipFill rotWithShape="0">
                <a:blip r:embed="rId2"/>
                <a:stretch>
                  <a:fillRect l="-947" t="-2028" r="-947" b="-17930"/>
                </a:stretch>
              </a:blipFill>
            </p:spPr>
            <p:txBody>
              <a:bodyPr/>
              <a:lstStyle/>
              <a:p>
                <a:r>
                  <a:rPr lang="el-GR">
                    <a:noFill/>
                  </a:rPr>
                  <a:t> </a:t>
                </a:r>
              </a:p>
            </p:txBody>
          </p:sp>
        </mc:Fallback>
      </mc:AlternateContent>
      <p:pic>
        <p:nvPicPr>
          <p:cNvPr id="5" name="Picture 4"/>
          <p:cNvPicPr>
            <a:picLocks noChangeAspect="1"/>
          </p:cNvPicPr>
          <p:nvPr/>
        </p:nvPicPr>
        <p:blipFill>
          <a:blip r:embed="rId3"/>
          <a:stretch>
            <a:fillRect/>
          </a:stretch>
        </p:blipFill>
        <p:spPr>
          <a:xfrm>
            <a:off x="6436656" y="1505057"/>
            <a:ext cx="5755341" cy="852918"/>
          </a:xfrm>
          <a:prstGeom prst="rect">
            <a:avLst/>
          </a:prstGeom>
        </p:spPr>
      </p:pic>
      <p:pic>
        <p:nvPicPr>
          <p:cNvPr id="6" name="Picture 5"/>
          <p:cNvPicPr>
            <a:picLocks noChangeAspect="1"/>
          </p:cNvPicPr>
          <p:nvPr/>
        </p:nvPicPr>
        <p:blipFill>
          <a:blip r:embed="rId4"/>
          <a:stretch>
            <a:fillRect/>
          </a:stretch>
        </p:blipFill>
        <p:spPr>
          <a:xfrm>
            <a:off x="6436656" y="2933877"/>
            <a:ext cx="5755341" cy="3655016"/>
          </a:xfrm>
          <a:prstGeom prst="rect">
            <a:avLst/>
          </a:prstGeom>
        </p:spPr>
      </p:pic>
      <p:sp>
        <p:nvSpPr>
          <p:cNvPr id="4" name="TextBox 3"/>
          <p:cNvSpPr txBox="1"/>
          <p:nvPr/>
        </p:nvSpPr>
        <p:spPr>
          <a:xfrm>
            <a:off x="8069455" y="1102299"/>
            <a:ext cx="2489745" cy="400110"/>
          </a:xfrm>
          <a:prstGeom prst="rect">
            <a:avLst/>
          </a:prstGeom>
          <a:noFill/>
        </p:spPr>
        <p:txBody>
          <a:bodyPr wrap="square" rtlCol="0">
            <a:spAutoFit/>
          </a:bodyPr>
          <a:lstStyle/>
          <a:p>
            <a:pPr algn="ctr"/>
            <a:r>
              <a:rPr lang="el-GR" sz="2000" b="1" dirty="0" smtClean="0"/>
              <a:t>Γραμμική αναζήτηση:</a:t>
            </a:r>
            <a:endParaRPr lang="el-GR" sz="2000" b="1" dirty="0"/>
          </a:p>
        </p:txBody>
      </p:sp>
      <p:sp>
        <p:nvSpPr>
          <p:cNvPr id="7" name="TextBox 6"/>
          <p:cNvSpPr txBox="1"/>
          <p:nvPr/>
        </p:nvSpPr>
        <p:spPr>
          <a:xfrm>
            <a:off x="8109995" y="2528471"/>
            <a:ext cx="2408656" cy="400110"/>
          </a:xfrm>
          <a:prstGeom prst="rect">
            <a:avLst/>
          </a:prstGeom>
          <a:noFill/>
        </p:spPr>
        <p:txBody>
          <a:bodyPr wrap="square" rtlCol="0">
            <a:spAutoFit/>
          </a:bodyPr>
          <a:lstStyle/>
          <a:p>
            <a:pPr algn="ctr"/>
            <a:r>
              <a:rPr lang="el-GR" sz="2000" b="1" dirty="0" smtClean="0"/>
              <a:t>Δυαδική αναζήτηση:</a:t>
            </a:r>
            <a:endParaRPr lang="el-GR" sz="2000" b="1" dirty="0"/>
          </a:p>
        </p:txBody>
      </p:sp>
    </p:spTree>
    <p:extLst>
      <p:ext uri="{BB962C8B-B14F-4D97-AF65-F5344CB8AC3E}">
        <p14:creationId xmlns:p14="http://schemas.microsoft.com/office/powerpoint/2010/main" val="15451946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80901"/>
          </a:xfrm>
        </p:spPr>
        <p:txBody>
          <a:bodyPr/>
          <a:lstStyle/>
          <a:p>
            <a:pPr algn="ctr"/>
            <a:r>
              <a:rPr lang="el-GR" dirty="0"/>
              <a:t>Εφαρμογή ανάλυσης ευαισθησίας</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177233"/>
                <a:ext cx="10515600" cy="2401198"/>
              </a:xfrm>
            </p:spPr>
            <p:txBody>
              <a:bodyPr>
                <a:normAutofit/>
              </a:bodyPr>
              <a:lstStyle/>
              <a:p>
                <a:pPr marL="0" indent="0" algn="just">
                  <a:buNone/>
                </a:pPr>
                <a:r>
                  <a:rPr lang="el-GR" sz="2000" dirty="0"/>
                  <a:t>Ακολουθεί ένα χαρακτηριστικό παράδειγμα ανάλυσης ευαισθησίας στη γραφική διεπαφή. Στο οδικό δίκτυο της εικόνας, οι αρχικές συντομότερες διαδρομές είναι οι </a:t>
                </a:r>
                <a14:m>
                  <m:oMath xmlns:m="http://schemas.openxmlformats.org/officeDocument/2006/math">
                    <m:d>
                      <m:dPr>
                        <m:begChr m:val="{"/>
                        <m:endChr m:val="}"/>
                        <m:ctrlPr>
                          <a:rPr lang="el-GR" sz="2000" i="1">
                            <a:latin typeface="Cambria Math" panose="02040503050406030204" pitchFamily="18" charset="0"/>
                          </a:rPr>
                        </m:ctrlPr>
                      </m:dPr>
                      <m:e>
                        <m:r>
                          <a:rPr lang="el-GR" sz="2000">
                            <a:latin typeface="Cambria Math" panose="02040503050406030204" pitchFamily="18" charset="0"/>
                          </a:rPr>
                          <m:t>1, 7</m:t>
                        </m:r>
                      </m:e>
                    </m:d>
                  </m:oMath>
                </a14:m>
                <a:r>
                  <a:rPr lang="el-GR" sz="2000" dirty="0"/>
                  <a:t> (από το ασθενοφόρο προς τον ασθενή) και </a:t>
                </a:r>
                <a14:m>
                  <m:oMath xmlns:m="http://schemas.openxmlformats.org/officeDocument/2006/math">
                    <m:d>
                      <m:dPr>
                        <m:begChr m:val="{"/>
                        <m:endChr m:val="}"/>
                        <m:ctrlPr>
                          <a:rPr lang="el-GR" sz="2000" i="1">
                            <a:latin typeface="Cambria Math" panose="02040503050406030204" pitchFamily="18" charset="0"/>
                          </a:rPr>
                        </m:ctrlPr>
                      </m:dPr>
                      <m:e>
                        <m:r>
                          <a:rPr lang="el-GR" sz="2000">
                            <a:latin typeface="Cambria Math" panose="02040503050406030204" pitchFamily="18" charset="0"/>
                          </a:rPr>
                          <m:t>8, 4</m:t>
                        </m:r>
                      </m:e>
                    </m:d>
                  </m:oMath>
                </a14:m>
                <a:r>
                  <a:rPr lang="el-GR" sz="2000" dirty="0"/>
                  <a:t> (από τον ασθενή προς το νοσοκομείο). Είναι εύκολο να διαπιστώσουμε ότι υπάρχουν 4 ξεχωριστές διαδρομές από το ασθενοφόρο προς τον ασθενή, οι </a:t>
                </a:r>
                <a14:m>
                  <m:oMath xmlns:m="http://schemas.openxmlformats.org/officeDocument/2006/math">
                    <m:d>
                      <m:dPr>
                        <m:begChr m:val="{"/>
                        <m:endChr m:val="}"/>
                        <m:ctrlPr>
                          <a:rPr lang="el-GR" sz="2000" i="1">
                            <a:latin typeface="Cambria Math" panose="02040503050406030204" pitchFamily="18" charset="0"/>
                          </a:rPr>
                        </m:ctrlPr>
                      </m:dPr>
                      <m:e>
                        <m:r>
                          <a:rPr lang="el-GR" sz="2000">
                            <a:latin typeface="Cambria Math" panose="02040503050406030204" pitchFamily="18" charset="0"/>
                          </a:rPr>
                          <m:t>1, 7</m:t>
                        </m:r>
                      </m:e>
                    </m:d>
                  </m:oMath>
                </a14:m>
                <a:r>
                  <a:rPr lang="el-GR" sz="2000" dirty="0"/>
                  <a:t>, </a:t>
                </a:r>
                <a14:m>
                  <m:oMath xmlns:m="http://schemas.openxmlformats.org/officeDocument/2006/math">
                    <m:d>
                      <m:dPr>
                        <m:begChr m:val="{"/>
                        <m:endChr m:val="}"/>
                        <m:ctrlPr>
                          <a:rPr lang="el-GR" sz="2000" i="1">
                            <a:latin typeface="Cambria Math" panose="02040503050406030204" pitchFamily="18" charset="0"/>
                          </a:rPr>
                        </m:ctrlPr>
                      </m:dPr>
                      <m:e>
                        <m:r>
                          <a:rPr lang="el-GR" sz="2000">
                            <a:latin typeface="Cambria Math" panose="02040503050406030204" pitchFamily="18" charset="0"/>
                          </a:rPr>
                          <m:t>3, 4, 7</m:t>
                        </m:r>
                      </m:e>
                    </m:d>
                  </m:oMath>
                </a14:m>
                <a:r>
                  <a:rPr lang="el-GR" sz="2000" dirty="0"/>
                  <a:t>, </a:t>
                </a:r>
                <a14:m>
                  <m:oMath xmlns:m="http://schemas.openxmlformats.org/officeDocument/2006/math">
                    <m:d>
                      <m:dPr>
                        <m:begChr m:val="{"/>
                        <m:endChr m:val="}"/>
                        <m:ctrlPr>
                          <a:rPr lang="el-GR" sz="2000" i="1">
                            <a:latin typeface="Cambria Math" panose="02040503050406030204" pitchFamily="18" charset="0"/>
                          </a:rPr>
                        </m:ctrlPr>
                      </m:dPr>
                      <m:e>
                        <m:r>
                          <a:rPr lang="el-GR" sz="2000">
                            <a:latin typeface="Cambria Math" panose="02040503050406030204" pitchFamily="18" charset="0"/>
                          </a:rPr>
                          <m:t>2, 5, 4, 7</m:t>
                        </m:r>
                      </m:e>
                    </m:d>
                  </m:oMath>
                </a14:m>
                <a:r>
                  <a:rPr lang="el-GR" sz="2000" dirty="0"/>
                  <a:t> και </a:t>
                </a:r>
                <a14:m>
                  <m:oMath xmlns:m="http://schemas.openxmlformats.org/officeDocument/2006/math">
                    <m:d>
                      <m:dPr>
                        <m:begChr m:val="{"/>
                        <m:endChr m:val="}"/>
                        <m:ctrlPr>
                          <a:rPr lang="el-GR" sz="2000" i="1">
                            <a:latin typeface="Cambria Math" panose="02040503050406030204" pitchFamily="18" charset="0"/>
                          </a:rPr>
                        </m:ctrlPr>
                      </m:dPr>
                      <m:e>
                        <m:r>
                          <a:rPr lang="el-GR" sz="2000">
                            <a:latin typeface="Cambria Math" panose="02040503050406030204" pitchFamily="18" charset="0"/>
                          </a:rPr>
                          <m:t>2, 6</m:t>
                        </m:r>
                      </m:e>
                    </m:d>
                  </m:oMath>
                </a14:m>
                <a:r>
                  <a:rPr lang="el-GR" sz="2000" dirty="0"/>
                  <a:t> (εδώ σημειώνονται οι ακμές που αποτελούν την κάθε διαδρομή). Ακόμα, υπάρχουν 2 διαφορετικές διαδρομές από τον ασθενή προς το νοσοκομείο, οι </a:t>
                </a:r>
                <a14:m>
                  <m:oMath xmlns:m="http://schemas.openxmlformats.org/officeDocument/2006/math">
                    <m:d>
                      <m:dPr>
                        <m:begChr m:val="{"/>
                        <m:endChr m:val="}"/>
                        <m:ctrlPr>
                          <a:rPr lang="el-GR" sz="2000" i="1">
                            <a:latin typeface="Cambria Math" panose="02040503050406030204" pitchFamily="18" charset="0"/>
                          </a:rPr>
                        </m:ctrlPr>
                      </m:dPr>
                      <m:e>
                        <m:r>
                          <a:rPr lang="el-GR" sz="2000">
                            <a:latin typeface="Cambria Math" panose="02040503050406030204" pitchFamily="18" charset="0"/>
                          </a:rPr>
                          <m:t>7</m:t>
                        </m:r>
                      </m:e>
                    </m:d>
                  </m:oMath>
                </a14:m>
                <a:r>
                  <a:rPr lang="el-GR" sz="2000" dirty="0"/>
                  <a:t> και </a:t>
                </a:r>
                <a14:m>
                  <m:oMath xmlns:m="http://schemas.openxmlformats.org/officeDocument/2006/math">
                    <m:d>
                      <m:dPr>
                        <m:begChr m:val="{"/>
                        <m:endChr m:val="}"/>
                        <m:ctrlPr>
                          <a:rPr lang="el-GR" sz="2000" i="1">
                            <a:latin typeface="Cambria Math" panose="02040503050406030204" pitchFamily="18" charset="0"/>
                          </a:rPr>
                        </m:ctrlPr>
                      </m:dPr>
                      <m:e>
                        <m:r>
                          <a:rPr lang="el-GR" sz="2000">
                            <a:latin typeface="Cambria Math" panose="02040503050406030204" pitchFamily="18" charset="0"/>
                          </a:rPr>
                          <m:t>8, 4</m:t>
                        </m:r>
                      </m:e>
                    </m:d>
                  </m:oMath>
                </a14:m>
                <a:r>
                  <a:rPr lang="el-GR" sz="2000" dirty="0" smtClean="0"/>
                  <a:t>. Στις επόμενες διαφάνειες παρουσιάζονται σε εικόνες χαρακτηριστικά αποτελέσματα της ανάλυσης ευαισθησίας.</a:t>
                </a:r>
                <a:endParaRPr lang="el-GR"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177233"/>
                <a:ext cx="10515600" cy="2401198"/>
              </a:xfrm>
              <a:blipFill rotWithShape="0">
                <a:blip r:embed="rId2"/>
                <a:stretch>
                  <a:fillRect l="-638" t="-2538" r="-580"/>
                </a:stretch>
              </a:blipFill>
            </p:spPr>
            <p:txBody>
              <a:bodyPr/>
              <a:lstStyle/>
              <a:p>
                <a:r>
                  <a:rPr lang="el-GR">
                    <a:noFill/>
                  </a:rPr>
                  <a:t> </a:t>
                </a:r>
              </a:p>
            </p:txBody>
          </p:sp>
        </mc:Fallback>
      </mc:AlternateContent>
      <p:grpSp>
        <p:nvGrpSpPr>
          <p:cNvPr id="21" name="Group 20"/>
          <p:cNvGrpSpPr/>
          <p:nvPr/>
        </p:nvGrpSpPr>
        <p:grpSpPr>
          <a:xfrm>
            <a:off x="1734615" y="3578431"/>
            <a:ext cx="8722770" cy="3094049"/>
            <a:chOff x="1959825" y="3578431"/>
            <a:chExt cx="8722770" cy="3094049"/>
          </a:xfrm>
        </p:grpSpPr>
        <p:grpSp>
          <p:nvGrpSpPr>
            <p:cNvPr id="5" name="Group 4"/>
            <p:cNvGrpSpPr/>
            <p:nvPr/>
          </p:nvGrpSpPr>
          <p:grpSpPr>
            <a:xfrm>
              <a:off x="3841059" y="3578431"/>
              <a:ext cx="6841536" cy="3094049"/>
              <a:chOff x="0" y="0"/>
              <a:chExt cx="5996940" cy="2712085"/>
            </a:xfrm>
          </p:grpSpPr>
          <p:grpSp>
            <p:nvGrpSpPr>
              <p:cNvPr id="7" name="Group 6"/>
              <p:cNvGrpSpPr/>
              <p:nvPr/>
            </p:nvGrpSpPr>
            <p:grpSpPr>
              <a:xfrm>
                <a:off x="0" y="0"/>
                <a:ext cx="5996940" cy="2673350"/>
                <a:chOff x="0" y="0"/>
                <a:chExt cx="5996940" cy="267335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447675"/>
                  <a:ext cx="2796540" cy="180594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8575"/>
                  <a:ext cx="3124200" cy="2644775"/>
                </a:xfrm>
                <a:prstGeom prst="rect">
                  <a:avLst/>
                </a:prstGeom>
              </p:spPr>
            </p:pic>
            <p:sp>
              <p:nvSpPr>
                <p:cNvPr id="14" name="Text Box 2"/>
                <p:cNvSpPr txBox="1">
                  <a:spLocks noChangeArrowheads="1"/>
                </p:cNvSpPr>
                <p:nvPr/>
              </p:nvSpPr>
              <p:spPr bwMode="auto">
                <a:xfrm>
                  <a:off x="0" y="0"/>
                  <a:ext cx="353152" cy="474139"/>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4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 Box 2"/>
                <p:cNvSpPr txBox="1">
                  <a:spLocks noChangeArrowheads="1"/>
                </p:cNvSpPr>
                <p:nvPr/>
              </p:nvSpPr>
              <p:spPr bwMode="auto">
                <a:xfrm>
                  <a:off x="2781300" y="9525"/>
                  <a:ext cx="353152" cy="474139"/>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4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7</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 Box 2"/>
                <p:cNvSpPr txBox="1">
                  <a:spLocks noChangeArrowheads="1"/>
                </p:cNvSpPr>
                <p:nvPr/>
              </p:nvSpPr>
              <p:spPr bwMode="auto">
                <a:xfrm>
                  <a:off x="990600" y="514350"/>
                  <a:ext cx="353060" cy="47371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l-GR" sz="2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 Box 2"/>
                <p:cNvSpPr txBox="1">
                  <a:spLocks noChangeArrowheads="1"/>
                </p:cNvSpPr>
                <p:nvPr/>
              </p:nvSpPr>
              <p:spPr bwMode="auto">
                <a:xfrm>
                  <a:off x="2266950" y="1019175"/>
                  <a:ext cx="353152" cy="474139"/>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8</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8" name="Text Box 2"/>
              <p:cNvSpPr txBox="1">
                <a:spLocks noChangeArrowheads="1"/>
              </p:cNvSpPr>
              <p:nvPr/>
            </p:nvSpPr>
            <p:spPr bwMode="auto">
              <a:xfrm>
                <a:off x="9525" y="2238375"/>
                <a:ext cx="353060" cy="47371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l-GR" sz="2400" b="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2</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p:cNvSpPr txBox="1">
                <a:spLocks noChangeArrowheads="1"/>
              </p:cNvSpPr>
              <p:nvPr/>
            </p:nvSpPr>
            <p:spPr bwMode="auto">
              <a:xfrm>
                <a:off x="2790825" y="1533525"/>
                <a:ext cx="353060" cy="47371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l-GR" sz="2400" b="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6</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 Box 2"/>
              <p:cNvSpPr txBox="1">
                <a:spLocks noChangeArrowheads="1"/>
              </p:cNvSpPr>
              <p:nvPr/>
            </p:nvSpPr>
            <p:spPr bwMode="auto">
              <a:xfrm>
                <a:off x="485775" y="1009650"/>
                <a:ext cx="353060" cy="47371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l-GR" sz="2400" b="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3</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 Box 2"/>
              <p:cNvSpPr txBox="1">
                <a:spLocks noChangeArrowheads="1"/>
              </p:cNvSpPr>
              <p:nvPr/>
            </p:nvSpPr>
            <p:spPr bwMode="auto">
              <a:xfrm>
                <a:off x="1285875" y="1524000"/>
                <a:ext cx="353060" cy="47371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l-GR" sz="2400" b="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5</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grpSp>
        <p:pic>
          <p:nvPicPr>
            <p:cNvPr id="18" name="Picture 17"/>
            <p:cNvPicPr>
              <a:picLocks noChangeAspect="1"/>
            </p:cNvPicPr>
            <p:nvPr/>
          </p:nvPicPr>
          <p:blipFill rotWithShape="1">
            <a:blip r:embed="rId5"/>
            <a:srcRect l="7704"/>
            <a:stretch/>
          </p:blipFill>
          <p:spPr>
            <a:xfrm>
              <a:off x="2423919" y="5264997"/>
              <a:ext cx="671187" cy="1053717"/>
            </a:xfrm>
            <a:prstGeom prst="rect">
              <a:avLst/>
            </a:prstGeom>
          </p:spPr>
        </p:pic>
        <p:pic>
          <p:nvPicPr>
            <p:cNvPr id="19" name="Picture 18"/>
            <p:cNvPicPr>
              <a:picLocks noChangeAspect="1"/>
            </p:cNvPicPr>
            <p:nvPr/>
          </p:nvPicPr>
          <p:blipFill>
            <a:blip r:embed="rId6"/>
            <a:stretch>
              <a:fillRect/>
            </a:stretch>
          </p:blipFill>
          <p:spPr>
            <a:xfrm>
              <a:off x="1959825" y="4008485"/>
              <a:ext cx="670618" cy="1051651"/>
            </a:xfrm>
            <a:prstGeom prst="rect">
              <a:avLst/>
            </a:prstGeom>
          </p:spPr>
        </p:pic>
        <p:pic>
          <p:nvPicPr>
            <p:cNvPr id="20" name="Picture 19"/>
            <p:cNvPicPr>
              <a:picLocks noChangeAspect="1"/>
            </p:cNvPicPr>
            <p:nvPr/>
          </p:nvPicPr>
          <p:blipFill rotWithShape="1">
            <a:blip r:embed="rId7"/>
            <a:srcRect l="5034"/>
            <a:stretch/>
          </p:blipFill>
          <p:spPr>
            <a:xfrm>
              <a:off x="2894357" y="4008484"/>
              <a:ext cx="665808" cy="1051651"/>
            </a:xfrm>
            <a:prstGeom prst="rect">
              <a:avLst/>
            </a:prstGeom>
          </p:spPr>
        </p:pic>
      </p:grpSp>
    </p:spTree>
    <p:extLst>
      <p:ext uri="{BB962C8B-B14F-4D97-AF65-F5344CB8AC3E}">
        <p14:creationId xmlns:p14="http://schemas.microsoft.com/office/powerpoint/2010/main" val="41483534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63417"/>
          </a:xfrm>
        </p:spPr>
        <p:txBody>
          <a:bodyPr/>
          <a:lstStyle/>
          <a:p>
            <a:pPr algn="ctr"/>
            <a:r>
              <a:rPr lang="el-GR" dirty="0"/>
              <a:t>Εφαρμογή ανάλυσης ευαισθησίας</a:t>
            </a:r>
          </a:p>
        </p:txBody>
      </p:sp>
      <p:grpSp>
        <p:nvGrpSpPr>
          <p:cNvPr id="4" name="Group 3"/>
          <p:cNvGrpSpPr/>
          <p:nvPr/>
        </p:nvGrpSpPr>
        <p:grpSpPr>
          <a:xfrm>
            <a:off x="241965" y="963417"/>
            <a:ext cx="5880961" cy="2967747"/>
            <a:chOff x="0" y="-25949"/>
            <a:chExt cx="5806441" cy="2772319"/>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9" y="371474"/>
              <a:ext cx="2801781" cy="2369571"/>
            </a:xfrm>
            <a:prstGeom prst="rect">
              <a:avLst/>
            </a:prstGeom>
          </p:spPr>
        </p:pic>
        <p:grpSp>
          <p:nvGrpSpPr>
            <p:cNvPr id="6" name="Group 5"/>
            <p:cNvGrpSpPr/>
            <p:nvPr/>
          </p:nvGrpSpPr>
          <p:grpSpPr>
            <a:xfrm>
              <a:off x="0" y="-25949"/>
              <a:ext cx="5806441" cy="2772319"/>
              <a:chOff x="0" y="-44999"/>
              <a:chExt cx="5806441" cy="2772319"/>
            </a:xfrm>
          </p:grpSpPr>
          <p:grpSp>
            <p:nvGrpSpPr>
              <p:cNvPr id="10" name="Group 9"/>
              <p:cNvGrpSpPr/>
              <p:nvPr/>
            </p:nvGrpSpPr>
            <p:grpSpPr>
              <a:xfrm>
                <a:off x="0" y="314325"/>
                <a:ext cx="5806441" cy="2412995"/>
                <a:chOff x="0" y="0"/>
                <a:chExt cx="6430102" cy="2672080"/>
              </a:xfrm>
            </p:grpSpPr>
            <p:grpSp>
              <p:nvGrpSpPr>
                <p:cNvPr id="12" name="Group 11"/>
                <p:cNvGrpSpPr/>
                <p:nvPr/>
              </p:nvGrpSpPr>
              <p:grpSpPr>
                <a:xfrm>
                  <a:off x="0" y="0"/>
                  <a:ext cx="6419850" cy="2672080"/>
                  <a:chOff x="0" y="0"/>
                  <a:chExt cx="6419850" cy="2672080"/>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5175" y="38100"/>
                    <a:ext cx="3114675" cy="2633980"/>
                  </a:xfrm>
                  <a:prstGeom prst="rect">
                    <a:avLst/>
                  </a:prstGeom>
                </p:spPr>
              </p:pic>
              <p:sp>
                <p:nvSpPr>
                  <p:cNvPr id="17" name="Text Box 2"/>
                  <p:cNvSpPr txBox="1">
                    <a:spLocks noChangeArrowheads="1"/>
                  </p:cNvSpPr>
                  <p:nvPr/>
                </p:nvSpPr>
                <p:spPr bwMode="auto">
                  <a:xfrm>
                    <a:off x="0" y="0"/>
                    <a:ext cx="353060" cy="47371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4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 Box 2"/>
                  <p:cNvSpPr txBox="1">
                    <a:spLocks noChangeArrowheads="1"/>
                  </p:cNvSpPr>
                  <p:nvPr/>
                </p:nvSpPr>
                <p:spPr bwMode="auto">
                  <a:xfrm>
                    <a:off x="2760204" y="9524"/>
                    <a:ext cx="353060" cy="47371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4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7</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13" name="Text Box 2"/>
                <p:cNvSpPr txBox="1">
                  <a:spLocks noChangeArrowheads="1"/>
                </p:cNvSpPr>
                <p:nvPr/>
              </p:nvSpPr>
              <p:spPr bwMode="auto">
                <a:xfrm>
                  <a:off x="6076950" y="9525"/>
                  <a:ext cx="353152" cy="474139"/>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4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7</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 Box 2"/>
                <p:cNvSpPr txBox="1">
                  <a:spLocks noChangeArrowheads="1"/>
                </p:cNvSpPr>
                <p:nvPr/>
              </p:nvSpPr>
              <p:spPr bwMode="auto">
                <a:xfrm>
                  <a:off x="4286250" y="482707"/>
                  <a:ext cx="353060" cy="47371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l-GR" sz="24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4</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 Box 2"/>
                <p:cNvSpPr txBox="1">
                  <a:spLocks noChangeArrowheads="1"/>
                </p:cNvSpPr>
                <p:nvPr/>
              </p:nvSpPr>
              <p:spPr bwMode="auto">
                <a:xfrm>
                  <a:off x="3781425" y="988554"/>
                  <a:ext cx="353060" cy="47371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l-GR" sz="24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3</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8" name="Text Box 2"/>
                  <p:cNvSpPr txBox="1">
                    <a:spLocks noChangeArrowheads="1"/>
                  </p:cNvSpPr>
                  <p:nvPr/>
                </p:nvSpPr>
                <p:spPr bwMode="auto">
                  <a:xfrm>
                    <a:off x="3789318" y="-25586"/>
                    <a:ext cx="1211571" cy="458936"/>
                  </a:xfrm>
                  <a:prstGeom prst="rect">
                    <a:avLst/>
                  </a:prstGeom>
                  <a:noFill/>
                  <a:ln w="9525">
                    <a:noFill/>
                    <a:miter lim="800000"/>
                    <a:headEnd/>
                    <a:tailEnd/>
                  </a:ln>
                </p:spPr>
                <p:txBody>
                  <a:bodyPr rot="0" vert="horz" wrap="square" lIns="91440" tIns="45720" rIns="91440" bIns="45720" anchor="t" anchorCtr="0">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l-GR" b="1" i="1">
                              <a:effectLst/>
                              <a:latin typeface="Cambria Math" panose="02040503050406030204" pitchFamily="18" charset="0"/>
                              <a:ea typeface="Calibri" panose="020F0502020204030204" pitchFamily="34" charset="0"/>
                              <a:cs typeface="Times New Roman" panose="02020603050405020304" pitchFamily="18" charset="0"/>
                            </a:rPr>
                            <m:t>𝜟</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𝒄</m:t>
                          </m:r>
                          <m:r>
                            <a:rPr lang="el-GR" b="1" i="1">
                              <a:effectLst/>
                              <a:latin typeface="Cambria Math" panose="02040503050406030204" pitchFamily="18" charset="0"/>
                              <a:ea typeface="Times New Roman" panose="02020603050405020304" pitchFamily="18" charset="0"/>
                              <a:cs typeface="Times New Roman" panose="02020603050405020304" pitchFamily="18" charset="0"/>
                            </a:rPr>
                            <m:t>𝟏</m:t>
                          </m:r>
                          <m:r>
                            <a:rPr lang="el-GR" b="1" i="1">
                              <a:effectLst/>
                              <a:latin typeface="Cambria Math" panose="02040503050406030204" pitchFamily="18" charset="0"/>
                              <a:ea typeface="Times New Roman" panose="02020603050405020304" pitchFamily="18" charset="0"/>
                              <a:cs typeface="Times New Roman" panose="02020603050405020304" pitchFamily="18" charset="0"/>
                            </a:rPr>
                            <m:t>=</m:t>
                          </m:r>
                          <m:r>
                            <a:rPr lang="el-GR" b="1" i="1">
                              <a:effectLst/>
                              <a:latin typeface="Cambria Math" panose="02040503050406030204" pitchFamily="18" charset="0"/>
                              <a:ea typeface="Times New Roman" panose="02020603050405020304" pitchFamily="18" charset="0"/>
                              <a:cs typeface="Times New Roman" panose="02020603050405020304" pitchFamily="18" charset="0"/>
                            </a:rPr>
                            <m:t>𝟏</m:t>
                          </m:r>
                        </m:oMath>
                      </m:oMathPara>
                    </a14:m>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8" name="Text Box 2"/>
                  <p:cNvSpPr txBox="1">
                    <a:spLocks noRot="1" noChangeAspect="1" noMove="1" noResize="1" noEditPoints="1" noAdjustHandles="1" noChangeArrowheads="1" noChangeShapeType="1" noTextEdit="1"/>
                  </p:cNvSpPr>
                  <p:nvPr/>
                </p:nvSpPr>
                <p:spPr bwMode="auto">
                  <a:xfrm>
                    <a:off x="3789318" y="-25586"/>
                    <a:ext cx="1211571" cy="458936"/>
                  </a:xfrm>
                  <a:prstGeom prst="rect">
                    <a:avLst/>
                  </a:prstGeom>
                  <a:blipFill rotWithShape="0">
                    <a:blip r:embed="rId4"/>
                    <a:stretch>
                      <a:fillRect/>
                    </a:stretch>
                  </a:blipFill>
                  <a:ln w="9525">
                    <a:noFill/>
                    <a:miter lim="800000"/>
                    <a:headEnd/>
                    <a:tailEnd/>
                  </a:ln>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9" name="Text Box 2"/>
                  <p:cNvSpPr txBox="1">
                    <a:spLocks noChangeArrowheads="1"/>
                  </p:cNvSpPr>
                  <p:nvPr/>
                </p:nvSpPr>
                <p:spPr bwMode="auto">
                  <a:xfrm>
                    <a:off x="640598" y="-44999"/>
                    <a:ext cx="1547666" cy="458936"/>
                  </a:xfrm>
                  <a:prstGeom prst="rect">
                    <a:avLst/>
                  </a:prstGeom>
                  <a:noFill/>
                  <a:ln w="9525">
                    <a:noFill/>
                    <a:miter lim="800000"/>
                    <a:headEnd/>
                    <a:tailEnd/>
                  </a:ln>
                </p:spPr>
                <p:txBody>
                  <a:bodyPr rot="0" vert="horz" wrap="square" lIns="91440" tIns="45720" rIns="91440" bIns="45720" anchor="t" anchorCtr="0">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l-GR"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b="1" i="1">
                                  <a:effectLst/>
                                  <a:latin typeface="Cambria Math" panose="02040503050406030204" pitchFamily="18" charset="0"/>
                                  <a:ea typeface="Calibri" panose="020F0502020204030204" pitchFamily="34" charset="0"/>
                                  <a:cs typeface="Times New Roman" panose="02020603050405020304" pitchFamily="18" charset="0"/>
                                </a:rPr>
                                <m:t>𝜟</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𝒄</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𝟏</m:t>
                              </m:r>
                            </m:e>
                            <m:sub>
                              <m:r>
                                <a:rPr lang="en-US" b="1" i="1">
                                  <a:effectLst/>
                                  <a:latin typeface="Cambria Math" panose="02040503050406030204" pitchFamily="18" charset="0"/>
                                  <a:ea typeface="Times New Roman" panose="02020603050405020304" pitchFamily="18" charset="0"/>
                                  <a:cs typeface="Times New Roman" panose="02020603050405020304" pitchFamily="18" charset="0"/>
                                </a:rPr>
                                <m:t>𝒎𝒂𝒙</m:t>
                              </m:r>
                            </m:sub>
                          </m:sSub>
                          <m:r>
                            <a:rPr lang="el-GR" b="1" i="1">
                              <a:effectLst/>
                              <a:latin typeface="Cambria Math" panose="02040503050406030204" pitchFamily="18" charset="0"/>
                              <a:ea typeface="Times New Roman" panose="02020603050405020304" pitchFamily="18" charset="0"/>
                              <a:cs typeface="Times New Roman" panose="02020603050405020304" pitchFamily="18" charset="0"/>
                            </a:rPr>
                            <m:t>=</m:t>
                          </m:r>
                          <m:r>
                            <a:rPr lang="el-GR" b="1" i="1">
                              <a:effectLst/>
                              <a:latin typeface="Cambria Math" panose="02040503050406030204" pitchFamily="18" charset="0"/>
                              <a:ea typeface="Times New Roman" panose="02020603050405020304" pitchFamily="18" charset="0"/>
                              <a:cs typeface="Times New Roman" panose="02020603050405020304" pitchFamily="18" charset="0"/>
                            </a:rPr>
                            <m:t>𝟎</m:t>
                          </m:r>
                        </m:oMath>
                      </m:oMathPara>
                    </a14:m>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 name="Text Box 2"/>
                  <p:cNvSpPr txBox="1">
                    <a:spLocks noRot="1" noChangeAspect="1" noMove="1" noResize="1" noEditPoints="1" noAdjustHandles="1" noChangeArrowheads="1" noChangeShapeType="1" noTextEdit="1"/>
                  </p:cNvSpPr>
                  <p:nvPr/>
                </p:nvSpPr>
                <p:spPr bwMode="auto">
                  <a:xfrm>
                    <a:off x="640598" y="-44999"/>
                    <a:ext cx="1547666" cy="458936"/>
                  </a:xfrm>
                  <a:prstGeom prst="rect">
                    <a:avLst/>
                  </a:prstGeom>
                  <a:blipFill rotWithShape="0">
                    <a:blip r:embed="rId5"/>
                    <a:stretch>
                      <a:fillRect/>
                    </a:stretch>
                  </a:blipFill>
                  <a:ln w="9525">
                    <a:noFill/>
                    <a:miter lim="800000"/>
                    <a:headEnd/>
                    <a:tailEnd/>
                  </a:ln>
                </p:spPr>
                <p:txBody>
                  <a:bodyPr/>
                  <a:lstStyle/>
                  <a:p>
                    <a:r>
                      <a:rPr lang="el-GR">
                        <a:noFill/>
                      </a:rPr>
                      <a:t> </a:t>
                    </a:r>
                  </a:p>
                </p:txBody>
              </p:sp>
            </mc:Fallback>
          </mc:AlternateContent>
        </p:grpSp>
      </p:grpSp>
      <p:grpSp>
        <p:nvGrpSpPr>
          <p:cNvPr id="20" name="Group 19"/>
          <p:cNvGrpSpPr/>
          <p:nvPr/>
        </p:nvGrpSpPr>
        <p:grpSpPr>
          <a:xfrm>
            <a:off x="6122926" y="3855661"/>
            <a:ext cx="5878308" cy="2844620"/>
            <a:chOff x="0" y="-5598"/>
            <a:chExt cx="5772150" cy="2793248"/>
          </a:xfrm>
        </p:grpSpPr>
        <p:grpSp>
          <p:nvGrpSpPr>
            <p:cNvPr id="22" name="Group 21"/>
            <p:cNvGrpSpPr/>
            <p:nvPr/>
          </p:nvGrpSpPr>
          <p:grpSpPr>
            <a:xfrm>
              <a:off x="0" y="-5598"/>
              <a:ext cx="5772150" cy="2793248"/>
              <a:chOff x="0" y="-5598"/>
              <a:chExt cx="5772150" cy="2793248"/>
            </a:xfrm>
          </p:grpSpPr>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381000"/>
                <a:ext cx="2838450" cy="2406650"/>
              </a:xfrm>
              <a:prstGeom prst="rect">
                <a:avLst/>
              </a:prstGeom>
            </p:spPr>
          </p:pic>
          <p:grpSp>
            <p:nvGrpSpPr>
              <p:cNvPr id="25" name="Group 24"/>
              <p:cNvGrpSpPr/>
              <p:nvPr/>
            </p:nvGrpSpPr>
            <p:grpSpPr>
              <a:xfrm>
                <a:off x="0" y="-5598"/>
                <a:ext cx="5772150" cy="2786247"/>
                <a:chOff x="0" y="-34173"/>
                <a:chExt cx="5772150" cy="2786247"/>
              </a:xfrm>
            </p:grpSpPr>
            <p:grpSp>
              <p:nvGrpSpPr>
                <p:cNvPr id="26" name="Group 25"/>
                <p:cNvGrpSpPr/>
                <p:nvPr/>
              </p:nvGrpSpPr>
              <p:grpSpPr>
                <a:xfrm>
                  <a:off x="0" y="304800"/>
                  <a:ext cx="5772150" cy="2447274"/>
                  <a:chOff x="0" y="0"/>
                  <a:chExt cx="6391910" cy="2710039"/>
                </a:xfrm>
              </p:grpSpPr>
              <p:grpSp>
                <p:nvGrpSpPr>
                  <p:cNvPr id="28" name="Group 27"/>
                  <p:cNvGrpSpPr/>
                  <p:nvPr/>
                </p:nvGrpSpPr>
                <p:grpSpPr>
                  <a:xfrm>
                    <a:off x="0" y="0"/>
                    <a:ext cx="6391275" cy="2691130"/>
                    <a:chOff x="0" y="0"/>
                    <a:chExt cx="6391275" cy="2691130"/>
                  </a:xfrm>
                </p:grpSpPr>
                <p:grpSp>
                  <p:nvGrpSpPr>
                    <p:cNvPr id="31" name="Group 30"/>
                    <p:cNvGrpSpPr/>
                    <p:nvPr/>
                  </p:nvGrpSpPr>
                  <p:grpSpPr>
                    <a:xfrm>
                      <a:off x="0" y="0"/>
                      <a:ext cx="3134360" cy="483235"/>
                      <a:chOff x="0" y="0"/>
                      <a:chExt cx="3134360" cy="483235"/>
                    </a:xfrm>
                  </p:grpSpPr>
                  <p:sp>
                    <p:nvSpPr>
                      <p:cNvPr id="33" name="Text Box 2"/>
                      <p:cNvSpPr txBox="1">
                        <a:spLocks noChangeArrowheads="1"/>
                      </p:cNvSpPr>
                      <p:nvPr/>
                    </p:nvSpPr>
                    <p:spPr bwMode="auto">
                      <a:xfrm>
                        <a:off x="0" y="0"/>
                        <a:ext cx="353060" cy="47371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4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4" name="Text Box 2"/>
                      <p:cNvSpPr txBox="1">
                        <a:spLocks noChangeArrowheads="1"/>
                      </p:cNvSpPr>
                      <p:nvPr/>
                    </p:nvSpPr>
                    <p:spPr bwMode="auto">
                      <a:xfrm>
                        <a:off x="2781300" y="9525"/>
                        <a:ext cx="353060" cy="47371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4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7</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grpSp>
                <p:pic>
                  <p:nvPicPr>
                    <p:cNvPr id="32" name="Picture 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86125" y="66675"/>
                      <a:ext cx="3105150" cy="2624455"/>
                    </a:xfrm>
                    <a:prstGeom prst="rect">
                      <a:avLst/>
                    </a:prstGeom>
                  </p:spPr>
                </p:pic>
              </p:grpSp>
              <p:sp>
                <p:nvSpPr>
                  <p:cNvPr id="29" name="Text Box 2"/>
                  <p:cNvSpPr txBox="1">
                    <a:spLocks noChangeArrowheads="1"/>
                  </p:cNvSpPr>
                  <p:nvPr/>
                </p:nvSpPr>
                <p:spPr bwMode="auto">
                  <a:xfrm>
                    <a:off x="3257550" y="2236329"/>
                    <a:ext cx="353060" cy="47371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l-GR" sz="24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2</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0" name="Text Box 2"/>
                  <p:cNvSpPr txBox="1">
                    <a:spLocks noChangeArrowheads="1"/>
                  </p:cNvSpPr>
                  <p:nvPr/>
                </p:nvSpPr>
                <p:spPr bwMode="auto">
                  <a:xfrm>
                    <a:off x="6038850" y="1552575"/>
                    <a:ext cx="353060" cy="47371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l-GR" sz="24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6</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27" name="Text Box 2"/>
                    <p:cNvSpPr txBox="1">
                      <a:spLocks noChangeArrowheads="1"/>
                    </p:cNvSpPr>
                    <p:nvPr/>
                  </p:nvSpPr>
                  <p:spPr bwMode="auto">
                    <a:xfrm>
                      <a:off x="3806347" y="-34173"/>
                      <a:ext cx="1126383" cy="482416"/>
                    </a:xfrm>
                    <a:prstGeom prst="rect">
                      <a:avLst/>
                    </a:prstGeom>
                    <a:noFill/>
                    <a:ln w="9525">
                      <a:noFill/>
                      <a:miter lim="800000"/>
                      <a:headEnd/>
                      <a:tailEnd/>
                    </a:ln>
                  </p:spPr>
                  <p:txBody>
                    <a:bodyPr rot="0" vert="horz" wrap="square" lIns="91440" tIns="45720" rIns="91440" bIns="45720" anchor="t" anchorCtr="0">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l-GR" b="1" i="1">
                                <a:effectLst/>
                                <a:latin typeface="Cambria Math" panose="02040503050406030204" pitchFamily="18" charset="0"/>
                                <a:ea typeface="Calibri" panose="020F0502020204030204" pitchFamily="34" charset="0"/>
                                <a:cs typeface="Times New Roman" panose="02020603050405020304" pitchFamily="18" charset="0"/>
                              </a:rPr>
                              <m:t>𝜟</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𝒄</m:t>
                            </m:r>
                            <m:r>
                              <a:rPr lang="el-GR" b="1" i="1">
                                <a:effectLst/>
                                <a:latin typeface="Cambria Math" panose="02040503050406030204" pitchFamily="18" charset="0"/>
                                <a:ea typeface="Times New Roman" panose="02020603050405020304" pitchFamily="18" charset="0"/>
                                <a:cs typeface="Times New Roman" panose="02020603050405020304" pitchFamily="18" charset="0"/>
                              </a:rPr>
                              <m:t>𝟕</m:t>
                            </m:r>
                            <m:r>
                              <a:rPr lang="el-GR" b="1" i="1">
                                <a:effectLst/>
                                <a:latin typeface="Cambria Math" panose="02040503050406030204" pitchFamily="18" charset="0"/>
                                <a:ea typeface="Times New Roman" panose="02020603050405020304" pitchFamily="18" charset="0"/>
                                <a:cs typeface="Times New Roman" panose="02020603050405020304" pitchFamily="18" charset="0"/>
                              </a:rPr>
                              <m:t>=</m:t>
                            </m:r>
                            <m:r>
                              <a:rPr lang="el-GR" b="1" i="1">
                                <a:effectLst/>
                                <a:latin typeface="Cambria Math" panose="02040503050406030204" pitchFamily="18" charset="0"/>
                                <a:ea typeface="Times New Roman" panose="02020603050405020304" pitchFamily="18" charset="0"/>
                                <a:cs typeface="Times New Roman" panose="02020603050405020304" pitchFamily="18" charset="0"/>
                              </a:rPr>
                              <m:t>𝟑</m:t>
                            </m:r>
                          </m:oMath>
                        </m:oMathPara>
                      </a14:m>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7" name="Text Box 2"/>
                    <p:cNvSpPr txBox="1">
                      <a:spLocks noRot="1" noChangeAspect="1" noMove="1" noResize="1" noEditPoints="1" noAdjustHandles="1" noChangeArrowheads="1" noChangeShapeType="1" noTextEdit="1"/>
                    </p:cNvSpPr>
                    <p:nvPr/>
                  </p:nvSpPr>
                  <p:spPr bwMode="auto">
                    <a:xfrm>
                      <a:off x="3806347" y="-34173"/>
                      <a:ext cx="1126383" cy="482416"/>
                    </a:xfrm>
                    <a:prstGeom prst="rect">
                      <a:avLst/>
                    </a:prstGeom>
                    <a:blipFill rotWithShape="0">
                      <a:blip r:embed="rId8"/>
                      <a:stretch>
                        <a:fillRect/>
                      </a:stretch>
                    </a:blipFill>
                    <a:ln w="9525">
                      <a:noFill/>
                      <a:miter lim="800000"/>
                      <a:headEnd/>
                      <a:tailEnd/>
                    </a:ln>
                  </p:spPr>
                  <p:txBody>
                    <a:bodyPr/>
                    <a:lstStyle/>
                    <a:p>
                      <a:r>
                        <a:rPr lang="el-GR">
                          <a:noFill/>
                        </a:rPr>
                        <a:t> </a:t>
                      </a:r>
                    </a:p>
                  </p:txBody>
                </p:sp>
              </mc:Fallback>
            </mc:AlternateContent>
          </p:grpSp>
        </p:grpSp>
        <mc:AlternateContent xmlns:mc="http://schemas.openxmlformats.org/markup-compatibility/2006" xmlns:a14="http://schemas.microsoft.com/office/drawing/2010/main">
          <mc:Choice Requires="a14">
            <p:sp>
              <p:nvSpPr>
                <p:cNvPr id="23" name="Text Box 2"/>
                <p:cNvSpPr txBox="1">
                  <a:spLocks noChangeArrowheads="1"/>
                </p:cNvSpPr>
                <p:nvPr/>
              </p:nvSpPr>
              <p:spPr bwMode="auto">
                <a:xfrm>
                  <a:off x="604939" y="-5598"/>
                  <a:ext cx="1620572" cy="482416"/>
                </a:xfrm>
                <a:prstGeom prst="rect">
                  <a:avLst/>
                </a:prstGeom>
                <a:noFill/>
                <a:ln w="9525">
                  <a:noFill/>
                  <a:miter lim="800000"/>
                  <a:headEnd/>
                  <a:tailEnd/>
                </a:ln>
              </p:spPr>
              <p:txBody>
                <a:bodyPr rot="0" vert="horz" wrap="square" lIns="91440" tIns="45720" rIns="91440" bIns="45720" anchor="t" anchorCtr="0">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l-GR"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b="1" i="1">
                                <a:effectLst/>
                                <a:latin typeface="Cambria Math" panose="02040503050406030204" pitchFamily="18" charset="0"/>
                                <a:ea typeface="Calibri" panose="020F0502020204030204" pitchFamily="34" charset="0"/>
                                <a:cs typeface="Times New Roman" panose="02020603050405020304" pitchFamily="18" charset="0"/>
                              </a:rPr>
                              <m:t>𝜟</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𝒄</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𝟕</m:t>
                            </m:r>
                          </m:e>
                          <m:sub>
                            <m:r>
                              <a:rPr lang="en-US" b="1" i="1">
                                <a:effectLst/>
                                <a:latin typeface="Cambria Math" panose="02040503050406030204" pitchFamily="18" charset="0"/>
                                <a:ea typeface="Times New Roman" panose="02020603050405020304" pitchFamily="18" charset="0"/>
                                <a:cs typeface="Times New Roman" panose="02020603050405020304" pitchFamily="18" charset="0"/>
                              </a:rPr>
                              <m:t>𝒎𝒂𝒙</m:t>
                            </m:r>
                          </m:sub>
                        </m:sSub>
                        <m:r>
                          <a:rPr lang="el-GR" b="1" i="1">
                            <a:effectLst/>
                            <a:latin typeface="Cambria Math" panose="02040503050406030204" pitchFamily="18" charset="0"/>
                            <a:ea typeface="Times New Roman" panose="02020603050405020304" pitchFamily="18" charset="0"/>
                            <a:cs typeface="Times New Roman" panose="02020603050405020304" pitchFamily="18" charset="0"/>
                          </a:rPr>
                          <m:t>=</m:t>
                        </m:r>
                        <m:r>
                          <a:rPr lang="el-GR" b="1" i="1">
                            <a:effectLst/>
                            <a:latin typeface="Cambria Math" panose="02040503050406030204" pitchFamily="18" charset="0"/>
                            <a:ea typeface="Times New Roman" panose="02020603050405020304" pitchFamily="18" charset="0"/>
                            <a:cs typeface="Times New Roman" panose="02020603050405020304" pitchFamily="18" charset="0"/>
                          </a:rPr>
                          <m:t>𝟐</m:t>
                        </m:r>
                      </m:oMath>
                    </m:oMathPara>
                  </a14:m>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3" name="Text Box 2"/>
                <p:cNvSpPr txBox="1">
                  <a:spLocks noRot="1" noChangeAspect="1" noMove="1" noResize="1" noEditPoints="1" noAdjustHandles="1" noChangeArrowheads="1" noChangeShapeType="1" noTextEdit="1"/>
                </p:cNvSpPr>
                <p:nvPr/>
              </p:nvSpPr>
              <p:spPr bwMode="auto">
                <a:xfrm>
                  <a:off x="604939" y="-5598"/>
                  <a:ext cx="1620572" cy="482416"/>
                </a:xfrm>
                <a:prstGeom prst="rect">
                  <a:avLst/>
                </a:prstGeom>
                <a:blipFill rotWithShape="0">
                  <a:blip r:embed="rId9"/>
                  <a:stretch>
                    <a:fillRect/>
                  </a:stretch>
                </a:blipFill>
                <a:ln w="9525">
                  <a:noFill/>
                  <a:miter lim="800000"/>
                  <a:headEnd/>
                  <a:tailEnd/>
                </a:ln>
              </p:spPr>
              <p:txBody>
                <a:bodyPr/>
                <a:lstStyle/>
                <a:p>
                  <a:r>
                    <a:rPr lang="el-GR">
                      <a:noFill/>
                    </a:rPr>
                    <a:t> </a:t>
                  </a:r>
                </a:p>
              </p:txBody>
            </p:sp>
          </mc:Fallback>
        </mc:AlternateContent>
      </p:grpSp>
      <mc:AlternateContent xmlns:mc="http://schemas.openxmlformats.org/markup-compatibility/2006" xmlns:a14="http://schemas.microsoft.com/office/drawing/2010/main">
        <mc:Choice Requires="a14">
          <p:sp>
            <p:nvSpPr>
              <p:cNvPr id="35" name="Rectangle 34"/>
              <p:cNvSpPr/>
              <p:nvPr/>
            </p:nvSpPr>
            <p:spPr>
              <a:xfrm>
                <a:off x="6821259" y="1995439"/>
                <a:ext cx="4647491" cy="1323439"/>
              </a:xfrm>
              <a:prstGeom prst="rect">
                <a:avLst/>
              </a:prstGeom>
            </p:spPr>
            <p:txBody>
              <a:bodyPr wrap="square">
                <a:spAutoFit/>
              </a:bodyPr>
              <a:lstStyle/>
              <a:p>
                <a:pPr algn="just"/>
                <a:r>
                  <a:rPr lang="el-GR" sz="2000" dirty="0" smtClean="0"/>
                  <a:t>Αύξηση μεγαλύτερη </a:t>
                </a:r>
                <a:r>
                  <a:rPr lang="el-GR" sz="2000" dirty="0"/>
                  <a:t>ή </a:t>
                </a:r>
                <a:r>
                  <a:rPr lang="el-GR" sz="2000" dirty="0" smtClean="0"/>
                  <a:t>ίση </a:t>
                </a:r>
                <a:r>
                  <a:rPr lang="el-GR" sz="2000" dirty="0"/>
                  <a:t>του 1 </a:t>
                </a:r>
                <a:r>
                  <a:rPr lang="el-GR" sz="2000" dirty="0" smtClean="0"/>
                  <a:t>του σχετικού χρονικού κόστους της ακμής 1 (</a:t>
                </a:r>
                <a14:m>
                  <m:oMath xmlns:m="http://schemas.openxmlformats.org/officeDocument/2006/math">
                    <m:r>
                      <a:rPr lang="el-GR" sz="2000" i="1">
                        <a:latin typeface="Cambria Math" panose="02040503050406030204" pitchFamily="18" charset="0"/>
                      </a:rPr>
                      <m:t>𝛥</m:t>
                    </m:r>
                    <m:r>
                      <a:rPr lang="en-US" sz="2000" i="1">
                        <a:latin typeface="Cambria Math" panose="02040503050406030204" pitchFamily="18" charset="0"/>
                      </a:rPr>
                      <m:t>𝑐</m:t>
                    </m:r>
                    <m:r>
                      <a:rPr lang="el-GR" sz="2000" i="1">
                        <a:latin typeface="Cambria Math" panose="02040503050406030204" pitchFamily="18" charset="0"/>
                      </a:rPr>
                      <m:t>1≥1</m:t>
                    </m:r>
                  </m:oMath>
                </a14:m>
                <a:r>
                  <a:rPr lang="el-GR" sz="2000" dirty="0" smtClean="0"/>
                  <a:t>), προκαλεί την αλλαγή της άσπρης διαδρομής από </a:t>
                </a:r>
                <a14:m>
                  <m:oMath xmlns:m="http://schemas.openxmlformats.org/officeDocument/2006/math">
                    <m:d>
                      <m:dPr>
                        <m:begChr m:val="{"/>
                        <m:endChr m:val="}"/>
                        <m:ctrlPr>
                          <a:rPr lang="el-GR" sz="2000" i="1">
                            <a:latin typeface="Cambria Math" panose="02040503050406030204" pitchFamily="18" charset="0"/>
                          </a:rPr>
                        </m:ctrlPr>
                      </m:dPr>
                      <m:e>
                        <m:r>
                          <a:rPr lang="el-GR" sz="2000">
                            <a:latin typeface="Cambria Math" panose="02040503050406030204" pitchFamily="18" charset="0"/>
                          </a:rPr>
                          <m:t>1, 7</m:t>
                        </m:r>
                      </m:e>
                    </m:d>
                  </m:oMath>
                </a14:m>
                <a:r>
                  <a:rPr lang="el-GR" sz="2000" dirty="0" smtClean="0"/>
                  <a:t> σε </a:t>
                </a:r>
                <a14:m>
                  <m:oMath xmlns:m="http://schemas.openxmlformats.org/officeDocument/2006/math">
                    <m:d>
                      <m:dPr>
                        <m:begChr m:val="{"/>
                        <m:endChr m:val="}"/>
                        <m:ctrlPr>
                          <a:rPr lang="el-GR" sz="2000" i="1">
                            <a:latin typeface="Cambria Math" panose="02040503050406030204" pitchFamily="18" charset="0"/>
                          </a:rPr>
                        </m:ctrlPr>
                      </m:dPr>
                      <m:e>
                        <m:r>
                          <a:rPr lang="el-GR" sz="2000">
                            <a:latin typeface="Cambria Math" panose="02040503050406030204" pitchFamily="18" charset="0"/>
                          </a:rPr>
                          <m:t>3, 4, 7</m:t>
                        </m:r>
                      </m:e>
                    </m:d>
                  </m:oMath>
                </a14:m>
                <a:r>
                  <a:rPr lang="el-GR" sz="2000" dirty="0" smtClean="0"/>
                  <a:t>.</a:t>
                </a:r>
                <a:endParaRPr lang="el-GR" sz="2000" dirty="0"/>
              </a:p>
            </p:txBody>
          </p:sp>
        </mc:Choice>
        <mc:Fallback xmlns="">
          <p:sp>
            <p:nvSpPr>
              <p:cNvPr id="35" name="Rectangle 34"/>
              <p:cNvSpPr>
                <a:spLocks noRot="1" noChangeAspect="1" noMove="1" noResize="1" noEditPoints="1" noAdjustHandles="1" noChangeArrowheads="1" noChangeShapeType="1" noTextEdit="1"/>
              </p:cNvSpPr>
              <p:nvPr/>
            </p:nvSpPr>
            <p:spPr>
              <a:xfrm>
                <a:off x="6821259" y="1995439"/>
                <a:ext cx="4647491" cy="1323439"/>
              </a:xfrm>
              <a:prstGeom prst="rect">
                <a:avLst/>
              </a:prstGeom>
              <a:blipFill rotWithShape="0">
                <a:blip r:embed="rId10"/>
                <a:stretch>
                  <a:fillRect l="-1444" t="-2304" r="-1312" b="-7373"/>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604151" y="4807253"/>
                <a:ext cx="4647491" cy="1323439"/>
              </a:xfrm>
              <a:prstGeom prst="rect">
                <a:avLst/>
              </a:prstGeom>
            </p:spPr>
            <p:txBody>
              <a:bodyPr wrap="square">
                <a:spAutoFit/>
              </a:bodyPr>
              <a:lstStyle/>
              <a:p>
                <a:pPr algn="just"/>
                <a:r>
                  <a:rPr lang="el-GR" sz="2000" dirty="0" smtClean="0"/>
                  <a:t>Αύξηση μεγαλύτερη </a:t>
                </a:r>
                <a:r>
                  <a:rPr lang="el-GR" sz="2000" dirty="0"/>
                  <a:t>ή </a:t>
                </a:r>
                <a:r>
                  <a:rPr lang="el-GR" sz="2000" dirty="0" smtClean="0"/>
                  <a:t>ίση </a:t>
                </a:r>
                <a:r>
                  <a:rPr lang="el-GR" sz="2000" dirty="0"/>
                  <a:t>του </a:t>
                </a:r>
                <a:r>
                  <a:rPr lang="el-GR" sz="2000" dirty="0" smtClean="0"/>
                  <a:t>3 του σχετικού χρονικού κόστους της ακμής 7 (</a:t>
                </a:r>
                <a14:m>
                  <m:oMath xmlns:m="http://schemas.openxmlformats.org/officeDocument/2006/math">
                    <m:r>
                      <a:rPr lang="el-GR" sz="2000" i="1">
                        <a:latin typeface="Cambria Math" panose="02040503050406030204" pitchFamily="18" charset="0"/>
                      </a:rPr>
                      <m:t>𝛥</m:t>
                    </m:r>
                    <m:r>
                      <a:rPr lang="en-US" sz="2000" i="1">
                        <a:latin typeface="Cambria Math" panose="02040503050406030204" pitchFamily="18" charset="0"/>
                      </a:rPr>
                      <m:t>𝑐</m:t>
                    </m:r>
                    <m:r>
                      <a:rPr lang="el-GR" sz="2000" b="0" i="1" smtClean="0">
                        <a:latin typeface="Cambria Math" panose="02040503050406030204" pitchFamily="18" charset="0"/>
                      </a:rPr>
                      <m:t>7</m:t>
                    </m:r>
                    <m:r>
                      <a:rPr lang="el-GR" sz="2000" i="1">
                        <a:latin typeface="Cambria Math" panose="02040503050406030204" pitchFamily="18" charset="0"/>
                      </a:rPr>
                      <m:t>≥</m:t>
                    </m:r>
                    <m:r>
                      <a:rPr lang="el-GR" sz="2000" b="0" i="1" smtClean="0">
                        <a:latin typeface="Cambria Math" panose="02040503050406030204" pitchFamily="18" charset="0"/>
                      </a:rPr>
                      <m:t>3</m:t>
                    </m:r>
                  </m:oMath>
                </a14:m>
                <a:r>
                  <a:rPr lang="el-GR" sz="2000" dirty="0" smtClean="0"/>
                  <a:t>), προκαλεί την αλλαγή της άσπρης διαδρομής από </a:t>
                </a:r>
                <a14:m>
                  <m:oMath xmlns:m="http://schemas.openxmlformats.org/officeDocument/2006/math">
                    <m:d>
                      <m:dPr>
                        <m:begChr m:val="{"/>
                        <m:endChr m:val="}"/>
                        <m:ctrlPr>
                          <a:rPr lang="el-GR" sz="2000" i="1">
                            <a:latin typeface="Cambria Math" panose="02040503050406030204" pitchFamily="18" charset="0"/>
                          </a:rPr>
                        </m:ctrlPr>
                      </m:dPr>
                      <m:e>
                        <m:r>
                          <a:rPr lang="el-GR" sz="2000">
                            <a:latin typeface="Cambria Math" panose="02040503050406030204" pitchFamily="18" charset="0"/>
                          </a:rPr>
                          <m:t>1, 7</m:t>
                        </m:r>
                      </m:e>
                    </m:d>
                  </m:oMath>
                </a14:m>
                <a:r>
                  <a:rPr lang="el-GR" sz="2000" dirty="0" smtClean="0"/>
                  <a:t> σε </a:t>
                </a:r>
                <a14:m>
                  <m:oMath xmlns:m="http://schemas.openxmlformats.org/officeDocument/2006/math">
                    <m:d>
                      <m:dPr>
                        <m:begChr m:val="{"/>
                        <m:endChr m:val="}"/>
                        <m:ctrlPr>
                          <a:rPr lang="el-GR" sz="2000" i="1">
                            <a:latin typeface="Cambria Math" panose="02040503050406030204" pitchFamily="18" charset="0"/>
                          </a:rPr>
                        </m:ctrlPr>
                      </m:dPr>
                      <m:e>
                        <m:r>
                          <a:rPr lang="el-GR" sz="2000">
                            <a:latin typeface="Cambria Math" panose="02040503050406030204" pitchFamily="18" charset="0"/>
                          </a:rPr>
                          <m:t>2, 6</m:t>
                        </m:r>
                      </m:e>
                    </m:d>
                  </m:oMath>
                </a14:m>
                <a:r>
                  <a:rPr lang="el-GR" sz="2000" dirty="0" smtClean="0"/>
                  <a:t>.</a:t>
                </a:r>
                <a:endParaRPr lang="el-GR" sz="2000" dirty="0"/>
              </a:p>
            </p:txBody>
          </p:sp>
        </mc:Choice>
        <mc:Fallback xmlns="">
          <p:sp>
            <p:nvSpPr>
              <p:cNvPr id="37" name="Rectangle 36"/>
              <p:cNvSpPr>
                <a:spLocks noRot="1" noChangeAspect="1" noMove="1" noResize="1" noEditPoints="1" noAdjustHandles="1" noChangeArrowheads="1" noChangeShapeType="1" noTextEdit="1"/>
              </p:cNvSpPr>
              <p:nvPr/>
            </p:nvSpPr>
            <p:spPr>
              <a:xfrm>
                <a:off x="604151" y="4807253"/>
                <a:ext cx="4647491" cy="1323439"/>
              </a:xfrm>
              <a:prstGeom prst="rect">
                <a:avLst/>
              </a:prstGeom>
              <a:blipFill rotWithShape="0">
                <a:blip r:embed="rId11"/>
                <a:stretch>
                  <a:fillRect l="-1312" t="-2765" r="-1444" b="-7373"/>
                </a:stretch>
              </a:blipFill>
            </p:spPr>
            <p:txBody>
              <a:bodyPr/>
              <a:lstStyle/>
              <a:p>
                <a:r>
                  <a:rPr lang="el-GR">
                    <a:noFill/>
                  </a:rPr>
                  <a:t> </a:t>
                </a:r>
              </a:p>
            </p:txBody>
          </p:sp>
        </mc:Fallback>
      </mc:AlternateContent>
    </p:spTree>
    <p:extLst>
      <p:ext uri="{BB962C8B-B14F-4D97-AF65-F5344CB8AC3E}">
        <p14:creationId xmlns:p14="http://schemas.microsoft.com/office/powerpoint/2010/main" val="11053139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63417"/>
          </a:xfrm>
        </p:spPr>
        <p:txBody>
          <a:bodyPr/>
          <a:lstStyle/>
          <a:p>
            <a:pPr algn="ctr"/>
            <a:r>
              <a:rPr lang="el-GR" dirty="0"/>
              <a:t>Εφαρμογή ανάλυσης ευαισθησίας</a:t>
            </a:r>
          </a:p>
        </p:txBody>
      </p:sp>
      <mc:AlternateContent xmlns:mc="http://schemas.openxmlformats.org/markup-compatibility/2006" xmlns:a14="http://schemas.microsoft.com/office/drawing/2010/main">
        <mc:Choice Requires="a14">
          <p:sp>
            <p:nvSpPr>
              <p:cNvPr id="35" name="Rectangle 34"/>
              <p:cNvSpPr/>
              <p:nvPr/>
            </p:nvSpPr>
            <p:spPr>
              <a:xfrm>
                <a:off x="6753978" y="4807253"/>
                <a:ext cx="4647491" cy="1323439"/>
              </a:xfrm>
              <a:prstGeom prst="rect">
                <a:avLst/>
              </a:prstGeom>
            </p:spPr>
            <p:txBody>
              <a:bodyPr wrap="square">
                <a:spAutoFit/>
              </a:bodyPr>
              <a:lstStyle/>
              <a:p>
                <a:pPr algn="just"/>
                <a:r>
                  <a:rPr lang="el-GR" sz="2000" dirty="0" smtClean="0"/>
                  <a:t>Αύξηση μεγαλύτερη </a:t>
                </a:r>
                <a:r>
                  <a:rPr lang="el-GR" sz="2000" dirty="0"/>
                  <a:t>ή ίση του 2 του σχετικού χρονικού κόστους της ακμής </a:t>
                </a:r>
                <a:r>
                  <a:rPr lang="el-GR" sz="2000" dirty="0" smtClean="0"/>
                  <a:t>8 </a:t>
                </a:r>
                <a:r>
                  <a:rPr lang="el-GR" sz="2000" dirty="0"/>
                  <a:t>(</a:t>
                </a:r>
                <a14:m>
                  <m:oMath xmlns:m="http://schemas.openxmlformats.org/officeDocument/2006/math">
                    <m:r>
                      <a:rPr lang="el-GR" sz="2000" i="1">
                        <a:latin typeface="Cambria Math" panose="02040503050406030204" pitchFamily="18" charset="0"/>
                      </a:rPr>
                      <m:t>𝛥</m:t>
                    </m:r>
                    <m:r>
                      <a:rPr lang="en-US" sz="2000" i="1">
                        <a:latin typeface="Cambria Math" panose="02040503050406030204" pitchFamily="18" charset="0"/>
                      </a:rPr>
                      <m:t>𝑐</m:t>
                    </m:r>
                    <m:r>
                      <a:rPr lang="el-GR" sz="2000" b="0" i="1" smtClean="0">
                        <a:latin typeface="Cambria Math" panose="02040503050406030204" pitchFamily="18" charset="0"/>
                      </a:rPr>
                      <m:t>8</m:t>
                    </m:r>
                    <m:r>
                      <a:rPr lang="el-GR" sz="2000" i="1">
                        <a:latin typeface="Cambria Math" panose="02040503050406030204" pitchFamily="18" charset="0"/>
                      </a:rPr>
                      <m:t>≥2</m:t>
                    </m:r>
                  </m:oMath>
                </a14:m>
                <a:r>
                  <a:rPr lang="el-GR" sz="2000" dirty="0"/>
                  <a:t>), προκαλεί την αλλαγή της ροζ διαδρομής από </a:t>
                </a:r>
                <a14:m>
                  <m:oMath xmlns:m="http://schemas.openxmlformats.org/officeDocument/2006/math">
                    <m:d>
                      <m:dPr>
                        <m:begChr m:val="{"/>
                        <m:endChr m:val="}"/>
                        <m:ctrlPr>
                          <a:rPr lang="el-GR" sz="2000" i="1">
                            <a:latin typeface="Cambria Math" panose="02040503050406030204" pitchFamily="18" charset="0"/>
                          </a:rPr>
                        </m:ctrlPr>
                      </m:dPr>
                      <m:e>
                        <m:r>
                          <a:rPr lang="el-GR" sz="2000">
                            <a:latin typeface="Cambria Math" panose="02040503050406030204" pitchFamily="18" charset="0"/>
                          </a:rPr>
                          <m:t>8, </m:t>
                        </m:r>
                        <m:r>
                          <a:rPr lang="el-GR" sz="2000" i="1">
                            <a:latin typeface="Cambria Math" panose="02040503050406030204" pitchFamily="18" charset="0"/>
                          </a:rPr>
                          <m:t>4</m:t>
                        </m:r>
                      </m:e>
                    </m:d>
                  </m:oMath>
                </a14:m>
                <a:r>
                  <a:rPr lang="el-GR" sz="2000" dirty="0"/>
                  <a:t> σε </a:t>
                </a:r>
                <a14:m>
                  <m:oMath xmlns:m="http://schemas.openxmlformats.org/officeDocument/2006/math">
                    <m:d>
                      <m:dPr>
                        <m:begChr m:val="{"/>
                        <m:endChr m:val="}"/>
                        <m:ctrlPr>
                          <a:rPr lang="el-GR" sz="2000" i="1">
                            <a:latin typeface="Cambria Math" panose="02040503050406030204" pitchFamily="18" charset="0"/>
                          </a:rPr>
                        </m:ctrlPr>
                      </m:dPr>
                      <m:e>
                        <m:r>
                          <a:rPr lang="el-GR" sz="2000" i="1">
                            <a:latin typeface="Cambria Math" panose="02040503050406030204" pitchFamily="18" charset="0"/>
                          </a:rPr>
                          <m:t>7</m:t>
                        </m:r>
                      </m:e>
                    </m:d>
                  </m:oMath>
                </a14:m>
                <a:r>
                  <a:rPr lang="el-GR" sz="2000" dirty="0"/>
                  <a:t>.</a:t>
                </a:r>
              </a:p>
            </p:txBody>
          </p:sp>
        </mc:Choice>
        <mc:Fallback xmlns="">
          <p:sp>
            <p:nvSpPr>
              <p:cNvPr id="35" name="Rectangle 34"/>
              <p:cNvSpPr>
                <a:spLocks noRot="1" noChangeAspect="1" noMove="1" noResize="1" noEditPoints="1" noAdjustHandles="1" noChangeArrowheads="1" noChangeShapeType="1" noTextEdit="1"/>
              </p:cNvSpPr>
              <p:nvPr/>
            </p:nvSpPr>
            <p:spPr>
              <a:xfrm>
                <a:off x="6753978" y="4807253"/>
                <a:ext cx="4647491" cy="1323439"/>
              </a:xfrm>
              <a:prstGeom prst="rect">
                <a:avLst/>
              </a:prstGeom>
              <a:blipFill rotWithShape="0">
                <a:blip r:embed="rId2"/>
                <a:stretch>
                  <a:fillRect l="-1444" t="-2765" r="-1312" b="-7373"/>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888209" y="4807252"/>
                <a:ext cx="4647491" cy="1323439"/>
              </a:xfrm>
              <a:prstGeom prst="rect">
                <a:avLst/>
              </a:prstGeom>
            </p:spPr>
            <p:txBody>
              <a:bodyPr wrap="square">
                <a:spAutoFit/>
              </a:bodyPr>
              <a:lstStyle/>
              <a:p>
                <a:pPr algn="just"/>
                <a:r>
                  <a:rPr lang="el-GR" sz="2000" dirty="0" smtClean="0"/>
                  <a:t>Αύξηση μεγαλύτερη </a:t>
                </a:r>
                <a:r>
                  <a:rPr lang="el-GR" sz="2000" dirty="0"/>
                  <a:t>ή </a:t>
                </a:r>
                <a:r>
                  <a:rPr lang="el-GR" sz="2000" dirty="0" smtClean="0"/>
                  <a:t>ίση </a:t>
                </a:r>
                <a:r>
                  <a:rPr lang="el-GR" sz="2000" dirty="0"/>
                  <a:t>του 2</a:t>
                </a:r>
                <a:r>
                  <a:rPr lang="el-GR" sz="2000" dirty="0" smtClean="0"/>
                  <a:t> του σχετικού χρονικού κόστους της ακμής 4 (</a:t>
                </a:r>
                <a14:m>
                  <m:oMath xmlns:m="http://schemas.openxmlformats.org/officeDocument/2006/math">
                    <m:r>
                      <a:rPr lang="el-GR" sz="2000" i="1">
                        <a:latin typeface="Cambria Math" panose="02040503050406030204" pitchFamily="18" charset="0"/>
                      </a:rPr>
                      <m:t>𝛥</m:t>
                    </m:r>
                    <m:r>
                      <a:rPr lang="en-US" sz="2000" i="1">
                        <a:latin typeface="Cambria Math" panose="02040503050406030204" pitchFamily="18" charset="0"/>
                      </a:rPr>
                      <m:t>𝑐</m:t>
                    </m:r>
                    <m:r>
                      <a:rPr lang="el-GR" sz="2000" b="0" i="1" smtClean="0">
                        <a:latin typeface="Cambria Math" panose="02040503050406030204" pitchFamily="18" charset="0"/>
                      </a:rPr>
                      <m:t>4</m:t>
                    </m:r>
                    <m:r>
                      <a:rPr lang="el-GR" sz="2000" i="1">
                        <a:latin typeface="Cambria Math" panose="02040503050406030204" pitchFamily="18" charset="0"/>
                      </a:rPr>
                      <m:t>≥</m:t>
                    </m:r>
                    <m:r>
                      <a:rPr lang="el-GR" sz="2000" b="0" i="1" smtClean="0">
                        <a:latin typeface="Cambria Math" panose="02040503050406030204" pitchFamily="18" charset="0"/>
                      </a:rPr>
                      <m:t>2</m:t>
                    </m:r>
                  </m:oMath>
                </a14:m>
                <a:r>
                  <a:rPr lang="el-GR" sz="2000" dirty="0" smtClean="0"/>
                  <a:t>), προκαλεί την αλλαγή της ροζ διαδρομής από </a:t>
                </a:r>
                <a14:m>
                  <m:oMath xmlns:m="http://schemas.openxmlformats.org/officeDocument/2006/math">
                    <m:d>
                      <m:dPr>
                        <m:begChr m:val="{"/>
                        <m:endChr m:val="}"/>
                        <m:ctrlPr>
                          <a:rPr lang="el-GR" sz="2000" i="1">
                            <a:latin typeface="Cambria Math" panose="02040503050406030204" pitchFamily="18" charset="0"/>
                          </a:rPr>
                        </m:ctrlPr>
                      </m:dPr>
                      <m:e>
                        <m:r>
                          <a:rPr lang="el-GR" sz="2000" b="0" i="0" smtClean="0">
                            <a:latin typeface="Cambria Math" panose="02040503050406030204" pitchFamily="18" charset="0"/>
                          </a:rPr>
                          <m:t>8</m:t>
                        </m:r>
                        <m:r>
                          <a:rPr lang="el-GR" sz="2000">
                            <a:latin typeface="Cambria Math" panose="02040503050406030204" pitchFamily="18" charset="0"/>
                          </a:rPr>
                          <m:t>, </m:t>
                        </m:r>
                        <m:r>
                          <a:rPr lang="el-GR" sz="2000" b="0" i="1" smtClean="0">
                            <a:latin typeface="Cambria Math" panose="02040503050406030204" pitchFamily="18" charset="0"/>
                          </a:rPr>
                          <m:t>4</m:t>
                        </m:r>
                      </m:e>
                    </m:d>
                  </m:oMath>
                </a14:m>
                <a:r>
                  <a:rPr lang="el-GR" sz="2000" dirty="0" smtClean="0"/>
                  <a:t> σε </a:t>
                </a:r>
                <a14:m>
                  <m:oMath xmlns:m="http://schemas.openxmlformats.org/officeDocument/2006/math">
                    <m:d>
                      <m:dPr>
                        <m:begChr m:val="{"/>
                        <m:endChr m:val="}"/>
                        <m:ctrlPr>
                          <a:rPr lang="el-GR" sz="2000" i="1">
                            <a:latin typeface="Cambria Math" panose="02040503050406030204" pitchFamily="18" charset="0"/>
                          </a:rPr>
                        </m:ctrlPr>
                      </m:dPr>
                      <m:e>
                        <m:r>
                          <a:rPr lang="el-GR" sz="2000" b="0" i="1" smtClean="0">
                            <a:latin typeface="Cambria Math" panose="02040503050406030204" pitchFamily="18" charset="0"/>
                          </a:rPr>
                          <m:t>7</m:t>
                        </m:r>
                      </m:e>
                    </m:d>
                  </m:oMath>
                </a14:m>
                <a:r>
                  <a:rPr lang="el-GR" sz="2000" dirty="0" smtClean="0"/>
                  <a:t>.</a:t>
                </a:r>
                <a:endParaRPr lang="el-GR" sz="2000" dirty="0"/>
              </a:p>
            </p:txBody>
          </p:sp>
        </mc:Choice>
        <mc:Fallback xmlns="">
          <p:sp>
            <p:nvSpPr>
              <p:cNvPr id="37" name="Rectangle 36"/>
              <p:cNvSpPr>
                <a:spLocks noRot="1" noChangeAspect="1" noMove="1" noResize="1" noEditPoints="1" noAdjustHandles="1" noChangeArrowheads="1" noChangeShapeType="1" noTextEdit="1"/>
              </p:cNvSpPr>
              <p:nvPr/>
            </p:nvSpPr>
            <p:spPr>
              <a:xfrm>
                <a:off x="888209" y="4807252"/>
                <a:ext cx="4647491" cy="1323439"/>
              </a:xfrm>
              <a:prstGeom prst="rect">
                <a:avLst/>
              </a:prstGeom>
              <a:blipFill rotWithShape="0">
                <a:blip r:embed="rId3"/>
                <a:stretch>
                  <a:fillRect l="-1444" t="-2765" r="-1312" b="-7373"/>
                </a:stretch>
              </a:blipFill>
            </p:spPr>
            <p:txBody>
              <a:bodyPr/>
              <a:lstStyle/>
              <a:p>
                <a:r>
                  <a:rPr lang="el-GR">
                    <a:noFill/>
                  </a:rPr>
                  <a:t> </a:t>
                </a:r>
              </a:p>
            </p:txBody>
          </p:sp>
        </mc:Fallback>
      </mc:AlternateContent>
      <p:grpSp>
        <p:nvGrpSpPr>
          <p:cNvPr id="36" name="Group 35"/>
          <p:cNvGrpSpPr/>
          <p:nvPr/>
        </p:nvGrpSpPr>
        <p:grpSpPr>
          <a:xfrm>
            <a:off x="1425907" y="1158822"/>
            <a:ext cx="3578356" cy="3453025"/>
            <a:chOff x="0" y="9525"/>
            <a:chExt cx="2862508" cy="2762250"/>
          </a:xfrm>
        </p:grpSpPr>
        <p:grpSp>
          <p:nvGrpSpPr>
            <p:cNvPr id="38" name="Group 37"/>
            <p:cNvGrpSpPr/>
            <p:nvPr/>
          </p:nvGrpSpPr>
          <p:grpSpPr>
            <a:xfrm>
              <a:off x="0" y="9525"/>
              <a:ext cx="2862508" cy="2762250"/>
              <a:chOff x="0" y="9525"/>
              <a:chExt cx="2862508" cy="2762250"/>
            </a:xfrm>
          </p:grpSpPr>
          <p:grpSp>
            <p:nvGrpSpPr>
              <p:cNvPr id="40" name="Group 39"/>
              <p:cNvGrpSpPr/>
              <p:nvPr/>
            </p:nvGrpSpPr>
            <p:grpSpPr>
              <a:xfrm>
                <a:off x="0" y="380575"/>
                <a:ext cx="2862508" cy="2391200"/>
                <a:chOff x="38100" y="47200"/>
                <a:chExt cx="2862508" cy="2391200"/>
              </a:xfrm>
            </p:grpSpPr>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 y="47625"/>
                  <a:ext cx="2827020" cy="2390775"/>
                </a:xfrm>
                <a:prstGeom prst="rect">
                  <a:avLst/>
                </a:prstGeom>
              </p:spPr>
            </p:pic>
            <p:sp>
              <p:nvSpPr>
                <p:cNvPr id="43" name="Text Box 2"/>
                <p:cNvSpPr txBox="1">
                  <a:spLocks noChangeArrowheads="1"/>
                </p:cNvSpPr>
                <p:nvPr/>
              </p:nvSpPr>
              <p:spPr bwMode="auto">
                <a:xfrm>
                  <a:off x="2581781" y="47200"/>
                  <a:ext cx="318827" cy="42778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41" name="Text Box 2"/>
                  <p:cNvSpPr txBox="1">
                    <a:spLocks noChangeArrowheads="1"/>
                  </p:cNvSpPr>
                  <p:nvPr/>
                </p:nvSpPr>
                <p:spPr bwMode="auto">
                  <a:xfrm>
                    <a:off x="323850" y="9525"/>
                    <a:ext cx="2209800" cy="349657"/>
                  </a:xfrm>
                  <a:prstGeom prst="rect">
                    <a:avLst/>
                  </a:prstGeom>
                  <a:noFill/>
                  <a:ln w="9525">
                    <a:noFill/>
                    <a:miter lim="800000"/>
                    <a:headEnd/>
                    <a:tailEnd/>
                  </a:ln>
                </p:spPr>
                <p:txBody>
                  <a:bodyPr rot="0" vert="horz" wrap="square" lIns="91440" tIns="45720" rIns="91440" bIns="45720" anchor="t" anchorCtr="0">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l-GR" b="1" i="1">
                              <a:effectLst/>
                              <a:latin typeface="Cambria Math" panose="02040503050406030204" pitchFamily="18" charset="0"/>
                              <a:ea typeface="Calibri" panose="020F0502020204030204" pitchFamily="34" charset="0"/>
                              <a:cs typeface="Times New Roman" panose="02020603050405020304" pitchFamily="18" charset="0"/>
                            </a:rPr>
                            <m:t>𝜟</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𝒄</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𝟒</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l-GR"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b="1" i="1">
                                  <a:effectLst/>
                                  <a:latin typeface="Cambria Math" panose="02040503050406030204" pitchFamily="18" charset="0"/>
                                  <a:ea typeface="Calibri" panose="020F0502020204030204" pitchFamily="34" charset="0"/>
                                  <a:cs typeface="Times New Roman" panose="02020603050405020304" pitchFamily="18" charset="0"/>
                                </a:rPr>
                                <m:t>𝜟</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𝒄</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𝟒</m:t>
                              </m:r>
                            </m:e>
                            <m:sub>
                              <m:r>
                                <a:rPr lang="en-US" b="1" i="1">
                                  <a:effectLst/>
                                  <a:latin typeface="Cambria Math" panose="02040503050406030204" pitchFamily="18" charset="0"/>
                                  <a:ea typeface="Times New Roman" panose="02020603050405020304" pitchFamily="18" charset="0"/>
                                  <a:cs typeface="Times New Roman" panose="02020603050405020304" pitchFamily="18" charset="0"/>
                                </a:rPr>
                                <m:t>𝒎𝒂𝒙</m:t>
                              </m:r>
                            </m:sub>
                          </m:sSub>
                          <m:r>
                            <a:rPr lang="el-GR" b="1" i="1">
                              <a:effectLst/>
                              <a:latin typeface="Cambria Math" panose="02040503050406030204" pitchFamily="18" charset="0"/>
                              <a:ea typeface="Times New Roman" panose="02020603050405020304" pitchFamily="18" charset="0"/>
                              <a:cs typeface="Times New Roman" panose="02020603050405020304" pitchFamily="18" charset="0"/>
                            </a:rPr>
                            <m:t>+</m:t>
                          </m:r>
                          <m:r>
                            <a:rPr lang="el-GR" b="1" i="1">
                              <a:effectLst/>
                              <a:latin typeface="Cambria Math" panose="02040503050406030204" pitchFamily="18" charset="0"/>
                              <a:ea typeface="Times New Roman" panose="02020603050405020304" pitchFamily="18" charset="0"/>
                              <a:cs typeface="Times New Roman" panose="02020603050405020304" pitchFamily="18" charset="0"/>
                            </a:rPr>
                            <m:t>𝟏</m:t>
                          </m:r>
                          <m:r>
                            <a:rPr lang="el-GR" b="1" i="1">
                              <a:effectLst/>
                              <a:latin typeface="Cambria Math" panose="02040503050406030204" pitchFamily="18" charset="0"/>
                              <a:ea typeface="Times New Roman" panose="02020603050405020304" pitchFamily="18" charset="0"/>
                              <a:cs typeface="Times New Roman" panose="02020603050405020304" pitchFamily="18" charset="0"/>
                            </a:rPr>
                            <m:t>=</m:t>
                          </m:r>
                          <m:r>
                            <a:rPr lang="el-GR" b="1" i="1">
                              <a:effectLst/>
                              <a:latin typeface="Cambria Math" panose="02040503050406030204" pitchFamily="18" charset="0"/>
                              <a:ea typeface="Times New Roman" panose="02020603050405020304" pitchFamily="18" charset="0"/>
                              <a:cs typeface="Times New Roman" panose="02020603050405020304" pitchFamily="18" charset="0"/>
                            </a:rPr>
                            <m:t>𝟐</m:t>
                          </m:r>
                        </m:oMath>
                      </m:oMathPara>
                    </a14:m>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1" name="Text Box 2"/>
                  <p:cNvSpPr txBox="1">
                    <a:spLocks noRot="1" noChangeAspect="1" noMove="1" noResize="1" noEditPoints="1" noAdjustHandles="1" noChangeArrowheads="1" noChangeShapeType="1" noTextEdit="1"/>
                  </p:cNvSpPr>
                  <p:nvPr/>
                </p:nvSpPr>
                <p:spPr bwMode="auto">
                  <a:xfrm>
                    <a:off x="323850" y="9525"/>
                    <a:ext cx="2209800" cy="349657"/>
                  </a:xfrm>
                  <a:prstGeom prst="rect">
                    <a:avLst/>
                  </a:prstGeom>
                  <a:blipFill rotWithShape="0">
                    <a:blip r:embed="rId5"/>
                    <a:stretch>
                      <a:fillRect/>
                    </a:stretch>
                  </a:blipFill>
                  <a:ln w="9525">
                    <a:noFill/>
                    <a:miter lim="800000"/>
                    <a:headEnd/>
                    <a:tailEnd/>
                  </a:ln>
                </p:spPr>
                <p:txBody>
                  <a:bodyPr/>
                  <a:lstStyle/>
                  <a:p>
                    <a:r>
                      <a:rPr lang="el-GR">
                        <a:noFill/>
                      </a:rPr>
                      <a:t> </a:t>
                    </a:r>
                  </a:p>
                </p:txBody>
              </p:sp>
            </mc:Fallback>
          </mc:AlternateContent>
        </p:grpSp>
        <p:sp>
          <p:nvSpPr>
            <p:cNvPr id="39" name="Text Box 2"/>
            <p:cNvSpPr txBox="1">
              <a:spLocks noChangeArrowheads="1"/>
            </p:cNvSpPr>
            <p:nvPr/>
          </p:nvSpPr>
          <p:spPr bwMode="auto">
            <a:xfrm>
              <a:off x="1217437" y="806888"/>
              <a:ext cx="353060" cy="47371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l-GR" sz="24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4</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44" name="Group 43"/>
          <p:cNvGrpSpPr/>
          <p:nvPr/>
        </p:nvGrpSpPr>
        <p:grpSpPr>
          <a:xfrm>
            <a:off x="7332281" y="1195531"/>
            <a:ext cx="3522136" cy="3416316"/>
            <a:chOff x="7799271" y="3011719"/>
            <a:chExt cx="2849119" cy="2763520"/>
          </a:xfrm>
        </p:grpSpPr>
        <p:pic>
          <p:nvPicPr>
            <p:cNvPr id="45" name="Picture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99271" y="3392719"/>
              <a:ext cx="2823845" cy="2382520"/>
            </a:xfrm>
            <a:prstGeom prst="rect">
              <a:avLst/>
            </a:prstGeom>
          </p:spPr>
        </p:pic>
        <p:sp>
          <p:nvSpPr>
            <p:cNvPr id="46" name="Text Box 2"/>
            <p:cNvSpPr txBox="1">
              <a:spLocks noChangeArrowheads="1"/>
            </p:cNvSpPr>
            <p:nvPr/>
          </p:nvSpPr>
          <p:spPr bwMode="auto">
            <a:xfrm>
              <a:off x="10329563" y="3378437"/>
              <a:ext cx="318827" cy="42778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7" name="Text Box 2"/>
                <p:cNvSpPr txBox="1">
                  <a:spLocks noChangeArrowheads="1"/>
                </p:cNvSpPr>
                <p:nvPr/>
              </p:nvSpPr>
              <p:spPr bwMode="auto">
                <a:xfrm>
                  <a:off x="8094546" y="3011719"/>
                  <a:ext cx="2209800" cy="397412"/>
                </a:xfrm>
                <a:prstGeom prst="rect">
                  <a:avLst/>
                </a:prstGeom>
                <a:noFill/>
                <a:ln w="9525">
                  <a:noFill/>
                  <a:miter lim="800000"/>
                  <a:headEnd/>
                  <a:tailEnd/>
                </a:ln>
              </p:spPr>
              <p:txBody>
                <a:bodyPr rot="0" vert="horz" wrap="square" lIns="91440" tIns="45720" rIns="91440" bIns="45720" anchor="t" anchorCtr="0">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l-GR" b="1" i="1">
                            <a:effectLst/>
                            <a:latin typeface="Cambria Math" panose="02040503050406030204" pitchFamily="18" charset="0"/>
                            <a:ea typeface="Calibri" panose="020F0502020204030204" pitchFamily="34" charset="0"/>
                            <a:cs typeface="Times New Roman" panose="02020603050405020304" pitchFamily="18" charset="0"/>
                          </a:rPr>
                          <m:t>𝜟</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𝒄</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𝟖</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l-GR"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b="1" i="1">
                                <a:effectLst/>
                                <a:latin typeface="Cambria Math" panose="02040503050406030204" pitchFamily="18" charset="0"/>
                                <a:ea typeface="Calibri" panose="020F0502020204030204" pitchFamily="34" charset="0"/>
                                <a:cs typeface="Times New Roman" panose="02020603050405020304" pitchFamily="18" charset="0"/>
                              </a:rPr>
                              <m:t>𝜟</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𝒄</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𝟖</m:t>
                            </m:r>
                          </m:e>
                          <m:sub>
                            <m:r>
                              <a:rPr lang="en-US" b="1" i="1">
                                <a:effectLst/>
                                <a:latin typeface="Cambria Math" panose="02040503050406030204" pitchFamily="18" charset="0"/>
                                <a:ea typeface="Times New Roman" panose="02020603050405020304" pitchFamily="18" charset="0"/>
                                <a:cs typeface="Times New Roman" panose="02020603050405020304" pitchFamily="18" charset="0"/>
                              </a:rPr>
                              <m:t>𝒎𝒂𝒙</m:t>
                            </m:r>
                          </m:sub>
                        </m:sSub>
                        <m:r>
                          <a:rPr lang="el-GR" b="1" i="1">
                            <a:effectLst/>
                            <a:latin typeface="Cambria Math" panose="02040503050406030204" pitchFamily="18" charset="0"/>
                            <a:ea typeface="Times New Roman" panose="02020603050405020304" pitchFamily="18" charset="0"/>
                            <a:cs typeface="Times New Roman" panose="02020603050405020304" pitchFamily="18" charset="0"/>
                          </a:rPr>
                          <m:t>+</m:t>
                        </m:r>
                        <m:r>
                          <a:rPr lang="el-GR" b="1" i="1">
                            <a:effectLst/>
                            <a:latin typeface="Cambria Math" panose="02040503050406030204" pitchFamily="18" charset="0"/>
                            <a:ea typeface="Times New Roman" panose="02020603050405020304" pitchFamily="18" charset="0"/>
                            <a:cs typeface="Times New Roman" panose="02020603050405020304" pitchFamily="18" charset="0"/>
                          </a:rPr>
                          <m:t>𝟏</m:t>
                        </m:r>
                        <m:r>
                          <a:rPr lang="el-GR" b="1" i="1">
                            <a:effectLst/>
                            <a:latin typeface="Cambria Math" panose="02040503050406030204" pitchFamily="18" charset="0"/>
                            <a:ea typeface="Times New Roman" panose="02020603050405020304" pitchFamily="18" charset="0"/>
                            <a:cs typeface="Times New Roman" panose="02020603050405020304" pitchFamily="18" charset="0"/>
                          </a:rPr>
                          <m:t>=</m:t>
                        </m:r>
                        <m:r>
                          <a:rPr lang="el-GR" b="1" i="1">
                            <a:effectLst/>
                            <a:latin typeface="Cambria Math" panose="02040503050406030204" pitchFamily="18" charset="0"/>
                            <a:ea typeface="Times New Roman" panose="02020603050405020304" pitchFamily="18" charset="0"/>
                            <a:cs typeface="Times New Roman" panose="02020603050405020304" pitchFamily="18" charset="0"/>
                          </a:rPr>
                          <m:t>𝟐</m:t>
                        </m:r>
                      </m:oMath>
                    </m:oMathPara>
                  </a14:m>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7" name="Text Box 2"/>
                <p:cNvSpPr txBox="1">
                  <a:spLocks noRot="1" noChangeAspect="1" noMove="1" noResize="1" noEditPoints="1" noAdjustHandles="1" noChangeArrowheads="1" noChangeShapeType="1" noTextEdit="1"/>
                </p:cNvSpPr>
                <p:nvPr/>
              </p:nvSpPr>
              <p:spPr bwMode="auto">
                <a:xfrm>
                  <a:off x="8094546" y="3011719"/>
                  <a:ext cx="2209800" cy="397412"/>
                </a:xfrm>
                <a:prstGeom prst="rect">
                  <a:avLst/>
                </a:prstGeom>
                <a:blipFill rotWithShape="0">
                  <a:blip r:embed="rId7"/>
                  <a:stretch>
                    <a:fillRect/>
                  </a:stretch>
                </a:blipFill>
                <a:ln w="9525">
                  <a:noFill/>
                  <a:miter lim="800000"/>
                  <a:headEnd/>
                  <a:tailEnd/>
                </a:ln>
              </p:spPr>
              <p:txBody>
                <a:bodyPr/>
                <a:lstStyle/>
                <a:p>
                  <a:r>
                    <a:rPr lang="el-GR">
                      <a:noFill/>
                    </a:rPr>
                    <a:t> </a:t>
                  </a:r>
                </a:p>
              </p:txBody>
            </p:sp>
          </mc:Fallback>
        </mc:AlternateContent>
        <p:sp>
          <p:nvSpPr>
            <p:cNvPr id="48" name="Text Box 2"/>
            <p:cNvSpPr txBox="1">
              <a:spLocks noChangeArrowheads="1"/>
            </p:cNvSpPr>
            <p:nvPr/>
          </p:nvSpPr>
          <p:spPr bwMode="auto">
            <a:xfrm>
              <a:off x="9146219" y="4253892"/>
              <a:ext cx="353152" cy="474139"/>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4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8</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42615790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80757"/>
          </a:xfrm>
        </p:spPr>
        <p:txBody>
          <a:bodyPr/>
          <a:lstStyle/>
          <a:p>
            <a:pPr algn="ctr"/>
            <a:r>
              <a:rPr lang="el-GR" dirty="0"/>
              <a:t>Εφαρμογή ανάλυσης ευαισθησίας</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142105"/>
                <a:ext cx="10515600" cy="1585184"/>
              </a:xfrm>
            </p:spPr>
            <p:txBody>
              <a:bodyPr>
                <a:normAutofit/>
              </a:bodyPr>
              <a:lstStyle/>
              <a:p>
                <a:pPr marL="0" indent="0" algn="just">
                  <a:buNone/>
                </a:pPr>
                <a:r>
                  <a:rPr lang="el-GR" sz="2000" dirty="0" smtClean="0"/>
                  <a:t>Έστω ότι προσθέτουμε στην ακμή 8 του γράφου τη χρονική καθυστέρηση της </a:t>
                </a:r>
                <a:r>
                  <a:rPr lang="en-US" sz="2000" dirty="0" smtClean="0"/>
                  <a:t>“</a:t>
                </a:r>
                <a:r>
                  <a:rPr lang="el-GR" sz="2000" dirty="0" smtClean="0"/>
                  <a:t>κακοτράχαλης οδού</a:t>
                </a:r>
                <a:r>
                  <a:rPr lang="en-US" sz="2000" dirty="0" smtClean="0"/>
                  <a:t>”</a:t>
                </a:r>
                <a:r>
                  <a:rPr lang="el-GR" sz="2000" dirty="0" smtClean="0"/>
                  <a:t>, οπότε η ροζ διαδρομή γίνεται η </a:t>
                </a:r>
                <a14:m>
                  <m:oMath xmlns:m="http://schemas.openxmlformats.org/officeDocument/2006/math">
                    <m:d>
                      <m:dPr>
                        <m:begChr m:val="{"/>
                        <m:endChr m:val="}"/>
                        <m:ctrlPr>
                          <a:rPr lang="el-GR" sz="2000" i="1">
                            <a:latin typeface="Cambria Math" panose="02040503050406030204" pitchFamily="18" charset="0"/>
                          </a:rPr>
                        </m:ctrlPr>
                      </m:dPr>
                      <m:e>
                        <m:r>
                          <a:rPr lang="el-GR" sz="2000" i="1">
                            <a:latin typeface="Cambria Math" panose="02040503050406030204" pitchFamily="18" charset="0"/>
                          </a:rPr>
                          <m:t>7</m:t>
                        </m:r>
                      </m:e>
                    </m:d>
                  </m:oMath>
                </a14:m>
                <a:r>
                  <a:rPr lang="el-GR" sz="2000" dirty="0" smtClean="0"/>
                  <a:t> και η ανάλυση ευαισθησίας για τη νέα κατάσταση μας παρέχει τα αποτελέσματα </a:t>
                </a:r>
                <a:r>
                  <a:rPr lang="el-GR" sz="2000" dirty="0"/>
                  <a:t>που παρατίθενται στην αριστερή εικόνα.  Βάσει αυτών, συμπεραίνουμε </a:t>
                </a:r>
                <a:r>
                  <a:rPr lang="el-GR" sz="2000" dirty="0" smtClean="0"/>
                  <a:t>ότι </a:t>
                </a:r>
                <a:r>
                  <a:rPr lang="el-GR" sz="2000" dirty="0"/>
                  <a:t>για μείωση κατ’ απόλυτη τιμή </a:t>
                </a:r>
                <a14:m>
                  <m:oMath xmlns:m="http://schemas.openxmlformats.org/officeDocument/2006/math">
                    <m:r>
                      <a:rPr lang="el-GR" sz="2000" b="0" i="1">
                        <a:latin typeface="Cambria Math" panose="02040503050406030204" pitchFamily="18" charset="0"/>
                      </a:rPr>
                      <m:t>𝛥</m:t>
                    </m:r>
                    <m:r>
                      <a:rPr lang="en-US" sz="2000" b="0" i="1">
                        <a:latin typeface="Cambria Math" panose="02040503050406030204" pitchFamily="18" charset="0"/>
                      </a:rPr>
                      <m:t>𝑐</m:t>
                    </m:r>
                    <m:r>
                      <a:rPr lang="en-US" sz="2000" b="0" i="1">
                        <a:latin typeface="Cambria Math" panose="02040503050406030204" pitchFamily="18" charset="0"/>
                      </a:rPr>
                      <m:t>8</m:t>
                    </m:r>
                    <m:r>
                      <a:rPr lang="el-GR" sz="2000" b="0">
                        <a:latin typeface="Cambria Math" panose="02040503050406030204" pitchFamily="18" charset="0"/>
                      </a:rPr>
                      <m:t>≥</m:t>
                    </m:r>
                    <m:r>
                      <a:rPr lang="el-GR" sz="2000" b="0" i="1">
                        <a:latin typeface="Cambria Math" panose="02040503050406030204" pitchFamily="18" charset="0"/>
                      </a:rPr>
                      <m:t>2</m:t>
                    </m:r>
                  </m:oMath>
                </a14:m>
                <a:r>
                  <a:rPr lang="el-GR" sz="2000" dirty="0"/>
                  <a:t> </a:t>
                </a:r>
                <a:r>
                  <a:rPr lang="el-GR" sz="2000" dirty="0" smtClean="0"/>
                  <a:t>(μάλιστα εδώ </a:t>
                </a:r>
                <a:r>
                  <a:rPr lang="el-GR" sz="2000" dirty="0"/>
                  <a:t>τ</a:t>
                </a:r>
                <a:r>
                  <a:rPr lang="el-GR" sz="2000" dirty="0" smtClean="0"/>
                  <a:t>ο όριο είναι </a:t>
                </a:r>
                <a14:m>
                  <m:oMath xmlns:m="http://schemas.openxmlformats.org/officeDocument/2006/math">
                    <m:r>
                      <a:rPr lang="el-GR" sz="2000" i="1">
                        <a:latin typeface="Cambria Math" panose="02040503050406030204" pitchFamily="18" charset="0"/>
                      </a:rPr>
                      <m:t>𝛥</m:t>
                    </m:r>
                    <m:r>
                      <a:rPr lang="en-US" sz="2000" i="1">
                        <a:latin typeface="Cambria Math" panose="02040503050406030204" pitchFamily="18" charset="0"/>
                      </a:rPr>
                      <m:t>𝑐</m:t>
                    </m:r>
                    <m:r>
                      <a:rPr lang="en-US" sz="2000" i="1">
                        <a:latin typeface="Cambria Math" panose="02040503050406030204" pitchFamily="18" charset="0"/>
                      </a:rPr>
                      <m:t>8</m:t>
                    </m:r>
                    <m:r>
                      <a:rPr lang="el-GR" sz="2000" b="0" i="0" smtClean="0">
                        <a:latin typeface="Cambria Math" panose="02040503050406030204" pitchFamily="18" charset="0"/>
                      </a:rPr>
                      <m:t>=</m:t>
                    </m:r>
                    <m:r>
                      <a:rPr lang="el-GR" sz="2000" i="1">
                        <a:latin typeface="Cambria Math" panose="02040503050406030204" pitchFamily="18" charset="0"/>
                      </a:rPr>
                      <m:t>2</m:t>
                    </m:r>
                  </m:oMath>
                </a14:m>
                <a:r>
                  <a:rPr lang="el-GR" sz="2000" dirty="0" smtClean="0"/>
                  <a:t>), η ροζ διαδρομή επανέρχεται στην </a:t>
                </a:r>
                <a14:m>
                  <m:oMath xmlns:m="http://schemas.openxmlformats.org/officeDocument/2006/math">
                    <m:d>
                      <m:dPr>
                        <m:begChr m:val="{"/>
                        <m:endChr m:val="}"/>
                        <m:ctrlPr>
                          <a:rPr lang="el-GR" sz="2000" i="1">
                            <a:latin typeface="Cambria Math" panose="02040503050406030204" pitchFamily="18" charset="0"/>
                          </a:rPr>
                        </m:ctrlPr>
                      </m:dPr>
                      <m:e>
                        <m:r>
                          <a:rPr lang="el-GR" sz="2000">
                            <a:latin typeface="Cambria Math" panose="02040503050406030204" pitchFamily="18" charset="0"/>
                          </a:rPr>
                          <m:t>8, </m:t>
                        </m:r>
                        <m:r>
                          <a:rPr lang="el-GR" sz="2000" i="1">
                            <a:latin typeface="Cambria Math" panose="02040503050406030204" pitchFamily="18" charset="0"/>
                          </a:rPr>
                          <m:t>4</m:t>
                        </m:r>
                      </m:e>
                    </m:d>
                  </m:oMath>
                </a14:m>
                <a:r>
                  <a:rPr lang="en-US" sz="2000" dirty="0" smtClean="0"/>
                  <a:t>, </a:t>
                </a:r>
                <a:r>
                  <a:rPr lang="el-GR" sz="2000" dirty="0" smtClean="0"/>
                  <a:t>όπως φαίνεται στη δεξιά εικόνα.</a:t>
                </a:r>
                <a:endParaRPr lang="el-GR"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142105"/>
                <a:ext cx="10515600" cy="1585184"/>
              </a:xfrm>
              <a:blipFill rotWithShape="0">
                <a:blip r:embed="rId2"/>
                <a:stretch>
                  <a:fillRect l="-638" t="-3846" r="-580"/>
                </a:stretch>
              </a:blipFill>
            </p:spPr>
            <p:txBody>
              <a:bodyPr/>
              <a:lstStyle/>
              <a:p>
                <a:r>
                  <a:rPr lang="el-GR">
                    <a:noFill/>
                  </a:rPr>
                  <a:t> </a:t>
                </a:r>
              </a:p>
            </p:txBody>
          </p:sp>
        </mc:Fallback>
      </mc:AlternateContent>
      <p:grpSp>
        <p:nvGrpSpPr>
          <p:cNvPr id="48" name="Group 47"/>
          <p:cNvGrpSpPr/>
          <p:nvPr/>
        </p:nvGrpSpPr>
        <p:grpSpPr>
          <a:xfrm>
            <a:off x="17683" y="3326550"/>
            <a:ext cx="6036945" cy="2648585"/>
            <a:chOff x="0" y="0"/>
            <a:chExt cx="6036945" cy="2648585"/>
          </a:xfrm>
        </p:grpSpPr>
        <p:grpSp>
          <p:nvGrpSpPr>
            <p:cNvPr id="50" name="Group 49"/>
            <p:cNvGrpSpPr/>
            <p:nvPr/>
          </p:nvGrpSpPr>
          <p:grpSpPr>
            <a:xfrm>
              <a:off x="0" y="28575"/>
              <a:ext cx="6036945" cy="2620010"/>
              <a:chOff x="0" y="0"/>
              <a:chExt cx="6036945" cy="2620010"/>
            </a:xfrm>
          </p:grpSpPr>
          <p:pic>
            <p:nvPicPr>
              <p:cNvPr id="53" name="Picture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9925" y="400050"/>
                <a:ext cx="2827020" cy="1828800"/>
              </a:xfrm>
              <a:prstGeom prst="rect">
                <a:avLst/>
              </a:prstGeom>
            </p:spPr>
          </p:pic>
          <p:pic>
            <p:nvPicPr>
              <p:cNvPr id="54" name="Picture 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3105150" cy="2620010"/>
              </a:xfrm>
              <a:prstGeom prst="rect">
                <a:avLst/>
              </a:prstGeom>
            </p:spPr>
          </p:pic>
        </p:grpSp>
        <p:sp>
          <p:nvSpPr>
            <p:cNvPr id="51" name="Text Box 2"/>
            <p:cNvSpPr txBox="1">
              <a:spLocks noChangeArrowheads="1"/>
            </p:cNvSpPr>
            <p:nvPr/>
          </p:nvSpPr>
          <p:spPr bwMode="auto">
            <a:xfrm>
              <a:off x="2743200" y="0"/>
              <a:ext cx="318827" cy="42778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2" name="Text Box 2"/>
            <p:cNvSpPr txBox="1">
              <a:spLocks noChangeArrowheads="1"/>
            </p:cNvSpPr>
            <p:nvPr/>
          </p:nvSpPr>
          <p:spPr bwMode="auto">
            <a:xfrm>
              <a:off x="1476375" y="990600"/>
              <a:ext cx="353060" cy="47371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l-GR" sz="2400" b="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8</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11" name="Group 10"/>
          <p:cNvGrpSpPr/>
          <p:nvPr/>
        </p:nvGrpSpPr>
        <p:grpSpPr>
          <a:xfrm>
            <a:off x="6375583" y="3183269"/>
            <a:ext cx="5800726" cy="2770912"/>
            <a:chOff x="6356030" y="3468330"/>
            <a:chExt cx="5800726" cy="2770912"/>
          </a:xfrm>
        </p:grpSpPr>
        <p:grpSp>
          <p:nvGrpSpPr>
            <p:cNvPr id="37" name="Group 36"/>
            <p:cNvGrpSpPr/>
            <p:nvPr/>
          </p:nvGrpSpPr>
          <p:grpSpPr>
            <a:xfrm>
              <a:off x="6356030" y="3472908"/>
              <a:ext cx="5800726" cy="2766334"/>
              <a:chOff x="0" y="-1544"/>
              <a:chExt cx="5800726" cy="2766334"/>
            </a:xfrm>
          </p:grpSpPr>
          <p:grpSp>
            <p:nvGrpSpPr>
              <p:cNvPr id="39" name="Group 38"/>
              <p:cNvGrpSpPr/>
              <p:nvPr/>
            </p:nvGrpSpPr>
            <p:grpSpPr>
              <a:xfrm>
                <a:off x="0" y="-1544"/>
                <a:ext cx="5800726" cy="2766334"/>
                <a:chOff x="0" y="-1544"/>
                <a:chExt cx="5800726" cy="2766334"/>
              </a:xfrm>
            </p:grpSpPr>
            <p:grpSp>
              <p:nvGrpSpPr>
                <p:cNvPr id="43" name="Group 42"/>
                <p:cNvGrpSpPr/>
                <p:nvPr/>
              </p:nvGrpSpPr>
              <p:grpSpPr>
                <a:xfrm>
                  <a:off x="0" y="390525"/>
                  <a:ext cx="5800726" cy="2374265"/>
                  <a:chOff x="0" y="0"/>
                  <a:chExt cx="6318250" cy="2600325"/>
                </a:xfrm>
              </p:grpSpPr>
              <p:pic>
                <p:nvPicPr>
                  <p:cNvPr id="46" name="Picture 4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3100071" cy="2600325"/>
                  </a:xfrm>
                  <a:prstGeom prst="rect">
                    <a:avLst/>
                  </a:prstGeom>
                </p:spPr>
              </p:pic>
              <p:pic>
                <p:nvPicPr>
                  <p:cNvPr id="47" name="Picture 4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48025" y="0"/>
                    <a:ext cx="3070225" cy="2590800"/>
                  </a:xfrm>
                  <a:prstGeom prst="rect">
                    <a:avLst/>
                  </a:prstGeom>
                </p:spPr>
              </p:pic>
            </p:grpSp>
            <mc:AlternateContent xmlns:mc="http://schemas.openxmlformats.org/markup-compatibility/2006" xmlns:a14="http://schemas.microsoft.com/office/drawing/2010/main">
              <mc:Choice Requires="a14">
                <p:sp>
                  <p:nvSpPr>
                    <p:cNvPr id="45" name="Text Box 2"/>
                    <p:cNvSpPr txBox="1">
                      <a:spLocks noChangeArrowheads="1"/>
                    </p:cNvSpPr>
                    <p:nvPr/>
                  </p:nvSpPr>
                  <p:spPr bwMode="auto">
                    <a:xfrm>
                      <a:off x="133678" y="-1544"/>
                      <a:ext cx="2572406" cy="388696"/>
                    </a:xfrm>
                    <a:prstGeom prst="rect">
                      <a:avLst/>
                    </a:prstGeom>
                    <a:noFill/>
                    <a:ln w="9525">
                      <a:noFill/>
                      <a:miter lim="800000"/>
                      <a:headEnd/>
                      <a:tailEnd/>
                    </a:ln>
                  </p:spPr>
                  <p:txBody>
                    <a:bodyPr rot="0" vert="horz" wrap="square" lIns="91440" tIns="45720" rIns="91440" bIns="45720" anchor="t" anchorCtr="0">
                      <a:spAutoFit/>
                    </a:bodyPr>
                    <a:lstStyle/>
                    <a:p>
                      <a:pPr algn="ctr">
                        <a:lnSpc>
                          <a:spcPct val="107000"/>
                        </a:lnSpc>
                        <a:spcAft>
                          <a:spcPts val="800"/>
                        </a:spcAft>
                      </a:pPr>
                      <a14:m>
                        <m:oMath xmlns:m="http://schemas.openxmlformats.org/officeDocument/2006/math">
                          <m:sSub>
                            <m:sSubPr>
                              <m:ctrlPr>
                                <a:rPr lang="el-GR"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b="1" i="1">
                                  <a:effectLst/>
                                  <a:latin typeface="Cambria Math" panose="02040503050406030204" pitchFamily="18" charset="0"/>
                                  <a:ea typeface="Calibri" panose="020F0502020204030204" pitchFamily="34" charset="0"/>
                                  <a:cs typeface="Times New Roman" panose="02020603050405020304" pitchFamily="18" charset="0"/>
                                </a:rPr>
                                <m:t>𝜟</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𝒄</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𝟖</m:t>
                              </m:r>
                            </m:e>
                            <m:sub>
                              <m:r>
                                <a:rPr lang="en-US" b="1" i="1">
                                  <a:effectLst/>
                                  <a:latin typeface="Cambria Math" panose="02040503050406030204" pitchFamily="18" charset="0"/>
                                  <a:ea typeface="Times New Roman" panose="02020603050405020304" pitchFamily="18" charset="0"/>
                                  <a:cs typeface="Times New Roman" panose="02020603050405020304" pitchFamily="18" charset="0"/>
                                </a:rPr>
                                <m:t>𝒎𝒂𝒙</m:t>
                              </m:r>
                            </m:sub>
                          </m:sSub>
                          <m:r>
                            <a:rPr lang="el-GR" b="1" i="1">
                              <a:effectLst/>
                              <a:latin typeface="Cambria Math" panose="02040503050406030204" pitchFamily="18" charset="0"/>
                              <a:ea typeface="Times New Roman" panose="02020603050405020304" pitchFamily="18" charset="0"/>
                              <a:cs typeface="Times New Roman" panose="02020603050405020304" pitchFamily="18" charset="0"/>
                            </a:rPr>
                            <m:t>=</m:t>
                          </m:r>
                          <m:r>
                            <a:rPr lang="el-GR" b="1" i="1">
                              <a:effectLst/>
                              <a:latin typeface="Cambria Math" panose="02040503050406030204" pitchFamily="18" charset="0"/>
                              <a:ea typeface="Times New Roman" panose="02020603050405020304" pitchFamily="18" charset="0"/>
                              <a:cs typeface="Times New Roman" panose="02020603050405020304" pitchFamily="18" charset="0"/>
                            </a:rPr>
                            <m:t>𝟏</m:t>
                          </m:r>
                        </m:oMath>
                      </a14:m>
                      <a:r>
                        <a:rPr lang="el-GR" b="1" dirty="0" smtClean="0">
                          <a:effectLst/>
                          <a:latin typeface="Calibri" panose="020F0502020204030204" pitchFamily="34" charset="0"/>
                          <a:ea typeface="Calibri" panose="020F0502020204030204" pitchFamily="34" charset="0"/>
                          <a:cs typeface="Times New Roman" panose="02020603050405020304" pitchFamily="18" charset="0"/>
                        </a:rPr>
                        <a:t> (μείωση)</a:t>
                      </a:r>
                      <a:endParaRPr lang="el-GR" b="1"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5" name="Text Box 2"/>
                    <p:cNvSpPr txBox="1">
                      <a:spLocks noRot="1" noChangeAspect="1" noMove="1" noResize="1" noEditPoints="1" noAdjustHandles="1" noChangeArrowheads="1" noChangeShapeType="1" noTextEdit="1"/>
                    </p:cNvSpPr>
                    <p:nvPr/>
                  </p:nvSpPr>
                  <p:spPr bwMode="auto">
                    <a:xfrm>
                      <a:off x="133678" y="-1544"/>
                      <a:ext cx="2572406" cy="388696"/>
                    </a:xfrm>
                    <a:prstGeom prst="rect">
                      <a:avLst/>
                    </a:prstGeom>
                    <a:blipFill rotWithShape="0">
                      <a:blip r:embed="rId7"/>
                      <a:stretch>
                        <a:fillRect t="-7813" b="-20313"/>
                      </a:stretch>
                    </a:blipFill>
                    <a:ln w="9525">
                      <a:noFill/>
                      <a:miter lim="800000"/>
                      <a:headEnd/>
                      <a:tailEnd/>
                    </a:ln>
                  </p:spPr>
                  <p:txBody>
                    <a:bodyPr/>
                    <a:lstStyle/>
                    <a:p>
                      <a:r>
                        <a:rPr lang="el-GR">
                          <a:noFill/>
                        </a:rPr>
                        <a:t> </a:t>
                      </a:r>
                    </a:p>
                  </p:txBody>
                </p:sp>
              </mc:Fallback>
            </mc:AlternateContent>
          </p:grpSp>
          <p:sp>
            <p:nvSpPr>
              <p:cNvPr id="40" name="Text Box 2"/>
              <p:cNvSpPr txBox="1">
                <a:spLocks noChangeArrowheads="1"/>
              </p:cNvSpPr>
              <p:nvPr/>
            </p:nvSpPr>
            <p:spPr bwMode="auto">
              <a:xfrm>
                <a:off x="2505075" y="352425"/>
                <a:ext cx="318827" cy="42778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 name="Text Box 2"/>
              <p:cNvSpPr txBox="1">
                <a:spLocks noChangeArrowheads="1"/>
              </p:cNvSpPr>
              <p:nvPr/>
            </p:nvSpPr>
            <p:spPr bwMode="auto">
              <a:xfrm>
                <a:off x="4133850" y="790575"/>
                <a:ext cx="318827" cy="42778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 name="Text Box 2"/>
              <p:cNvSpPr txBox="1">
                <a:spLocks noChangeArrowheads="1"/>
              </p:cNvSpPr>
              <p:nvPr/>
            </p:nvSpPr>
            <p:spPr bwMode="auto">
              <a:xfrm>
                <a:off x="5019675" y="1247775"/>
                <a:ext cx="318770" cy="42735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l-GR" sz="2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8</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7" name="Rectangle 6"/>
                <p:cNvSpPr/>
                <p:nvPr/>
              </p:nvSpPr>
              <p:spPr>
                <a:xfrm>
                  <a:off x="9773398" y="3468330"/>
                  <a:ext cx="1947969" cy="388696"/>
                </a:xfrm>
                <a:prstGeom prst="rect">
                  <a:avLst/>
                </a:prstGeom>
              </p:spPr>
              <p:txBody>
                <a:bodyPr wrap="none">
                  <a:spAutoFit/>
                </a:bodyPr>
                <a:lstStyle/>
                <a:p>
                  <a:pPr algn="ctr">
                    <a:lnSpc>
                      <a:spcPct val="107000"/>
                    </a:lnSpc>
                    <a:spcAft>
                      <a:spcPts val="800"/>
                    </a:spcAft>
                  </a:pPr>
                  <a14:m>
                    <m:oMath xmlns:m="http://schemas.openxmlformats.org/officeDocument/2006/math">
                      <m:r>
                        <a:rPr lang="el-GR" b="1" i="1" smtClean="0">
                          <a:latin typeface="Cambria Math" panose="02040503050406030204" pitchFamily="18" charset="0"/>
                          <a:ea typeface="Calibri" panose="020F0502020204030204" pitchFamily="34" charset="0"/>
                          <a:cs typeface="Times New Roman" panose="02020603050405020304" pitchFamily="18" charset="0"/>
                        </a:rPr>
                        <m:t>𝜟</m:t>
                      </m:r>
                      <m:r>
                        <a:rPr lang="en-US" b="1" i="1">
                          <a:latin typeface="Cambria Math" panose="02040503050406030204" pitchFamily="18" charset="0"/>
                          <a:ea typeface="Times New Roman" panose="02020603050405020304" pitchFamily="18" charset="0"/>
                          <a:cs typeface="Times New Roman" panose="02020603050405020304" pitchFamily="18" charset="0"/>
                        </a:rPr>
                        <m:t>𝒄</m:t>
                      </m:r>
                      <m:r>
                        <a:rPr lang="en-US" b="1" i="1">
                          <a:latin typeface="Cambria Math" panose="02040503050406030204" pitchFamily="18" charset="0"/>
                          <a:ea typeface="Times New Roman" panose="02020603050405020304" pitchFamily="18" charset="0"/>
                          <a:cs typeface="Times New Roman" panose="02020603050405020304" pitchFamily="18" charset="0"/>
                        </a:rPr>
                        <m:t>𝟖</m:t>
                      </m:r>
                      <m:r>
                        <a:rPr lang="el-GR" b="1" i="1" smtClean="0">
                          <a:latin typeface="Cambria Math" panose="02040503050406030204" pitchFamily="18" charset="0"/>
                          <a:ea typeface="Times New Roman" panose="02020603050405020304" pitchFamily="18" charset="0"/>
                          <a:cs typeface="Times New Roman" panose="02020603050405020304" pitchFamily="18" charset="0"/>
                        </a:rPr>
                        <m:t>=</m:t>
                      </m:r>
                      <m:r>
                        <a:rPr lang="el-GR" b="1" i="1" smtClean="0">
                          <a:latin typeface="Cambria Math" panose="02040503050406030204" pitchFamily="18" charset="0"/>
                          <a:ea typeface="Times New Roman" panose="02020603050405020304" pitchFamily="18" charset="0"/>
                          <a:cs typeface="Times New Roman" panose="02020603050405020304" pitchFamily="18" charset="0"/>
                        </a:rPr>
                        <m:t>𝟐</m:t>
                      </m:r>
                    </m:oMath>
                  </a14:m>
                  <a:r>
                    <a:rPr lang="el-GR" b="1" dirty="0">
                      <a:latin typeface="Calibri" panose="020F0502020204030204" pitchFamily="34" charset="0"/>
                      <a:ea typeface="Calibri" panose="020F0502020204030204" pitchFamily="34" charset="0"/>
                      <a:cs typeface="Times New Roman" panose="02020603050405020304" pitchFamily="18" charset="0"/>
                    </a:rPr>
                    <a:t> (μείωση)</a:t>
                  </a:r>
                </a:p>
              </p:txBody>
            </p:sp>
          </mc:Choice>
          <mc:Fallback xmlns="">
            <p:sp>
              <p:nvSpPr>
                <p:cNvPr id="7" name="Rectangle 6"/>
                <p:cNvSpPr>
                  <a:spLocks noRot="1" noChangeAspect="1" noMove="1" noResize="1" noEditPoints="1" noAdjustHandles="1" noChangeArrowheads="1" noChangeShapeType="1" noTextEdit="1"/>
                </p:cNvSpPr>
                <p:nvPr/>
              </p:nvSpPr>
              <p:spPr>
                <a:xfrm>
                  <a:off x="9773398" y="3468330"/>
                  <a:ext cx="1947969" cy="388696"/>
                </a:xfrm>
                <a:prstGeom prst="rect">
                  <a:avLst/>
                </a:prstGeom>
                <a:blipFill rotWithShape="0">
                  <a:blip r:embed="rId8"/>
                  <a:stretch>
                    <a:fillRect t="-6250" r="-2500" b="-20313"/>
                  </a:stretch>
                </a:blipFill>
              </p:spPr>
              <p:txBody>
                <a:bodyPr/>
                <a:lstStyle/>
                <a:p>
                  <a:r>
                    <a:rPr lang="el-GR">
                      <a:noFill/>
                    </a:rPr>
                    <a:t> </a:t>
                  </a:r>
                </a:p>
              </p:txBody>
            </p:sp>
          </mc:Fallback>
        </mc:AlternateContent>
      </p:grpSp>
    </p:spTree>
    <p:extLst>
      <p:ext uri="{BB962C8B-B14F-4D97-AF65-F5344CB8AC3E}">
        <p14:creationId xmlns:p14="http://schemas.microsoft.com/office/powerpoint/2010/main" val="11622277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21" y="117835"/>
            <a:ext cx="7086601" cy="1325563"/>
          </a:xfrm>
        </p:spPr>
        <p:txBody>
          <a:bodyPr/>
          <a:lstStyle/>
          <a:p>
            <a:r>
              <a:rPr lang="el-GR" dirty="0" smtClean="0"/>
              <a:t>Περιοχή 1 γραφικής διεπαφής</a:t>
            </a:r>
            <a:endParaRPr lang="el-GR" dirty="0"/>
          </a:p>
        </p:txBody>
      </p:sp>
      <p:pic>
        <p:nvPicPr>
          <p:cNvPr id="4" name="Content Placeholder 9"/>
          <p:cNvPicPr>
            <a:picLocks noGrp="1" noChangeAspect="1"/>
          </p:cNvPicPr>
          <p:nvPr>
            <p:ph idx="1"/>
          </p:nvPr>
        </p:nvPicPr>
        <p:blipFill>
          <a:blip r:embed="rId2"/>
          <a:stretch>
            <a:fillRect/>
          </a:stretch>
        </p:blipFill>
        <p:spPr>
          <a:xfrm>
            <a:off x="7812505" y="0"/>
            <a:ext cx="4379495" cy="2267199"/>
          </a:xfrm>
          <a:prstGeom prst="rect">
            <a:avLst/>
          </a:prstGeom>
        </p:spPr>
      </p:pic>
      <p:grpSp>
        <p:nvGrpSpPr>
          <p:cNvPr id="8" name="Group 7"/>
          <p:cNvGrpSpPr/>
          <p:nvPr/>
        </p:nvGrpSpPr>
        <p:grpSpPr>
          <a:xfrm>
            <a:off x="7303168" y="3409555"/>
            <a:ext cx="4375484" cy="3091167"/>
            <a:chOff x="838200" y="2096728"/>
            <a:chExt cx="3344545" cy="2362835"/>
          </a:xfrm>
        </p:grpSpPr>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099185" y="2096728"/>
              <a:ext cx="1073785" cy="1043305"/>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2982595" y="2205313"/>
              <a:ext cx="868045" cy="890905"/>
            </a:xfrm>
            <a:prstGeom prst="rect">
              <a:avLst/>
            </a:prstGeom>
          </p:spPr>
        </p:pic>
        <p:pic>
          <p:nvPicPr>
            <p:cNvPr id="7" name="Picture 6"/>
            <p:cNvPicPr/>
            <p:nvPr/>
          </p:nvPicPr>
          <p:blipFill>
            <a:blip r:embed="rId5">
              <a:extLst>
                <a:ext uri="{28A0092B-C50C-407E-A947-70E740481C1C}">
                  <a14:useLocalDpi xmlns:a14="http://schemas.microsoft.com/office/drawing/2010/main" val="0"/>
                </a:ext>
              </a:extLst>
            </a:blip>
            <a:stretch>
              <a:fillRect/>
            </a:stretch>
          </p:blipFill>
          <p:spPr>
            <a:xfrm>
              <a:off x="838200" y="3576278"/>
              <a:ext cx="3344545" cy="883285"/>
            </a:xfrm>
            <a:prstGeom prst="rect">
              <a:avLst/>
            </a:prstGeom>
          </p:spPr>
        </p:pic>
      </p:grpSp>
      <p:sp>
        <p:nvSpPr>
          <p:cNvPr id="9" name="Rectangle 8"/>
          <p:cNvSpPr/>
          <p:nvPr/>
        </p:nvSpPr>
        <p:spPr>
          <a:xfrm>
            <a:off x="597901" y="1889176"/>
            <a:ext cx="5995405" cy="1200329"/>
          </a:xfrm>
          <a:prstGeom prst="rect">
            <a:avLst/>
          </a:prstGeom>
        </p:spPr>
        <p:txBody>
          <a:bodyPr wrap="square">
            <a:spAutoFit/>
          </a:bodyPr>
          <a:lstStyle/>
          <a:p>
            <a:pPr algn="just"/>
            <a:r>
              <a:rPr lang="el-GR" sz="2400" dirty="0">
                <a:latin typeface="Calibri" panose="020F0502020204030204" pitchFamily="34" charset="0"/>
                <a:ea typeface="Calibri" panose="020F0502020204030204" pitchFamily="34" charset="0"/>
                <a:cs typeface="Times New Roman" panose="02020603050405020304" pitchFamily="18" charset="0"/>
              </a:rPr>
              <a:t>Πρόκειται για την κύρια περιοχή της γραφικής διεπαφής, </a:t>
            </a:r>
            <a:r>
              <a:rPr lang="el-GR" sz="2400" dirty="0" smtClean="0">
                <a:latin typeface="Calibri" panose="020F0502020204030204" pitchFamily="34" charset="0"/>
                <a:ea typeface="Calibri" panose="020F0502020204030204" pitchFamily="34" charset="0"/>
                <a:cs typeface="Times New Roman" panose="02020603050405020304" pitchFamily="18" charset="0"/>
              </a:rPr>
              <a:t>την περιοχή σχεδίασης. </a:t>
            </a:r>
            <a:r>
              <a:rPr lang="el-GR" sz="2400" dirty="0">
                <a:latin typeface="Calibri" panose="020F0502020204030204" pitchFamily="34" charset="0"/>
                <a:ea typeface="Calibri" panose="020F0502020204030204" pitchFamily="34" charset="0"/>
                <a:cs typeface="Times New Roman" panose="02020603050405020304" pitchFamily="18" charset="0"/>
              </a:rPr>
              <a:t>Εδώ δημιουργείται το οδικό δίκτυο της </a:t>
            </a:r>
            <a:r>
              <a:rPr lang="el-GR" sz="2400" dirty="0" smtClean="0">
                <a:latin typeface="Calibri" panose="020F0502020204030204" pitchFamily="34" charset="0"/>
                <a:ea typeface="Calibri" panose="020F0502020204030204" pitchFamily="34" charset="0"/>
                <a:cs typeface="Times New Roman" panose="02020603050405020304" pitchFamily="18" charset="0"/>
              </a:rPr>
              <a:t>πόλης.</a:t>
            </a:r>
            <a:endParaRPr lang="el-GR" sz="2400" dirty="0"/>
          </a:p>
        </p:txBody>
      </p:sp>
      <p:sp>
        <p:nvSpPr>
          <p:cNvPr id="11" name="Rectangle 10"/>
          <p:cNvSpPr/>
          <p:nvPr/>
        </p:nvSpPr>
        <p:spPr>
          <a:xfrm>
            <a:off x="597901" y="3921042"/>
            <a:ext cx="5995405" cy="2068195"/>
          </a:xfrm>
          <a:prstGeom prst="rect">
            <a:avLst/>
          </a:prstGeom>
          <a:ln>
            <a:solidFill>
              <a:schemeClr val="tx1"/>
            </a:solidFill>
          </a:ln>
        </p:spPr>
        <p:txBody>
          <a:bodyPr wrap="square">
            <a:spAutoFit/>
          </a:bodyPr>
          <a:lstStyle/>
          <a:p>
            <a:pPr algn="just">
              <a:lnSpc>
                <a:spcPct val="107000"/>
              </a:lnSpc>
              <a:spcAft>
                <a:spcPts val="800"/>
              </a:spcAft>
            </a:pPr>
            <a:r>
              <a:rPr lang="el-GR" sz="2400" dirty="0" smtClean="0">
                <a:latin typeface="Calibri" panose="020F0502020204030204" pitchFamily="34" charset="0"/>
                <a:ea typeface="Calibri" panose="020F0502020204030204" pitchFamily="34" charset="0"/>
                <a:cs typeface="Times New Roman" panose="02020603050405020304" pitchFamily="18" charset="0"/>
              </a:rPr>
              <a:t>Δεξιά φαίνονται </a:t>
            </a:r>
            <a:r>
              <a:rPr lang="el-GR" sz="2400" dirty="0">
                <a:latin typeface="Calibri" panose="020F0502020204030204" pitchFamily="34" charset="0"/>
                <a:ea typeface="Calibri" panose="020F0502020204030204" pitchFamily="34" charset="0"/>
                <a:cs typeface="Times New Roman" panose="02020603050405020304" pitchFamily="18" charset="0"/>
              </a:rPr>
              <a:t>με τη σειρά μια στοιχειώδης μονάδα του πλέγματος (με άσπρο χρώμα), η κορυφή ενός γράφου (με μπλε ή κόκκινο χρώμα) και η ακμή ενός γράφου (με πράσινο ή κίτρινο χρώμα) που ενώνει δύο κορυφές.</a:t>
            </a:r>
          </a:p>
        </p:txBody>
      </p:sp>
    </p:spTree>
    <p:extLst>
      <p:ext uri="{BB962C8B-B14F-4D97-AF65-F5344CB8AC3E}">
        <p14:creationId xmlns:p14="http://schemas.microsoft.com/office/powerpoint/2010/main" val="10865103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416" y="48126"/>
            <a:ext cx="11113168" cy="1325563"/>
          </a:xfrm>
        </p:spPr>
        <p:txBody>
          <a:bodyPr/>
          <a:lstStyle/>
          <a:p>
            <a:pPr algn="ctr"/>
            <a:r>
              <a:rPr lang="el-GR" dirty="0" smtClean="0"/>
              <a:t>Επίλυση με τον ευρετικό αλγόριθμο </a:t>
            </a:r>
            <a:r>
              <a:rPr lang="el-GR" dirty="0"/>
              <a:t>A* (A star</a:t>
            </a:r>
            <a:r>
              <a:rPr lang="el-GR" dirty="0" smtClean="0"/>
              <a:t>)</a:t>
            </a:r>
            <a:endParaRPr lang="el-G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73242" y="1325563"/>
                <a:ext cx="11245516" cy="5532437"/>
              </a:xfrm>
            </p:spPr>
            <p:txBody>
              <a:bodyPr>
                <a:normAutofit lnSpcReduction="10000"/>
              </a:bodyPr>
              <a:lstStyle/>
              <a:p>
                <a:pPr marL="0" indent="0" algn="just">
                  <a:buNone/>
                </a:pPr>
                <a:r>
                  <a:rPr lang="el-GR" dirty="0" smtClean="0"/>
                  <a:t>Σε </a:t>
                </a:r>
                <a:r>
                  <a:rPr lang="el-GR" dirty="0"/>
                  <a:t>μεγάλες εφαρμογές, η επίλυση των προβλημάτων εύρεσης της συντομότερης διαδρομής γίνεται με αλγοριθμικές διαδικασίες. Αυτό επιβάλλεται διότι η μοντελοποίηση με γραμμικό/ακέραιο προγραμματισμό αποδεικνύεται εξαιρετικά απαιτητική σε θέματα μνήμης και </a:t>
                </a:r>
                <a:r>
                  <a:rPr lang="el-GR" dirty="0" smtClean="0"/>
                  <a:t>χρόνου. </a:t>
                </a:r>
                <a:r>
                  <a:rPr lang="el-GR" dirty="0" smtClean="0">
                    <a:latin typeface="Calibri" panose="020F0502020204030204" pitchFamily="34" charset="0"/>
                    <a:ea typeface="Times New Roman" panose="02020603050405020304" pitchFamily="18" charset="0"/>
                    <a:cs typeface="Times New Roman" panose="02020603050405020304" pitchFamily="18" charset="0"/>
                  </a:rPr>
                  <a:t>Επέλεξα να υλοποιήσω τον αλγόριθμο </a:t>
                </a:r>
                <a:r>
                  <a:rPr lang="en-US" dirty="0" smtClean="0">
                    <a:latin typeface="Calibri" panose="020F0502020204030204" pitchFamily="34" charset="0"/>
                    <a:ea typeface="Times New Roman" panose="02020603050405020304" pitchFamily="18" charset="0"/>
                    <a:cs typeface="Times New Roman" panose="02020603050405020304" pitchFamily="18" charset="0"/>
                  </a:rPr>
                  <a:t>A star, </a:t>
                </a:r>
                <a:r>
                  <a:rPr lang="el-GR" dirty="0" smtClean="0">
                    <a:latin typeface="Calibri" panose="020F0502020204030204" pitchFamily="34" charset="0"/>
                    <a:ea typeface="Times New Roman" panose="02020603050405020304" pitchFamily="18" charset="0"/>
                    <a:cs typeface="Times New Roman" panose="02020603050405020304" pitchFamily="18" charset="0"/>
                  </a:rPr>
                  <a:t>καθώς είναι ιδανικός για το σενάριό μου.</a:t>
                </a:r>
                <a:r>
                  <a:rPr lang="en-US" dirty="0" smtClean="0">
                    <a:latin typeface="Calibri" panose="020F0502020204030204" pitchFamily="34" charset="0"/>
                    <a:ea typeface="Times New Roman" panose="02020603050405020304" pitchFamily="18" charset="0"/>
                    <a:cs typeface="Times New Roman" panose="02020603050405020304" pitchFamily="18" charset="0"/>
                  </a:rPr>
                  <a:t> </a:t>
                </a:r>
                <a:r>
                  <a:rPr lang="el-GR" dirty="0" smtClean="0">
                    <a:latin typeface="Calibri" panose="020F0502020204030204" pitchFamily="34" charset="0"/>
                    <a:ea typeface="Times New Roman" panose="02020603050405020304" pitchFamily="18" charset="0"/>
                    <a:cs typeface="Times New Roman" panose="02020603050405020304" pitchFamily="18" charset="0"/>
                  </a:rPr>
                  <a:t>Πρώτον, ασχολούμαι με την εύρεση της συντομότερης διαδρομής από έναν κόμβο αφετηρίας </a:t>
                </a:r>
                <a14:m>
                  <m:oMath xmlns:m="http://schemas.openxmlformats.org/officeDocument/2006/math">
                    <m:r>
                      <a:rPr lang="en-US" b="0" i="1" smtClean="0">
                        <a:latin typeface="Cambria Math" panose="02040503050406030204" pitchFamily="18" charset="0"/>
                      </a:rPr>
                      <m:t>𝑝</m:t>
                    </m:r>
                  </m:oMath>
                </a14:m>
                <a:r>
                  <a:rPr lang="el-GR" dirty="0" smtClean="0">
                    <a:latin typeface="Calibri" panose="020F0502020204030204" pitchFamily="34" charset="0"/>
                    <a:ea typeface="Times New Roman" panose="02020603050405020304" pitchFamily="18" charset="0"/>
                    <a:cs typeface="Times New Roman" panose="02020603050405020304" pitchFamily="18" charset="0"/>
                  </a:rPr>
                  <a:t> προς έναν μονάχα κόμβο προορισμού</a:t>
                </a:r>
                <a:r>
                  <a:rPr lang="en-US" dirty="0" smtClean="0">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𝑞</m:t>
                    </m:r>
                  </m:oMath>
                </a14:m>
                <a:r>
                  <a:rPr lang="el-GR" dirty="0" smtClean="0">
                    <a:latin typeface="Calibri" panose="020F0502020204030204" pitchFamily="34" charset="0"/>
                    <a:ea typeface="Times New Roman" panose="02020603050405020304" pitchFamily="18" charset="0"/>
                    <a:cs typeface="Times New Roman" panose="02020603050405020304" pitchFamily="18" charset="0"/>
                  </a:rPr>
                  <a:t> και όντως ο </a:t>
                </a:r>
                <a:r>
                  <a:rPr lang="en-US" dirty="0" smtClean="0">
                    <a:latin typeface="Calibri" panose="020F0502020204030204" pitchFamily="34" charset="0"/>
                    <a:ea typeface="Times New Roman" panose="02020603050405020304" pitchFamily="18" charset="0"/>
                    <a:cs typeface="Times New Roman" panose="02020603050405020304" pitchFamily="18" charset="0"/>
                  </a:rPr>
                  <a:t>A star </a:t>
                </a:r>
                <a:r>
                  <a:rPr lang="el-GR" dirty="0" smtClean="0">
                    <a:latin typeface="Calibri" panose="020F0502020204030204" pitchFamily="34" charset="0"/>
                    <a:ea typeface="Times New Roman" panose="02020603050405020304" pitchFamily="18" charset="0"/>
                    <a:cs typeface="Times New Roman" panose="02020603050405020304" pitchFamily="18" charset="0"/>
                  </a:rPr>
                  <a:t>λύνει τα προβλήματα αυτού του είδους που ονομάζονται </a:t>
                </a:r>
                <a:r>
                  <a:rPr lang="en-US" dirty="0" smtClean="0">
                    <a:latin typeface="Calibri" panose="020F0502020204030204" pitchFamily="34" charset="0"/>
                    <a:ea typeface="Times New Roman" panose="02020603050405020304" pitchFamily="18" charset="0"/>
                    <a:cs typeface="Times New Roman" panose="02020603050405020304" pitchFamily="18" charset="0"/>
                  </a:rPr>
                  <a:t>single – pair shortest path. </a:t>
                </a:r>
                <a:r>
                  <a:rPr lang="el-GR" dirty="0" smtClean="0">
                    <a:latin typeface="Calibri" panose="020F0502020204030204" pitchFamily="34" charset="0"/>
                    <a:ea typeface="Times New Roman" panose="02020603050405020304" pitchFamily="18" charset="0"/>
                    <a:cs typeface="Times New Roman" panose="02020603050405020304" pitchFamily="18" charset="0"/>
                  </a:rPr>
                  <a:t>Δεύτερον, υπάρχει μία προφανής ευρετική συνάρτηση κόστους </a:t>
                </a:r>
                <a14:m>
                  <m:oMath xmlns:m="http://schemas.openxmlformats.org/officeDocument/2006/math">
                    <m:r>
                      <a:rPr lang="el-GR" i="1">
                        <a:latin typeface="Cambria Math" panose="02040503050406030204" pitchFamily="18" charset="0"/>
                      </a:rPr>
                      <m:t>h</m:t>
                    </m:r>
                    <m:d>
                      <m:dPr>
                        <m:ctrlPr>
                          <a:rPr lang="el-GR" i="1">
                            <a:latin typeface="Cambria Math" panose="02040503050406030204" pitchFamily="18" charset="0"/>
                          </a:rPr>
                        </m:ctrlPr>
                      </m:dPr>
                      <m:e>
                        <m:r>
                          <a:rPr lang="el-GR" i="1">
                            <a:latin typeface="Cambria Math" panose="02040503050406030204" pitchFamily="18" charset="0"/>
                          </a:rPr>
                          <m:t>𝑛</m:t>
                        </m:r>
                      </m:e>
                    </m:d>
                  </m:oMath>
                </a14:m>
                <a:r>
                  <a:rPr lang="el-GR" dirty="0" smtClean="0">
                    <a:latin typeface="Calibri" panose="020F0502020204030204" pitchFamily="34" charset="0"/>
                    <a:ea typeface="Times New Roman" panose="02020603050405020304" pitchFamily="18" charset="0"/>
                    <a:cs typeface="Times New Roman" panose="02020603050405020304" pitchFamily="18" charset="0"/>
                  </a:rPr>
                  <a:t> λόγω της δομής των γράφων, που είναι η απόσταση </a:t>
                </a:r>
                <a:r>
                  <a:rPr lang="en-US" dirty="0" smtClean="0">
                    <a:latin typeface="Calibri" panose="020F0502020204030204" pitchFamily="34" charset="0"/>
                    <a:ea typeface="Times New Roman" panose="02020603050405020304" pitchFamily="18" charset="0"/>
                    <a:cs typeface="Times New Roman" panose="02020603050405020304" pitchFamily="18" charset="0"/>
                  </a:rPr>
                  <a:t>Manhattan.</a:t>
                </a:r>
                <a:r>
                  <a:rPr lang="el-GR" dirty="0" smtClean="0">
                    <a:latin typeface="Calibri" panose="020F0502020204030204" pitchFamily="34" charset="0"/>
                    <a:ea typeface="Times New Roman" panose="02020603050405020304" pitchFamily="18" charset="0"/>
                    <a:cs typeface="Times New Roman" panose="02020603050405020304" pitchFamily="18" charset="0"/>
                  </a:rPr>
                  <a:t> Με τη χρήση αυτής της μετρικής, η </a:t>
                </a:r>
                <a14:m>
                  <m:oMath xmlns:m="http://schemas.openxmlformats.org/officeDocument/2006/math">
                    <m:r>
                      <a:rPr lang="el-GR" i="1">
                        <a:latin typeface="Cambria Math" panose="02040503050406030204" pitchFamily="18" charset="0"/>
                      </a:rPr>
                      <m:t>h</m:t>
                    </m:r>
                    <m:d>
                      <m:dPr>
                        <m:ctrlPr>
                          <a:rPr lang="el-GR" i="1">
                            <a:latin typeface="Cambria Math" panose="02040503050406030204" pitchFamily="18" charset="0"/>
                          </a:rPr>
                        </m:ctrlPr>
                      </m:dPr>
                      <m:e>
                        <m:r>
                          <a:rPr lang="el-GR" i="1">
                            <a:latin typeface="Cambria Math" panose="02040503050406030204" pitchFamily="18" charset="0"/>
                          </a:rPr>
                          <m:t>𝑛</m:t>
                        </m:r>
                      </m:e>
                    </m:d>
                  </m:oMath>
                </a14:m>
                <a:r>
                  <a:rPr lang="el-GR" dirty="0" smtClean="0">
                    <a:latin typeface="Calibri" panose="020F0502020204030204" pitchFamily="34" charset="0"/>
                    <a:ea typeface="Times New Roman" panose="02020603050405020304" pitchFamily="18" charset="0"/>
                    <a:cs typeface="Times New Roman" panose="02020603050405020304" pitchFamily="18" charset="0"/>
                  </a:rPr>
                  <a:t> δεν υπερεκτιμά ποτέ το κόστος (είτε χωρικό είτε χρονικό), αφού πάντα ισχύει </a:t>
                </a:r>
                <a14:m>
                  <m:oMath xmlns:m="http://schemas.openxmlformats.org/officeDocument/2006/math">
                    <m:m>
                      <m:mPr>
                        <m:mcs>
                          <m:mc>
                            <m:mcPr>
                              <m:count m:val="1"/>
                              <m:mcJc m:val="center"/>
                            </m:mcPr>
                          </m:mc>
                        </m:mcs>
                        <m:ctrlPr>
                          <a:rPr lang="el-GR" i="1">
                            <a:latin typeface="Cambria Math" panose="02040503050406030204" pitchFamily="18" charset="0"/>
                          </a:rPr>
                        </m:ctrlPr>
                      </m:mPr>
                      <m:mr>
                        <m:e>
                          <m:r>
                            <a:rPr lang="el-GR" i="1">
                              <a:latin typeface="Cambria Math" panose="02040503050406030204" pitchFamily="18" charset="0"/>
                            </a:rPr>
                            <m:t>𝜋𝜌𝛼𝛾𝜇𝛼𝜏𝜄𝜅</m:t>
                          </m:r>
                          <m:r>
                            <m:rPr>
                              <m:sty m:val="p"/>
                            </m:rPr>
                            <a:rPr lang="el-GR" i="1">
                              <a:latin typeface="Cambria Math" panose="02040503050406030204" pitchFamily="18" charset="0"/>
                            </a:rPr>
                            <m:t>ό</m:t>
                          </m:r>
                        </m:e>
                      </m:mr>
                      <m:mr>
                        <m:e>
                          <m:r>
                            <a:rPr lang="el-GR" i="1">
                              <a:latin typeface="Cambria Math" panose="02040503050406030204" pitchFamily="18" charset="0"/>
                            </a:rPr>
                            <m:t>𝜅</m:t>
                          </m:r>
                          <m:r>
                            <m:rPr>
                              <m:sty m:val="p"/>
                            </m:rPr>
                            <a:rPr lang="el-GR" i="1">
                              <a:latin typeface="Cambria Math" panose="02040503050406030204" pitchFamily="18" charset="0"/>
                            </a:rPr>
                            <m:t>ό</m:t>
                          </m:r>
                          <m:r>
                            <a:rPr lang="el-GR" i="1">
                              <a:latin typeface="Cambria Math" panose="02040503050406030204" pitchFamily="18" charset="0"/>
                            </a:rPr>
                            <m:t>𝜎𝜏𝜊𝜍</m:t>
                          </m:r>
                        </m:e>
                      </m:mr>
                    </m:m>
                    <m:d>
                      <m:dPr>
                        <m:ctrlPr>
                          <a:rPr lang="el-GR"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 </m:t>
                        </m:r>
                        <m:r>
                          <a:rPr lang="en-US" i="1">
                            <a:latin typeface="Cambria Math" panose="02040503050406030204" pitchFamily="18" charset="0"/>
                          </a:rPr>
                          <m:t>𝑞</m:t>
                        </m:r>
                      </m:e>
                    </m:d>
                    <m:r>
                      <a:rPr lang="el-GR" i="1">
                        <a:latin typeface="Cambria Math" panose="02040503050406030204" pitchFamily="18" charset="0"/>
                      </a:rPr>
                      <m:t>≥</m:t>
                    </m:r>
                    <m:r>
                      <a:rPr lang="el-GR" i="1">
                        <a:latin typeface="Cambria Math" panose="02040503050406030204" pitchFamily="18" charset="0"/>
                      </a:rPr>
                      <m:t>h</m:t>
                    </m:r>
                    <m:d>
                      <m:dPr>
                        <m:ctrlPr>
                          <a:rPr lang="el-GR" i="1">
                            <a:latin typeface="Cambria Math" panose="02040503050406030204" pitchFamily="18" charset="0"/>
                          </a:rPr>
                        </m:ctrlPr>
                      </m:dPr>
                      <m:e>
                        <m:r>
                          <a:rPr lang="el-GR" i="1">
                            <a:latin typeface="Cambria Math" panose="02040503050406030204" pitchFamily="18" charset="0"/>
                          </a:rPr>
                          <m:t>𝑛</m:t>
                        </m:r>
                      </m:e>
                    </m:d>
                  </m:oMath>
                </a14:m>
                <a:r>
                  <a:rPr lang="el-GR" dirty="0" smtClean="0">
                    <a:latin typeface="Calibri" panose="020F0502020204030204" pitchFamily="34" charset="0"/>
                    <a:ea typeface="Times New Roman" panose="02020603050405020304" pitchFamily="18" charset="0"/>
                    <a:cs typeface="Times New Roman" panose="02020603050405020304" pitchFamily="18" charset="0"/>
                  </a:rPr>
                  <a:t>, οπότε είμαστε σίγουροι ότι ο </a:t>
                </a:r>
                <a:r>
                  <a:rPr lang="en-US" dirty="0">
                    <a:latin typeface="Calibri" panose="020F0502020204030204" pitchFamily="34" charset="0"/>
                    <a:ea typeface="Times New Roman" panose="02020603050405020304" pitchFamily="18" charset="0"/>
                    <a:cs typeface="Times New Roman" panose="02020603050405020304" pitchFamily="18" charset="0"/>
                  </a:rPr>
                  <a:t>A </a:t>
                </a:r>
                <a:r>
                  <a:rPr lang="en-US" dirty="0" smtClean="0">
                    <a:latin typeface="Calibri" panose="020F0502020204030204" pitchFamily="34" charset="0"/>
                    <a:ea typeface="Times New Roman" panose="02020603050405020304" pitchFamily="18" charset="0"/>
                    <a:cs typeface="Times New Roman" panose="02020603050405020304" pitchFamily="18" charset="0"/>
                  </a:rPr>
                  <a:t>star</a:t>
                </a:r>
                <a:r>
                  <a:rPr lang="el-GR" dirty="0" smtClean="0">
                    <a:latin typeface="Calibri" panose="020F0502020204030204" pitchFamily="34" charset="0"/>
                    <a:ea typeface="Times New Roman" panose="02020603050405020304" pitchFamily="18" charset="0"/>
                    <a:cs typeface="Times New Roman" panose="02020603050405020304" pitchFamily="18" charset="0"/>
                  </a:rPr>
                  <a:t> ανακαλύπτει τη βέλτιστη λύση.</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0" indent="0" algn="just">
                  <a:buNone/>
                </a:pPr>
                <a:endParaRPr lang="el-G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73242" y="1325563"/>
                <a:ext cx="11245516" cy="5532437"/>
              </a:xfrm>
              <a:blipFill rotWithShape="0">
                <a:blip r:embed="rId2"/>
                <a:stretch>
                  <a:fillRect l="-1139" t="-2423" r="-1139"/>
                </a:stretch>
              </a:blipFill>
            </p:spPr>
            <p:txBody>
              <a:bodyPr/>
              <a:lstStyle/>
              <a:p>
                <a:r>
                  <a:rPr lang="el-GR">
                    <a:noFill/>
                  </a:rPr>
                  <a:t> </a:t>
                </a:r>
              </a:p>
            </p:txBody>
          </p:sp>
        </mc:Fallback>
      </mc:AlternateContent>
    </p:spTree>
    <p:extLst>
      <p:ext uri="{BB962C8B-B14F-4D97-AF65-F5344CB8AC3E}">
        <p14:creationId xmlns:p14="http://schemas.microsoft.com/office/powerpoint/2010/main" val="3125475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416" y="48126"/>
            <a:ext cx="11113168" cy="1325563"/>
          </a:xfrm>
        </p:spPr>
        <p:txBody>
          <a:bodyPr/>
          <a:lstStyle/>
          <a:p>
            <a:pPr algn="ctr"/>
            <a:r>
              <a:rPr lang="el-GR" dirty="0" smtClean="0"/>
              <a:t>Επίλυση με τον ευρετικό αλγόριθμο </a:t>
            </a:r>
            <a:r>
              <a:rPr lang="el-GR" dirty="0"/>
              <a:t>A* (A star</a:t>
            </a:r>
            <a:r>
              <a:rPr lang="el-GR" dirty="0" smtClean="0"/>
              <a:t>)</a:t>
            </a:r>
            <a:endParaRPr lang="el-G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73242" y="1325563"/>
                <a:ext cx="11245516" cy="5532437"/>
              </a:xfrm>
            </p:spPr>
            <p:txBody>
              <a:bodyPr>
                <a:normAutofit/>
              </a:bodyPr>
              <a:lstStyle/>
              <a:p>
                <a:pPr marL="0" indent="0" algn="just">
                  <a:buNone/>
                </a:pPr>
                <a:r>
                  <a:rPr lang="el-GR" dirty="0" smtClean="0"/>
                  <a:t>Ο </a:t>
                </a:r>
                <a:r>
                  <a:rPr lang="en-US" dirty="0" smtClean="0"/>
                  <a:t>A star </a:t>
                </a:r>
                <a:r>
                  <a:rPr lang="el-GR" dirty="0"/>
                  <a:t>ε</a:t>
                </a:r>
                <a:r>
                  <a:rPr lang="el-GR" dirty="0" smtClean="0"/>
                  <a:t>ίναι </a:t>
                </a:r>
                <a:r>
                  <a:rPr lang="el-GR" dirty="0"/>
                  <a:t>ένας ευρετικός, επαναληπτικός αλγόριθμος αναζήτησης. Σε κάθε επανάληψή του υπολογίζει το κόστος μετακίνησης </a:t>
                </a:r>
                <a14:m>
                  <m:oMath xmlns:m="http://schemas.openxmlformats.org/officeDocument/2006/math">
                    <m:r>
                      <a:rPr lang="el-GR" i="1">
                        <a:latin typeface="Cambria Math" panose="02040503050406030204" pitchFamily="18" charset="0"/>
                      </a:rPr>
                      <m:t>𝑓</m:t>
                    </m:r>
                    <m:d>
                      <m:dPr>
                        <m:ctrlPr>
                          <a:rPr lang="el-GR" i="1">
                            <a:latin typeface="Cambria Math" panose="02040503050406030204" pitchFamily="18" charset="0"/>
                          </a:rPr>
                        </m:ctrlPr>
                      </m:dPr>
                      <m:e>
                        <m:r>
                          <a:rPr lang="el-GR" i="1">
                            <a:latin typeface="Cambria Math" panose="02040503050406030204" pitchFamily="18" charset="0"/>
                          </a:rPr>
                          <m:t>𝑛</m:t>
                        </m:r>
                      </m:e>
                    </m:d>
                  </m:oMath>
                </a14:m>
                <a:r>
                  <a:rPr lang="el-GR" dirty="0"/>
                  <a:t> </a:t>
                </a:r>
                <a:r>
                  <a:rPr lang="el-GR" dirty="0">
                    <a:effectLst/>
                  </a:rPr>
                  <a:t>από την κορυφή αφετηρίας προς οποιαδήποτε άλλη γειτονική κορυφή </a:t>
                </a:r>
                <a14:m>
                  <m:oMath xmlns:m="http://schemas.openxmlformats.org/officeDocument/2006/math">
                    <m:r>
                      <a:rPr lang="el-GR" i="1">
                        <a:latin typeface="Cambria Math" panose="02040503050406030204" pitchFamily="18" charset="0"/>
                      </a:rPr>
                      <m:t>𝑛</m:t>
                    </m:r>
                  </m:oMath>
                </a14:m>
                <a:r>
                  <a:rPr lang="el-GR" dirty="0"/>
                  <a:t> σύμφωνα με τον </a:t>
                </a:r>
                <a:r>
                  <a:rPr lang="el-GR" dirty="0" smtClean="0"/>
                  <a:t>τύπο </a:t>
                </a:r>
                <a14:m>
                  <m:oMath xmlns:m="http://schemas.openxmlformats.org/officeDocument/2006/math">
                    <m:r>
                      <a:rPr lang="el-GR" i="1">
                        <a:latin typeface="Cambria Math" panose="02040503050406030204" pitchFamily="18" charset="0"/>
                      </a:rPr>
                      <m:t>𝑓</m:t>
                    </m:r>
                    <m:d>
                      <m:dPr>
                        <m:ctrlPr>
                          <a:rPr lang="el-GR" i="1">
                            <a:latin typeface="Cambria Math" panose="02040503050406030204" pitchFamily="18" charset="0"/>
                          </a:rPr>
                        </m:ctrlPr>
                      </m:dPr>
                      <m:e>
                        <m:r>
                          <a:rPr lang="el-GR" i="1">
                            <a:latin typeface="Cambria Math" panose="02040503050406030204" pitchFamily="18" charset="0"/>
                          </a:rPr>
                          <m:t>𝑛</m:t>
                        </m:r>
                      </m:e>
                    </m:d>
                    <m:r>
                      <a:rPr lang="el-GR" i="1">
                        <a:latin typeface="Cambria Math" panose="02040503050406030204" pitchFamily="18" charset="0"/>
                      </a:rPr>
                      <m:t>=</m:t>
                    </m:r>
                    <m:r>
                      <a:rPr lang="el-GR" i="1">
                        <a:latin typeface="Cambria Math" panose="02040503050406030204" pitchFamily="18" charset="0"/>
                      </a:rPr>
                      <m:t>𝑔</m:t>
                    </m:r>
                    <m:d>
                      <m:dPr>
                        <m:ctrlPr>
                          <a:rPr lang="el-GR" i="1">
                            <a:latin typeface="Cambria Math" panose="02040503050406030204" pitchFamily="18" charset="0"/>
                          </a:rPr>
                        </m:ctrlPr>
                      </m:dPr>
                      <m:e>
                        <m:r>
                          <a:rPr lang="el-GR" i="1">
                            <a:latin typeface="Cambria Math" panose="02040503050406030204" pitchFamily="18" charset="0"/>
                          </a:rPr>
                          <m:t>𝑛</m:t>
                        </m:r>
                      </m:e>
                    </m:d>
                    <m:r>
                      <a:rPr lang="el-GR" i="1">
                        <a:latin typeface="Cambria Math" panose="02040503050406030204" pitchFamily="18" charset="0"/>
                      </a:rPr>
                      <m:t>+</m:t>
                    </m:r>
                    <m:r>
                      <a:rPr lang="el-GR" i="1">
                        <a:latin typeface="Cambria Math" panose="02040503050406030204" pitchFamily="18" charset="0"/>
                      </a:rPr>
                      <m:t>h</m:t>
                    </m:r>
                    <m:d>
                      <m:dPr>
                        <m:ctrlPr>
                          <a:rPr lang="el-GR" i="1">
                            <a:latin typeface="Cambria Math" panose="02040503050406030204" pitchFamily="18" charset="0"/>
                          </a:rPr>
                        </m:ctrlPr>
                      </m:dPr>
                      <m:e>
                        <m:r>
                          <a:rPr lang="el-GR" i="1">
                            <a:latin typeface="Cambria Math" panose="02040503050406030204" pitchFamily="18" charset="0"/>
                          </a:rPr>
                          <m:t>𝑛</m:t>
                        </m:r>
                      </m:e>
                    </m:d>
                  </m:oMath>
                </a14:m>
                <a:r>
                  <a:rPr lang="el-GR" dirty="0" smtClean="0"/>
                  <a:t>, </a:t>
                </a:r>
                <a:r>
                  <a:rPr lang="el-GR" dirty="0"/>
                  <a:t>και επεκτείνει τη διαδρομή με το μικρότερο κόστος </a:t>
                </a:r>
                <a14:m>
                  <m:oMath xmlns:m="http://schemas.openxmlformats.org/officeDocument/2006/math">
                    <m:r>
                      <a:rPr lang="el-GR" i="1">
                        <a:latin typeface="Cambria Math" panose="02040503050406030204" pitchFamily="18" charset="0"/>
                      </a:rPr>
                      <m:t>𝑓</m:t>
                    </m:r>
                    <m:d>
                      <m:dPr>
                        <m:ctrlPr>
                          <a:rPr lang="el-GR" i="1">
                            <a:latin typeface="Cambria Math" panose="02040503050406030204" pitchFamily="18" charset="0"/>
                          </a:rPr>
                        </m:ctrlPr>
                      </m:dPr>
                      <m:e>
                        <m:r>
                          <a:rPr lang="el-GR" i="1">
                            <a:latin typeface="Cambria Math" panose="02040503050406030204" pitchFamily="18" charset="0"/>
                          </a:rPr>
                          <m:t>𝑛</m:t>
                        </m:r>
                      </m:e>
                    </m:d>
                  </m:oMath>
                </a14:m>
                <a:r>
                  <a:rPr lang="el-GR" dirty="0" smtClean="0">
                    <a:effectLst/>
                  </a:rPr>
                  <a:t>. </a:t>
                </a:r>
                <a:r>
                  <a:rPr lang="el-GR" dirty="0" smtClean="0"/>
                  <a:t>Η </a:t>
                </a:r>
                <a14:m>
                  <m:oMath xmlns:m="http://schemas.openxmlformats.org/officeDocument/2006/math">
                    <m:r>
                      <a:rPr lang="el-GR" i="1">
                        <a:latin typeface="Cambria Math" panose="02040503050406030204" pitchFamily="18" charset="0"/>
                      </a:rPr>
                      <m:t>𝑔</m:t>
                    </m:r>
                    <m:d>
                      <m:dPr>
                        <m:ctrlPr>
                          <a:rPr lang="el-GR" i="1">
                            <a:latin typeface="Cambria Math" panose="02040503050406030204" pitchFamily="18" charset="0"/>
                          </a:rPr>
                        </m:ctrlPr>
                      </m:dPr>
                      <m:e>
                        <m:r>
                          <a:rPr lang="el-GR" i="1">
                            <a:latin typeface="Cambria Math" panose="02040503050406030204" pitchFamily="18" charset="0"/>
                          </a:rPr>
                          <m:t>𝑛</m:t>
                        </m:r>
                      </m:e>
                    </m:d>
                  </m:oMath>
                </a14:m>
                <a:r>
                  <a:rPr lang="el-GR" dirty="0"/>
                  <a:t> δίνει το πραγματικό κόστος μετακίνησης από την κορυφή αφετηρίας </a:t>
                </a:r>
                <a14:m>
                  <m:oMath xmlns:m="http://schemas.openxmlformats.org/officeDocument/2006/math">
                    <m:r>
                      <a:rPr lang="el-GR" i="1">
                        <a:latin typeface="Cambria Math" panose="02040503050406030204" pitchFamily="18" charset="0"/>
                      </a:rPr>
                      <m:t>𝑝</m:t>
                    </m:r>
                  </m:oMath>
                </a14:m>
                <a:r>
                  <a:rPr lang="el-GR" dirty="0"/>
                  <a:t> προς την κορυφή </a:t>
                </a:r>
                <a14:m>
                  <m:oMath xmlns:m="http://schemas.openxmlformats.org/officeDocument/2006/math">
                    <m:r>
                      <a:rPr lang="el-GR" i="1">
                        <a:latin typeface="Cambria Math" panose="02040503050406030204" pitchFamily="18" charset="0"/>
                      </a:rPr>
                      <m:t>𝑛</m:t>
                    </m:r>
                  </m:oMath>
                </a14:m>
                <a:r>
                  <a:rPr lang="el-GR" dirty="0"/>
                  <a:t> και η </a:t>
                </a:r>
                <a14:m>
                  <m:oMath xmlns:m="http://schemas.openxmlformats.org/officeDocument/2006/math">
                    <m:r>
                      <a:rPr lang="el-GR" i="1">
                        <a:latin typeface="Cambria Math" panose="02040503050406030204" pitchFamily="18" charset="0"/>
                      </a:rPr>
                      <m:t>h</m:t>
                    </m:r>
                    <m:d>
                      <m:dPr>
                        <m:ctrlPr>
                          <a:rPr lang="el-GR" i="1">
                            <a:latin typeface="Cambria Math" panose="02040503050406030204" pitchFamily="18" charset="0"/>
                          </a:rPr>
                        </m:ctrlPr>
                      </m:dPr>
                      <m:e>
                        <m:r>
                          <a:rPr lang="el-GR" i="1">
                            <a:latin typeface="Cambria Math" panose="02040503050406030204" pitchFamily="18" charset="0"/>
                          </a:rPr>
                          <m:t>𝑛</m:t>
                        </m:r>
                      </m:e>
                    </m:d>
                  </m:oMath>
                </a14:m>
                <a:r>
                  <a:rPr lang="el-GR" dirty="0"/>
                  <a:t> είναι η ευρετική συνάρτηση που εκτιμά </a:t>
                </a:r>
                <a:r>
                  <a:rPr lang="el-GR" dirty="0" smtClean="0"/>
                  <a:t>το </a:t>
                </a:r>
                <a:r>
                  <a:rPr lang="el-GR" dirty="0"/>
                  <a:t>κόστος μετακίνησης από την κορυφή </a:t>
                </a:r>
                <a14:m>
                  <m:oMath xmlns:m="http://schemas.openxmlformats.org/officeDocument/2006/math">
                    <m:r>
                      <a:rPr lang="el-GR" i="1">
                        <a:latin typeface="Cambria Math" panose="02040503050406030204" pitchFamily="18" charset="0"/>
                      </a:rPr>
                      <m:t>𝑛</m:t>
                    </m:r>
                  </m:oMath>
                </a14:m>
                <a:r>
                  <a:rPr lang="el-GR" dirty="0"/>
                  <a:t> προς την κορυφή προορισμού </a:t>
                </a:r>
                <a14:m>
                  <m:oMath xmlns:m="http://schemas.openxmlformats.org/officeDocument/2006/math">
                    <m:r>
                      <a:rPr lang="el-GR" i="1">
                        <a:latin typeface="Cambria Math" panose="02040503050406030204" pitchFamily="18" charset="0"/>
                      </a:rPr>
                      <m:t>𝑞</m:t>
                    </m:r>
                  </m:oMath>
                </a14:m>
                <a:r>
                  <a:rPr lang="el-GR" dirty="0" smtClean="0"/>
                  <a:t>.</a:t>
                </a:r>
              </a:p>
              <a:p>
                <a:pPr marL="0" indent="0" algn="just">
                  <a:buNone/>
                </a:pPr>
                <a:endParaRPr lang="el-GR" dirty="0" smtClean="0"/>
              </a:p>
              <a:p>
                <a:pPr marL="0" indent="0" algn="just">
                  <a:buNone/>
                </a:pPr>
                <a14:m>
                  <m:oMathPara xmlns:m="http://schemas.openxmlformats.org/officeDocument/2006/math">
                    <m:oMathParaPr>
                      <m:jc m:val="centerGroup"/>
                    </m:oMathParaPr>
                    <m:oMath xmlns:m="http://schemas.openxmlformats.org/officeDocument/2006/math">
                      <m:r>
                        <a:rPr lang="el-GR" i="1">
                          <a:latin typeface="Cambria Math" panose="02040503050406030204" pitchFamily="18" charset="0"/>
                        </a:rPr>
                        <m:t>h</m:t>
                      </m:r>
                      <m:d>
                        <m:dPr>
                          <m:ctrlPr>
                            <a:rPr lang="el-GR" i="1">
                              <a:latin typeface="Cambria Math" panose="02040503050406030204" pitchFamily="18" charset="0"/>
                            </a:rPr>
                          </m:ctrlPr>
                        </m:dPr>
                        <m:e>
                          <m:r>
                            <a:rPr lang="el-GR" i="1">
                              <a:latin typeface="Cambria Math" panose="02040503050406030204" pitchFamily="18" charset="0"/>
                            </a:rPr>
                            <m:t>𝑛</m:t>
                          </m:r>
                        </m:e>
                      </m:d>
                      <m:r>
                        <a:rPr lang="el-GR" i="1">
                          <a:latin typeface="Cambria Math" panose="02040503050406030204" pitchFamily="18" charset="0"/>
                        </a:rPr>
                        <m:t>=</m:t>
                      </m:r>
                      <m:sSub>
                        <m:sSubPr>
                          <m:ctrlPr>
                            <a:rPr lang="el-GR" i="1">
                              <a:latin typeface="Cambria Math" panose="02040503050406030204" pitchFamily="18" charset="0"/>
                            </a:rPr>
                          </m:ctrlPr>
                        </m:sSubPr>
                        <m:e>
                          <m:r>
                            <a:rPr lang="en-US" i="1">
                              <a:latin typeface="Cambria Math" panose="02040503050406030204" pitchFamily="18" charset="0"/>
                            </a:rPr>
                            <m:t>𝑑</m:t>
                          </m:r>
                        </m:e>
                        <m:sub>
                          <m:r>
                            <a:rPr lang="el-GR" i="1">
                              <a:latin typeface="Cambria Math" panose="02040503050406030204" pitchFamily="18" charset="0"/>
                            </a:rPr>
                            <m:t>𝑀𝑎𝑛h</m:t>
                          </m:r>
                        </m:sub>
                      </m:sSub>
                      <m:d>
                        <m:dPr>
                          <m:ctrlPr>
                            <a:rPr lang="el-GR"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 </m:t>
                          </m:r>
                          <m:r>
                            <a:rPr lang="en-US" i="1">
                              <a:latin typeface="Cambria Math" panose="02040503050406030204" pitchFamily="18" charset="0"/>
                            </a:rPr>
                            <m:t>𝑞</m:t>
                          </m:r>
                        </m:e>
                      </m:d>
                      <m:r>
                        <a:rPr lang="el-GR" i="1">
                          <a:latin typeface="Cambria Math" panose="02040503050406030204" pitchFamily="18" charset="0"/>
                        </a:rPr>
                        <m:t>=</m:t>
                      </m:r>
                      <m:nary>
                        <m:naryPr>
                          <m:chr m:val="∑"/>
                          <m:limLoc m:val="undOvr"/>
                          <m:ctrlPr>
                            <a:rPr lang="el-GR" i="1">
                              <a:latin typeface="Cambria Math" panose="02040503050406030204" pitchFamily="18" charset="0"/>
                            </a:rPr>
                          </m:ctrlPr>
                        </m:naryPr>
                        <m:sub>
                          <m:r>
                            <a:rPr lang="el-GR" i="1">
                              <a:latin typeface="Cambria Math" panose="02040503050406030204" pitchFamily="18" charset="0"/>
                            </a:rPr>
                            <m:t>𝑖</m:t>
                          </m:r>
                          <m:r>
                            <a:rPr lang="el-GR" i="1">
                              <a:latin typeface="Cambria Math" panose="02040503050406030204" pitchFamily="18" charset="0"/>
                            </a:rPr>
                            <m:t>=1</m:t>
                          </m:r>
                        </m:sub>
                        <m:sup>
                          <m:r>
                            <a:rPr lang="en-US" i="1">
                              <a:latin typeface="Cambria Math" panose="02040503050406030204" pitchFamily="18" charset="0"/>
                            </a:rPr>
                            <m:t>2</m:t>
                          </m:r>
                        </m:sup>
                        <m:e>
                          <m:d>
                            <m:dPr>
                              <m:begChr m:val="|"/>
                              <m:endChr m:val="|"/>
                              <m:ctrlPr>
                                <a:rPr lang="el-GR" i="1">
                                  <a:latin typeface="Cambria Math" panose="02040503050406030204" pitchFamily="18" charset="0"/>
                                </a:rPr>
                              </m:ctrlPr>
                            </m:dPr>
                            <m:e>
                              <m:sSub>
                                <m:sSubPr>
                                  <m:ctrlPr>
                                    <a:rPr lang="el-GR" i="1">
                                      <a:latin typeface="Cambria Math" panose="02040503050406030204" pitchFamily="18" charset="0"/>
                                    </a:rPr>
                                  </m:ctrlPr>
                                </m:sSubPr>
                                <m:e>
                                  <m:r>
                                    <a:rPr lang="en-US" i="1">
                                      <a:latin typeface="Cambria Math" panose="02040503050406030204" pitchFamily="18" charset="0"/>
                                    </a:rPr>
                                    <m:t>𝑛</m:t>
                                  </m:r>
                                </m:e>
                                <m:sub>
                                  <m:r>
                                    <a:rPr lang="el-GR" i="1">
                                      <a:latin typeface="Cambria Math" panose="02040503050406030204" pitchFamily="18" charset="0"/>
                                    </a:rPr>
                                    <m:t>𝑖</m:t>
                                  </m:r>
                                </m:sub>
                              </m:sSub>
                              <m:r>
                                <a:rPr lang="el-GR" i="1">
                                  <a:latin typeface="Cambria Math" panose="02040503050406030204" pitchFamily="18" charset="0"/>
                                </a:rPr>
                                <m:t>−</m:t>
                              </m:r>
                              <m:sSub>
                                <m:sSubPr>
                                  <m:ctrlPr>
                                    <a:rPr lang="el-GR" i="1">
                                      <a:latin typeface="Cambria Math" panose="02040503050406030204" pitchFamily="18" charset="0"/>
                                    </a:rPr>
                                  </m:ctrlPr>
                                </m:sSubPr>
                                <m:e>
                                  <m:r>
                                    <a:rPr lang="en-US" i="1">
                                      <a:latin typeface="Cambria Math" panose="02040503050406030204" pitchFamily="18" charset="0"/>
                                    </a:rPr>
                                    <m:t>𝑞</m:t>
                                  </m:r>
                                </m:e>
                                <m:sub>
                                  <m:r>
                                    <a:rPr lang="el-GR" i="1">
                                      <a:latin typeface="Cambria Math" panose="02040503050406030204" pitchFamily="18" charset="0"/>
                                    </a:rPr>
                                    <m:t>𝑖</m:t>
                                  </m:r>
                                </m:sub>
                              </m:sSub>
                            </m:e>
                          </m:d>
                        </m:e>
                      </m:nary>
                    </m:oMath>
                  </m:oMathPara>
                </a14:m>
                <a:endParaRPr lang="el-G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73242" y="1325563"/>
                <a:ext cx="11245516" cy="5532437"/>
              </a:xfrm>
              <a:blipFill rotWithShape="0">
                <a:blip r:embed="rId2"/>
                <a:stretch>
                  <a:fillRect l="-1139" t="-1762" r="-1139"/>
                </a:stretch>
              </a:blipFill>
            </p:spPr>
            <p:txBody>
              <a:bodyPr/>
              <a:lstStyle/>
              <a:p>
                <a:r>
                  <a:rPr lang="el-GR">
                    <a:noFill/>
                  </a:rPr>
                  <a:t> </a:t>
                </a:r>
              </a:p>
            </p:txBody>
          </p:sp>
        </mc:Fallback>
      </mc:AlternateContent>
    </p:spTree>
    <p:extLst>
      <p:ext uri="{BB962C8B-B14F-4D97-AF65-F5344CB8AC3E}">
        <p14:creationId xmlns:p14="http://schemas.microsoft.com/office/powerpoint/2010/main" val="3653412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20763"/>
          </a:xfrm>
        </p:spPr>
        <p:txBody>
          <a:bodyPr/>
          <a:lstStyle/>
          <a:p>
            <a:pPr algn="ctr"/>
            <a:r>
              <a:rPr lang="el-GR" dirty="0" smtClean="0"/>
              <a:t>Παραπομπές – Βιβλιογραφία</a:t>
            </a:r>
            <a:endParaRPr lang="el-GR" dirty="0"/>
          </a:p>
        </p:txBody>
      </p:sp>
      <p:sp>
        <p:nvSpPr>
          <p:cNvPr id="3" name="Content Placeholder 2"/>
          <p:cNvSpPr>
            <a:spLocks noGrp="1"/>
          </p:cNvSpPr>
          <p:nvPr>
            <p:ph idx="1"/>
          </p:nvPr>
        </p:nvSpPr>
        <p:spPr>
          <a:xfrm>
            <a:off x="0" y="978568"/>
            <a:ext cx="12192000" cy="5879431"/>
          </a:xfrm>
        </p:spPr>
        <p:txBody>
          <a:bodyPr>
            <a:normAutofit fontScale="92500" lnSpcReduction="10000"/>
          </a:bodyPr>
          <a:lstStyle/>
          <a:p>
            <a:pPr marL="457200" lvl="0" indent="-457200" algn="just">
              <a:buFont typeface="+mj-lt"/>
              <a:buAutoNum type="arabicPeriod"/>
            </a:pPr>
            <a:r>
              <a:rPr lang="en-US" sz="2000" u="sng" dirty="0">
                <a:hlinkClick r:id="rId2"/>
              </a:rPr>
              <a:t>https</a:t>
            </a:r>
            <a:r>
              <a:rPr lang="el-GR" sz="2000" u="sng" dirty="0">
                <a:hlinkClick r:id="rId2"/>
              </a:rPr>
              <a:t>://</a:t>
            </a:r>
            <a:r>
              <a:rPr lang="en-US" sz="2000" u="sng" dirty="0" err="1">
                <a:hlinkClick r:id="rId2"/>
              </a:rPr>
              <a:t>en</a:t>
            </a:r>
            <a:r>
              <a:rPr lang="el-GR" sz="2000" u="sng" dirty="0">
                <a:hlinkClick r:id="rId2"/>
              </a:rPr>
              <a:t>.</a:t>
            </a:r>
            <a:r>
              <a:rPr lang="en-US" sz="2000" u="sng" dirty="0" err="1">
                <a:hlinkClick r:id="rId2"/>
              </a:rPr>
              <a:t>wikipedia</a:t>
            </a:r>
            <a:r>
              <a:rPr lang="el-GR" sz="2000" u="sng" dirty="0">
                <a:hlinkClick r:id="rId2"/>
              </a:rPr>
              <a:t>.</a:t>
            </a:r>
            <a:r>
              <a:rPr lang="en-US" sz="2000" u="sng" dirty="0">
                <a:hlinkClick r:id="rId2"/>
              </a:rPr>
              <a:t>org</a:t>
            </a:r>
            <a:r>
              <a:rPr lang="el-GR" sz="2000" u="sng" dirty="0">
                <a:hlinkClick r:id="rId2"/>
              </a:rPr>
              <a:t>/</a:t>
            </a:r>
            <a:r>
              <a:rPr lang="en-US" sz="2000" u="sng" dirty="0">
                <a:hlinkClick r:id="rId2"/>
              </a:rPr>
              <a:t>wiki</a:t>
            </a:r>
            <a:r>
              <a:rPr lang="el-GR" sz="2000" u="sng" dirty="0">
                <a:hlinkClick r:id="rId2"/>
              </a:rPr>
              <a:t>/</a:t>
            </a:r>
            <a:r>
              <a:rPr lang="en-US" sz="2000" u="sng" dirty="0">
                <a:hlinkClick r:id="rId2"/>
              </a:rPr>
              <a:t>Shortest</a:t>
            </a:r>
            <a:r>
              <a:rPr lang="el-GR" sz="2000" u="sng" dirty="0">
                <a:hlinkClick r:id="rId2"/>
              </a:rPr>
              <a:t>_</a:t>
            </a:r>
            <a:r>
              <a:rPr lang="en-US" sz="2000" u="sng" dirty="0">
                <a:hlinkClick r:id="rId2"/>
              </a:rPr>
              <a:t>path</a:t>
            </a:r>
            <a:r>
              <a:rPr lang="el-GR" sz="2000" u="sng" dirty="0">
                <a:hlinkClick r:id="rId2"/>
              </a:rPr>
              <a:t>_</a:t>
            </a:r>
            <a:r>
              <a:rPr lang="en-US" sz="2000" u="sng" dirty="0">
                <a:hlinkClick r:id="rId2"/>
              </a:rPr>
              <a:t>problem</a:t>
            </a:r>
            <a:r>
              <a:rPr lang="el-GR" sz="2000" u="sng" dirty="0">
                <a:hlinkClick r:id="rId2"/>
              </a:rPr>
              <a:t>#</a:t>
            </a:r>
            <a:r>
              <a:rPr lang="en-US" sz="2000" u="sng" dirty="0">
                <a:hlinkClick r:id="rId2"/>
              </a:rPr>
              <a:t>Linear</a:t>
            </a:r>
            <a:r>
              <a:rPr lang="el-GR" sz="2000" u="sng" dirty="0">
                <a:hlinkClick r:id="rId2"/>
              </a:rPr>
              <a:t>_</a:t>
            </a:r>
            <a:r>
              <a:rPr lang="en-US" sz="2000" u="sng" dirty="0">
                <a:hlinkClick r:id="rId2"/>
              </a:rPr>
              <a:t>programming</a:t>
            </a:r>
            <a:r>
              <a:rPr lang="el-GR" sz="2000" u="sng" dirty="0">
                <a:hlinkClick r:id="rId2"/>
              </a:rPr>
              <a:t>_</a:t>
            </a:r>
            <a:r>
              <a:rPr lang="en-US" sz="2000" u="sng" dirty="0" smtClean="0">
                <a:hlinkClick r:id="rId2"/>
              </a:rPr>
              <a:t>formulation</a:t>
            </a:r>
            <a:r>
              <a:rPr lang="el-GR" sz="2000" dirty="0"/>
              <a:t> </a:t>
            </a:r>
            <a:r>
              <a:rPr lang="el-GR" sz="2000" dirty="0" smtClean="0"/>
              <a:t>(το κύριο άρθρο της </a:t>
            </a:r>
            <a:r>
              <a:rPr lang="en-US" sz="2000" dirty="0" smtClean="0"/>
              <a:t>Wikipedia </a:t>
            </a:r>
            <a:r>
              <a:rPr lang="el-GR" sz="2000" dirty="0" smtClean="0"/>
              <a:t>για το πρόβλημα εύρεσης της συντομότερης διαδρομής)</a:t>
            </a:r>
          </a:p>
          <a:p>
            <a:pPr marL="457200" lvl="0" indent="-457200" algn="just">
              <a:buFont typeface="+mj-lt"/>
              <a:buAutoNum type="arabicPeriod"/>
            </a:pPr>
            <a:r>
              <a:rPr lang="el-GR" sz="2000" u="sng" dirty="0" smtClean="0">
                <a:hlinkClick r:id="rId3"/>
              </a:rPr>
              <a:t>https</a:t>
            </a:r>
            <a:r>
              <a:rPr lang="el-GR" sz="2000" u="sng" dirty="0">
                <a:hlinkClick r:id="rId3"/>
              </a:rPr>
              <a:t>://</a:t>
            </a:r>
            <a:r>
              <a:rPr lang="el-GR" sz="2000" u="sng" dirty="0" smtClean="0">
                <a:hlinkClick r:id="rId3"/>
              </a:rPr>
              <a:t>www.math.uni-bielefeld.de/documenta/vol-ismp/32_schrijver-alexander-sp.pdf</a:t>
            </a:r>
            <a:r>
              <a:rPr lang="el-GR" sz="2000" dirty="0"/>
              <a:t> </a:t>
            </a:r>
            <a:r>
              <a:rPr lang="el-GR" sz="2000" dirty="0" smtClean="0"/>
              <a:t>(μελέτη </a:t>
            </a:r>
            <a:r>
              <a:rPr lang="el-GR" sz="2000" dirty="0"/>
              <a:t>της ιστορίας και της εξέλιξης του προβλήματος </a:t>
            </a:r>
            <a:r>
              <a:rPr lang="en-US" sz="2000" dirty="0"/>
              <a:t>shortest path</a:t>
            </a:r>
            <a:r>
              <a:rPr lang="el-GR" sz="2000" dirty="0"/>
              <a:t> από τον </a:t>
            </a:r>
            <a:r>
              <a:rPr lang="en-US" sz="2000" dirty="0"/>
              <a:t>Alexander Schrijver</a:t>
            </a:r>
            <a:r>
              <a:rPr lang="el-GR" sz="2000" dirty="0"/>
              <a:t>)</a:t>
            </a:r>
          </a:p>
          <a:p>
            <a:pPr marL="457200" lvl="0" indent="-457200" algn="just">
              <a:buFont typeface="+mj-lt"/>
              <a:buAutoNum type="arabicPeriod"/>
            </a:pPr>
            <a:r>
              <a:rPr lang="el-GR" sz="2000" dirty="0"/>
              <a:t>“</a:t>
            </a:r>
            <a:r>
              <a:rPr lang="en-US" sz="2000" dirty="0"/>
              <a:t>Linear Programming and Algorithms for Communication Networks</a:t>
            </a:r>
            <a:r>
              <a:rPr lang="el-GR" sz="2000" dirty="0"/>
              <a:t>” του </a:t>
            </a:r>
            <a:r>
              <a:rPr lang="en-US" sz="2000" dirty="0" err="1"/>
              <a:t>Eiji</a:t>
            </a:r>
            <a:r>
              <a:rPr lang="en-US" sz="2000" dirty="0"/>
              <a:t> Oki</a:t>
            </a:r>
            <a:r>
              <a:rPr lang="el-GR" sz="2000" dirty="0"/>
              <a:t>, κυρίως οι σελίδες 31 – 43 (περιέχουν τη μοντελοποίηση με γραμμικό προγραμματισμό του προβλήματος εύρεσης της βραχύτερης διαδρομής σε κατευθυνόμενο γράφο με βάρη στις σελίδες 31 – 40 και την περιγραφή του αλγορίθμου </a:t>
            </a:r>
            <a:r>
              <a:rPr lang="en-US" sz="2000" dirty="0"/>
              <a:t>Dijkstra</a:t>
            </a:r>
            <a:r>
              <a:rPr lang="el-GR" sz="2000" dirty="0"/>
              <a:t> στις σελίδες 40 – 43)</a:t>
            </a:r>
          </a:p>
          <a:p>
            <a:pPr marL="457200" lvl="0" indent="-457200" algn="just">
              <a:buFont typeface="+mj-lt"/>
              <a:buAutoNum type="arabicPeriod"/>
            </a:pPr>
            <a:r>
              <a:rPr lang="el-GR" sz="2000" u="sng" dirty="0">
                <a:hlinkClick r:id="rId4"/>
              </a:rPr>
              <a:t>https://</a:t>
            </a:r>
            <a:r>
              <a:rPr lang="el-GR" sz="2000" u="sng" dirty="0" smtClean="0">
                <a:hlinkClick r:id="rId4"/>
              </a:rPr>
              <a:t>optimization-online.org/wp-content/uploads/2014/09/4560.pdf</a:t>
            </a:r>
            <a:r>
              <a:rPr lang="el-GR" sz="2000" dirty="0"/>
              <a:t> </a:t>
            </a:r>
            <a:r>
              <a:rPr lang="el-GR" sz="2000" dirty="0" smtClean="0"/>
              <a:t>(</a:t>
            </a:r>
            <a:r>
              <a:rPr lang="en-US" sz="2000" dirty="0"/>
              <a:t>paper </a:t>
            </a:r>
            <a:r>
              <a:rPr lang="el-GR" sz="2000" dirty="0"/>
              <a:t>του </a:t>
            </a:r>
            <a:r>
              <a:rPr lang="el-GR" sz="2000" dirty="0" err="1"/>
              <a:t>Leonardo</a:t>
            </a:r>
            <a:r>
              <a:rPr lang="el-GR" sz="2000" dirty="0"/>
              <a:t> </a:t>
            </a:r>
            <a:r>
              <a:rPr lang="el-GR" sz="2000" dirty="0" err="1"/>
              <a:t>Taccari</a:t>
            </a:r>
            <a:r>
              <a:rPr lang="el-GR" sz="2000" dirty="0"/>
              <a:t>, όπου στη σελίδα 3 βρίσκεται η βασικότερη μοντελοποίηση του προβλήματος </a:t>
            </a:r>
            <a:r>
              <a:rPr lang="en-US" sz="2000" dirty="0"/>
              <a:t>shortest path</a:t>
            </a:r>
            <a:r>
              <a:rPr lang="el-GR" sz="2000" dirty="0"/>
              <a:t>)</a:t>
            </a:r>
          </a:p>
          <a:p>
            <a:pPr marL="457200" lvl="0" indent="-457200" algn="just">
              <a:buFont typeface="+mj-lt"/>
              <a:buAutoNum type="arabicPeriod"/>
            </a:pPr>
            <a:r>
              <a:rPr lang="el-GR" sz="2000" u="sng" dirty="0">
                <a:hlinkClick r:id="rId5"/>
              </a:rPr>
              <a:t>https://</a:t>
            </a:r>
            <a:r>
              <a:rPr lang="el-GR" sz="2000" u="sng" dirty="0" smtClean="0">
                <a:hlinkClick r:id="rId5"/>
              </a:rPr>
              <a:t>en.wikipedia.org/wiki/Adjacency_matrix</a:t>
            </a:r>
            <a:r>
              <a:rPr lang="el-GR" sz="2000" dirty="0"/>
              <a:t> </a:t>
            </a:r>
            <a:r>
              <a:rPr lang="el-GR" sz="2000" dirty="0" smtClean="0"/>
              <a:t>(το </a:t>
            </a:r>
            <a:r>
              <a:rPr lang="el-GR" sz="2000" dirty="0"/>
              <a:t>κύριο άρθρο της </a:t>
            </a:r>
            <a:r>
              <a:rPr lang="en-US" sz="2000" dirty="0"/>
              <a:t>Wikipedia </a:t>
            </a:r>
            <a:r>
              <a:rPr lang="el-GR" sz="2000" dirty="0"/>
              <a:t>για τον πίνακα γειτνίασης)</a:t>
            </a:r>
          </a:p>
          <a:p>
            <a:pPr marL="457200" lvl="0" indent="-457200" algn="just">
              <a:buFont typeface="+mj-lt"/>
              <a:buAutoNum type="arabicPeriod"/>
            </a:pPr>
            <a:r>
              <a:rPr lang="el-GR" sz="2000" u="sng" dirty="0">
                <a:hlinkClick r:id="rId6"/>
              </a:rPr>
              <a:t>https://</a:t>
            </a:r>
            <a:r>
              <a:rPr lang="el-GR" sz="2000" u="sng" dirty="0" smtClean="0">
                <a:hlinkClick r:id="rId6"/>
              </a:rPr>
              <a:t>www.programiz.com/dsa/graph-adjacency-list</a:t>
            </a:r>
            <a:r>
              <a:rPr lang="el-GR" sz="2000" dirty="0"/>
              <a:t> </a:t>
            </a:r>
            <a:r>
              <a:rPr lang="el-GR" sz="2000" dirty="0" smtClean="0"/>
              <a:t>(περιέχει </a:t>
            </a:r>
            <a:r>
              <a:rPr lang="el-GR" sz="2000" dirty="0"/>
              <a:t>πληροφορίες σχετικές με τη λίστα γειτνίασης και τους τρόπους υλοποίησής της με κώδικα)</a:t>
            </a:r>
          </a:p>
          <a:p>
            <a:pPr marL="457200" lvl="0" indent="-457200" algn="just">
              <a:buFont typeface="+mj-lt"/>
              <a:buAutoNum type="arabicPeriod"/>
            </a:pPr>
            <a:r>
              <a:rPr lang="el-GR" sz="2000" u="sng" dirty="0">
                <a:hlinkClick r:id="rId7"/>
              </a:rPr>
              <a:t>https://</a:t>
            </a:r>
            <a:r>
              <a:rPr lang="el-GR" sz="2000" u="sng" dirty="0" smtClean="0">
                <a:hlinkClick r:id="rId7"/>
              </a:rPr>
              <a:t>pymprog.sourceforge.net/index.html</a:t>
            </a:r>
            <a:r>
              <a:rPr lang="el-GR" sz="2000" dirty="0"/>
              <a:t> </a:t>
            </a:r>
            <a:r>
              <a:rPr lang="en-US" sz="2000" dirty="0" smtClean="0"/>
              <a:t>(</a:t>
            </a:r>
            <a:r>
              <a:rPr lang="el-GR" sz="2000" dirty="0"/>
              <a:t>το </a:t>
            </a:r>
            <a:r>
              <a:rPr lang="en-US" sz="2000" dirty="0"/>
              <a:t>documentation </a:t>
            </a:r>
            <a:r>
              <a:rPr lang="el-GR" sz="2000" dirty="0"/>
              <a:t>του πακέτου </a:t>
            </a:r>
            <a:r>
              <a:rPr lang="en-US" sz="2000" dirty="0"/>
              <a:t>pymprog)</a:t>
            </a:r>
            <a:endParaRPr lang="el-GR" sz="2000" dirty="0"/>
          </a:p>
          <a:p>
            <a:pPr marL="457200" lvl="0" indent="-457200" algn="just">
              <a:buFont typeface="+mj-lt"/>
              <a:buAutoNum type="arabicPeriod"/>
            </a:pPr>
            <a:r>
              <a:rPr lang="el-GR" sz="2000" dirty="0"/>
              <a:t>“Ανώτερα μαθηματικά για μηχανικούς” του </a:t>
            </a:r>
            <a:r>
              <a:rPr lang="en-US" sz="2000" dirty="0"/>
              <a:t>Erwin Kreyszig</a:t>
            </a:r>
            <a:r>
              <a:rPr lang="el-GR" sz="2000" dirty="0"/>
              <a:t>, κεφάλαιο 23 (Γράφοι – Συνδυαστική Βελτιστοποίηση), κυρίως οι σελίδες 740 – 746 (γενική εξέταση των προβλημάτων βραχύτερης διαδρομής στις σελίδες 740 – 744 και του αλγορίθμου </a:t>
            </a:r>
            <a:r>
              <a:rPr lang="en-US" sz="2000" dirty="0"/>
              <a:t>Dijkstra</a:t>
            </a:r>
            <a:r>
              <a:rPr lang="el-GR" sz="2000" dirty="0"/>
              <a:t> στις σελίδες 744 – 746)</a:t>
            </a:r>
          </a:p>
          <a:p>
            <a:pPr marL="457200" lvl="0" indent="-457200" algn="just">
              <a:buFont typeface="+mj-lt"/>
              <a:buAutoNum type="arabicPeriod"/>
            </a:pPr>
            <a:r>
              <a:rPr lang="el-GR" sz="2000" u="sng" dirty="0">
                <a:hlinkClick r:id="rId8"/>
              </a:rPr>
              <a:t>https://</a:t>
            </a:r>
            <a:r>
              <a:rPr lang="el-GR" sz="2000" u="sng" dirty="0" smtClean="0">
                <a:hlinkClick r:id="rId8"/>
              </a:rPr>
              <a:t>en.wikipedia.org/wiki/Depth-first_search</a:t>
            </a:r>
            <a:r>
              <a:rPr lang="el-GR" sz="2000" dirty="0"/>
              <a:t> </a:t>
            </a:r>
            <a:r>
              <a:rPr lang="el-GR" sz="2000" dirty="0" smtClean="0"/>
              <a:t>(το </a:t>
            </a:r>
            <a:r>
              <a:rPr lang="el-GR" sz="2000" dirty="0"/>
              <a:t>κύριο άρθρο της </a:t>
            </a:r>
            <a:r>
              <a:rPr lang="en-US" sz="2000" dirty="0"/>
              <a:t>Wikipedia </a:t>
            </a:r>
            <a:r>
              <a:rPr lang="el-GR" sz="2000" dirty="0"/>
              <a:t>για τον αλγόριθμο </a:t>
            </a:r>
            <a:r>
              <a:rPr lang="en-US" sz="2000" dirty="0"/>
              <a:t>depth first search</a:t>
            </a:r>
            <a:r>
              <a:rPr lang="el-GR" sz="2000" dirty="0"/>
              <a:t>, που παρέχει και ενδεικτικό ψευδοκώδικα)</a:t>
            </a:r>
          </a:p>
          <a:p>
            <a:pPr marL="457200" lvl="0" indent="-457200" algn="just">
              <a:buFont typeface="+mj-lt"/>
              <a:buAutoNum type="arabicPeriod"/>
            </a:pPr>
            <a:r>
              <a:rPr lang="el-GR" sz="2000" u="sng" dirty="0">
                <a:hlinkClick r:id="rId9"/>
              </a:rPr>
              <a:t>https://en.wikipedia.org/wiki/A*_</a:t>
            </a:r>
            <a:r>
              <a:rPr lang="el-GR" sz="2000" u="sng" dirty="0" smtClean="0">
                <a:hlinkClick r:id="rId9"/>
              </a:rPr>
              <a:t>search_algorithm</a:t>
            </a:r>
            <a:r>
              <a:rPr lang="el-GR" sz="2000" dirty="0"/>
              <a:t> </a:t>
            </a:r>
            <a:r>
              <a:rPr lang="el-GR" sz="2000" dirty="0" smtClean="0"/>
              <a:t>(το </a:t>
            </a:r>
            <a:r>
              <a:rPr lang="el-GR" sz="2000" dirty="0"/>
              <a:t>κύριο άρθρο της </a:t>
            </a:r>
            <a:r>
              <a:rPr lang="en-US" sz="2000" dirty="0"/>
              <a:t>Wikipedia </a:t>
            </a:r>
            <a:r>
              <a:rPr lang="el-GR" sz="2000" dirty="0"/>
              <a:t>για τον αλγόριθμο </a:t>
            </a:r>
            <a:r>
              <a:rPr lang="en-US" sz="2000" dirty="0"/>
              <a:t>A</a:t>
            </a:r>
            <a:r>
              <a:rPr lang="el-GR" sz="2000" dirty="0"/>
              <a:t>*, που παρέχει και ενδεικτικό ψευδοκώδικα)</a:t>
            </a:r>
          </a:p>
          <a:p>
            <a:pPr marL="0" indent="0">
              <a:buNone/>
            </a:pPr>
            <a:endParaRPr lang="el-GR" dirty="0"/>
          </a:p>
        </p:txBody>
      </p:sp>
    </p:spTree>
    <p:extLst>
      <p:ext uri="{BB962C8B-B14F-4D97-AF65-F5344CB8AC3E}">
        <p14:creationId xmlns:p14="http://schemas.microsoft.com/office/powerpoint/2010/main" val="39875352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7169" y="2467309"/>
            <a:ext cx="9717505" cy="1976354"/>
          </a:xfrm>
        </p:spPr>
        <p:txBody>
          <a:bodyPr>
            <a:normAutofit/>
          </a:bodyPr>
          <a:lstStyle/>
          <a:p>
            <a:pPr marL="0" indent="0" algn="ctr">
              <a:buNone/>
            </a:pPr>
            <a:r>
              <a:rPr lang="el-GR" sz="6600" dirty="0" smtClean="0"/>
              <a:t>Σας ευχαριστώ για την προσοχή σας!</a:t>
            </a:r>
            <a:endParaRPr lang="el-GR" sz="6600" dirty="0"/>
          </a:p>
        </p:txBody>
      </p:sp>
    </p:spTree>
    <p:extLst>
      <p:ext uri="{BB962C8B-B14F-4D97-AF65-F5344CB8AC3E}">
        <p14:creationId xmlns:p14="http://schemas.microsoft.com/office/powerpoint/2010/main" val="42858032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21" y="117835"/>
            <a:ext cx="7086601" cy="1325563"/>
          </a:xfrm>
        </p:spPr>
        <p:txBody>
          <a:bodyPr/>
          <a:lstStyle/>
          <a:p>
            <a:r>
              <a:rPr lang="el-GR" dirty="0" smtClean="0"/>
              <a:t>Περιοχή 2 γραφικής διεπαφής</a:t>
            </a:r>
            <a:endParaRPr lang="el-GR" dirty="0"/>
          </a:p>
        </p:txBody>
      </p:sp>
      <p:pic>
        <p:nvPicPr>
          <p:cNvPr id="4" name="Content Placeholder 9"/>
          <p:cNvPicPr>
            <a:picLocks noGrp="1" noChangeAspect="1"/>
          </p:cNvPicPr>
          <p:nvPr>
            <p:ph idx="1"/>
          </p:nvPr>
        </p:nvPicPr>
        <p:blipFill>
          <a:blip r:embed="rId2"/>
          <a:stretch>
            <a:fillRect/>
          </a:stretch>
        </p:blipFill>
        <p:spPr>
          <a:xfrm>
            <a:off x="7812505" y="0"/>
            <a:ext cx="4379495" cy="2267199"/>
          </a:xfrm>
          <a:prstGeom prst="rect">
            <a:avLst/>
          </a:prstGeom>
        </p:spPr>
      </p:pic>
      <p:sp>
        <p:nvSpPr>
          <p:cNvPr id="9" name="Rectangle 8"/>
          <p:cNvSpPr/>
          <p:nvPr/>
        </p:nvSpPr>
        <p:spPr>
          <a:xfrm>
            <a:off x="597901" y="1889176"/>
            <a:ext cx="5995405" cy="1200329"/>
          </a:xfrm>
          <a:prstGeom prst="rect">
            <a:avLst/>
          </a:prstGeom>
        </p:spPr>
        <p:txBody>
          <a:bodyPr wrap="square">
            <a:spAutoFit/>
          </a:bodyPr>
          <a:lstStyle/>
          <a:p>
            <a:pPr algn="just"/>
            <a:r>
              <a:rPr lang="el-GR" sz="2400" dirty="0"/>
              <a:t>Εδώ δίνεται απλά η δυνατότητα κατασκευής ενός νέου πλέγματος με ορισμένο αριθμό γραμμών και στηλών</a:t>
            </a:r>
            <a:r>
              <a:rPr lang="el-GR" sz="2400" dirty="0" smtClean="0"/>
              <a:t>.</a:t>
            </a:r>
            <a:endParaRPr lang="el-GR" sz="2400" dirty="0"/>
          </a:p>
        </p:txBody>
      </p:sp>
      <p:sp>
        <p:nvSpPr>
          <p:cNvPr id="11" name="Rectangle 10"/>
          <p:cNvSpPr/>
          <p:nvPr/>
        </p:nvSpPr>
        <p:spPr>
          <a:xfrm>
            <a:off x="597901" y="4324965"/>
            <a:ext cx="5995405" cy="1260345"/>
          </a:xfrm>
          <a:prstGeom prst="rect">
            <a:avLst/>
          </a:prstGeom>
          <a:ln>
            <a:solidFill>
              <a:schemeClr val="tx1"/>
            </a:solidFill>
          </a:ln>
        </p:spPr>
        <p:txBody>
          <a:bodyPr wrap="square">
            <a:spAutoFit/>
          </a:bodyPr>
          <a:lstStyle/>
          <a:p>
            <a:pPr algn="just">
              <a:lnSpc>
                <a:spcPct val="107000"/>
              </a:lnSpc>
              <a:spcAft>
                <a:spcPts val="800"/>
              </a:spcAft>
            </a:pPr>
            <a:r>
              <a:rPr lang="el-GR" sz="2400" dirty="0">
                <a:latin typeface="Calibri" panose="020F0502020204030204" pitchFamily="34" charset="0"/>
                <a:ea typeface="Calibri" panose="020F0502020204030204" pitchFamily="34" charset="0"/>
                <a:cs typeface="Times New Roman" panose="02020603050405020304" pitchFamily="18" charset="0"/>
              </a:rPr>
              <a:t>Στο αριστερό πλέγμα υπάρχει ίσος αριθμός γραμμών και στηλών, ενώ στο δεξί πλέγμα οι στήλες είναι περισσότερες από τις γραμμές.</a:t>
            </a:r>
          </a:p>
        </p:txBody>
      </p:sp>
      <p:grpSp>
        <p:nvGrpSpPr>
          <p:cNvPr id="3" name="Group 2"/>
          <p:cNvGrpSpPr/>
          <p:nvPr/>
        </p:nvGrpSpPr>
        <p:grpSpPr>
          <a:xfrm>
            <a:off x="6978315" y="3745505"/>
            <a:ext cx="5027989" cy="2419267"/>
            <a:chOff x="4377055" y="2601912"/>
            <a:chExt cx="3437890" cy="1654175"/>
          </a:xfrm>
        </p:grpSpPr>
        <p:pic>
          <p:nvPicPr>
            <p:cNvPr id="10" name="Picture 9"/>
            <p:cNvPicPr/>
            <p:nvPr/>
          </p:nvPicPr>
          <p:blipFill>
            <a:blip r:embed="rId3" cstate="print">
              <a:extLst>
                <a:ext uri="{28A0092B-C50C-407E-A947-70E740481C1C}">
                  <a14:useLocalDpi xmlns:a14="http://schemas.microsoft.com/office/drawing/2010/main" val="0"/>
                </a:ext>
              </a:extLst>
            </a:blip>
            <a:stretch>
              <a:fillRect/>
            </a:stretch>
          </p:blipFill>
          <p:spPr>
            <a:xfrm>
              <a:off x="4377055" y="2601912"/>
              <a:ext cx="1678305" cy="1654175"/>
            </a:xfrm>
            <a:prstGeom prst="rect">
              <a:avLst/>
            </a:prstGeom>
          </p:spPr>
        </p:pic>
        <p:pic>
          <p:nvPicPr>
            <p:cNvPr id="12" name="Picture 11"/>
            <p:cNvPicPr/>
            <p:nvPr/>
          </p:nvPicPr>
          <p:blipFill>
            <a:blip r:embed="rId4">
              <a:extLst>
                <a:ext uri="{28A0092B-C50C-407E-A947-70E740481C1C}">
                  <a14:useLocalDpi xmlns:a14="http://schemas.microsoft.com/office/drawing/2010/main" val="0"/>
                </a:ext>
              </a:extLst>
            </a:blip>
            <a:stretch>
              <a:fillRect/>
            </a:stretch>
          </p:blipFill>
          <p:spPr>
            <a:xfrm>
              <a:off x="6238240" y="2641282"/>
              <a:ext cx="1576705" cy="1565910"/>
            </a:xfrm>
            <a:prstGeom prst="rect">
              <a:avLst/>
            </a:prstGeom>
          </p:spPr>
        </p:pic>
      </p:grpSp>
    </p:spTree>
    <p:extLst>
      <p:ext uri="{BB962C8B-B14F-4D97-AF65-F5344CB8AC3E}">
        <p14:creationId xmlns:p14="http://schemas.microsoft.com/office/powerpoint/2010/main" val="2861610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21" y="117835"/>
            <a:ext cx="7086601" cy="1325563"/>
          </a:xfrm>
        </p:spPr>
        <p:txBody>
          <a:bodyPr/>
          <a:lstStyle/>
          <a:p>
            <a:r>
              <a:rPr lang="el-GR" dirty="0" smtClean="0"/>
              <a:t>Περιοχή 3 γραφικής διεπαφής</a:t>
            </a:r>
            <a:endParaRPr lang="el-GR" dirty="0"/>
          </a:p>
        </p:txBody>
      </p:sp>
      <p:pic>
        <p:nvPicPr>
          <p:cNvPr id="4" name="Content Placeholder 9"/>
          <p:cNvPicPr>
            <a:picLocks noGrp="1" noChangeAspect="1"/>
          </p:cNvPicPr>
          <p:nvPr>
            <p:ph idx="1"/>
          </p:nvPr>
        </p:nvPicPr>
        <p:blipFill>
          <a:blip r:embed="rId2"/>
          <a:stretch>
            <a:fillRect/>
          </a:stretch>
        </p:blipFill>
        <p:spPr>
          <a:xfrm>
            <a:off x="7812505" y="0"/>
            <a:ext cx="4379495" cy="2267199"/>
          </a:xfrm>
          <a:prstGeom prst="rect">
            <a:avLst/>
          </a:prstGeom>
        </p:spPr>
      </p:pic>
      <p:sp>
        <p:nvSpPr>
          <p:cNvPr id="9" name="Rectangle 8"/>
          <p:cNvSpPr/>
          <p:nvPr/>
        </p:nvSpPr>
        <p:spPr>
          <a:xfrm>
            <a:off x="6545605" y="3066236"/>
            <a:ext cx="5293895" cy="3061847"/>
          </a:xfrm>
          <a:prstGeom prst="rect">
            <a:avLst/>
          </a:prstGeom>
        </p:spPr>
        <p:txBody>
          <a:bodyPr wrap="square">
            <a:spAutoFit/>
          </a:bodyPr>
          <a:lstStyle/>
          <a:p>
            <a:pPr algn="just"/>
            <a:r>
              <a:rPr lang="el-GR" sz="2400" dirty="0" smtClean="0"/>
              <a:t>Εδώ περιλαμβάνονται όλες οι απαραίτητες </a:t>
            </a:r>
            <a:r>
              <a:rPr lang="el-GR" sz="2400" dirty="0"/>
              <a:t>λειτουργίες για τη σχεδίαση ενός ολοκληρωμένου οδικού δικτύου – </a:t>
            </a:r>
            <a:r>
              <a:rPr lang="el-GR" sz="2400" dirty="0" smtClean="0"/>
              <a:t>γράφου, όπως η τυχαία και ελεγχόμενη δημιουργία γράφου, η προσθήκη χρονικών καθυστερήσεων και κατευθυντικότητας, και οι δυνατότητες αποθήκευσης και φόρτωσης γράφων.</a:t>
            </a:r>
            <a:endParaRPr lang="el-GR" sz="2400" dirty="0"/>
          </a:p>
        </p:txBody>
      </p:sp>
      <p:pic>
        <p:nvPicPr>
          <p:cNvPr id="10" name="Picture 9"/>
          <p:cNvPicPr>
            <a:picLocks noChangeAspect="1"/>
          </p:cNvPicPr>
          <p:nvPr/>
        </p:nvPicPr>
        <p:blipFill>
          <a:blip r:embed="rId3"/>
          <a:stretch>
            <a:fillRect/>
          </a:stretch>
        </p:blipFill>
        <p:spPr>
          <a:xfrm>
            <a:off x="828536" y="1443398"/>
            <a:ext cx="5380186" cy="5364945"/>
          </a:xfrm>
          <a:prstGeom prst="rect">
            <a:avLst/>
          </a:prstGeom>
        </p:spPr>
      </p:pic>
    </p:spTree>
    <p:extLst>
      <p:ext uri="{BB962C8B-B14F-4D97-AF65-F5344CB8AC3E}">
        <p14:creationId xmlns:p14="http://schemas.microsoft.com/office/powerpoint/2010/main" val="10944027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21" y="117835"/>
            <a:ext cx="7086601" cy="1325563"/>
          </a:xfrm>
        </p:spPr>
        <p:txBody>
          <a:bodyPr/>
          <a:lstStyle/>
          <a:p>
            <a:r>
              <a:rPr lang="el-GR" dirty="0" smtClean="0"/>
              <a:t>Περιοχή 4 γραφικής διεπαφής</a:t>
            </a:r>
            <a:endParaRPr lang="el-GR" dirty="0"/>
          </a:p>
        </p:txBody>
      </p:sp>
      <p:pic>
        <p:nvPicPr>
          <p:cNvPr id="4" name="Content Placeholder 9"/>
          <p:cNvPicPr>
            <a:picLocks noGrp="1" noChangeAspect="1"/>
          </p:cNvPicPr>
          <p:nvPr>
            <p:ph idx="1"/>
          </p:nvPr>
        </p:nvPicPr>
        <p:blipFill>
          <a:blip r:embed="rId2"/>
          <a:stretch>
            <a:fillRect/>
          </a:stretch>
        </p:blipFill>
        <p:spPr>
          <a:xfrm>
            <a:off x="7812505" y="0"/>
            <a:ext cx="4379495" cy="2267199"/>
          </a:xfrm>
          <a:prstGeom prst="rect">
            <a:avLst/>
          </a:prstGeom>
        </p:spPr>
      </p:pic>
      <p:sp>
        <p:nvSpPr>
          <p:cNvPr id="9" name="Rectangle 8"/>
          <p:cNvSpPr/>
          <p:nvPr/>
        </p:nvSpPr>
        <p:spPr>
          <a:xfrm>
            <a:off x="206876" y="1647026"/>
            <a:ext cx="3725445" cy="4524315"/>
          </a:xfrm>
          <a:prstGeom prst="rect">
            <a:avLst/>
          </a:prstGeom>
        </p:spPr>
        <p:txBody>
          <a:bodyPr wrap="square">
            <a:spAutoFit/>
          </a:bodyPr>
          <a:lstStyle/>
          <a:p>
            <a:pPr algn="just"/>
            <a:r>
              <a:rPr lang="el-GR" sz="2400" dirty="0"/>
              <a:t>Αυτή η περιοχή έχει σκοπό την </a:t>
            </a:r>
            <a:r>
              <a:rPr lang="el-GR" sz="2400" dirty="0" smtClean="0"/>
              <a:t>παροχή χρήσιμων πληροφοριών </a:t>
            </a:r>
            <a:r>
              <a:rPr lang="el-GR" sz="2400" dirty="0"/>
              <a:t>για την κατάσταση του εκάστοτε οδικού δικτύου – </a:t>
            </a:r>
            <a:r>
              <a:rPr lang="el-GR" sz="2400" dirty="0" smtClean="0"/>
              <a:t>γράφου, δίνοντας πολλά στοιχεία για τις κορυφές και τις ακμές του, καθώς και τις χωρικές και χρονικές διαστάσεις του. Προσφέρει υψηλή </a:t>
            </a:r>
            <a:r>
              <a:rPr lang="el-GR" sz="2400" dirty="0"/>
              <a:t>διαδραστικότητα με τον </a:t>
            </a:r>
            <a:r>
              <a:rPr lang="el-GR" sz="2400" dirty="0" smtClean="0"/>
              <a:t>χρήστη.</a:t>
            </a:r>
            <a:endParaRPr lang="el-GR" sz="2400" dirty="0"/>
          </a:p>
        </p:txBody>
      </p:sp>
      <p:pic>
        <p:nvPicPr>
          <p:cNvPr id="3" name="Picture 2"/>
          <p:cNvPicPr>
            <a:picLocks noChangeAspect="1"/>
          </p:cNvPicPr>
          <p:nvPr/>
        </p:nvPicPr>
        <p:blipFill>
          <a:blip r:embed="rId3"/>
          <a:stretch>
            <a:fillRect/>
          </a:stretch>
        </p:blipFill>
        <p:spPr>
          <a:xfrm>
            <a:off x="4219074" y="2651328"/>
            <a:ext cx="7972926" cy="3853745"/>
          </a:xfrm>
          <a:prstGeom prst="rect">
            <a:avLst/>
          </a:prstGeom>
        </p:spPr>
      </p:pic>
    </p:spTree>
    <p:extLst>
      <p:ext uri="{BB962C8B-B14F-4D97-AF65-F5344CB8AC3E}">
        <p14:creationId xmlns:p14="http://schemas.microsoft.com/office/powerpoint/2010/main" val="25285110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21" y="117835"/>
            <a:ext cx="7086601" cy="1325563"/>
          </a:xfrm>
        </p:spPr>
        <p:txBody>
          <a:bodyPr/>
          <a:lstStyle/>
          <a:p>
            <a:r>
              <a:rPr lang="el-GR" dirty="0" smtClean="0"/>
              <a:t>Περιοχή 5 γραφικής διεπαφής</a:t>
            </a:r>
            <a:endParaRPr lang="el-GR" dirty="0"/>
          </a:p>
        </p:txBody>
      </p:sp>
      <p:pic>
        <p:nvPicPr>
          <p:cNvPr id="4" name="Content Placeholder 9"/>
          <p:cNvPicPr>
            <a:picLocks noGrp="1" noChangeAspect="1"/>
          </p:cNvPicPr>
          <p:nvPr>
            <p:ph idx="1"/>
          </p:nvPr>
        </p:nvPicPr>
        <p:blipFill>
          <a:blip r:embed="rId2"/>
          <a:stretch>
            <a:fillRect/>
          </a:stretch>
        </p:blipFill>
        <p:spPr>
          <a:xfrm>
            <a:off x="7812505" y="0"/>
            <a:ext cx="4379495" cy="2267199"/>
          </a:xfrm>
          <a:prstGeom prst="rect">
            <a:avLst/>
          </a:prstGeom>
        </p:spPr>
      </p:pic>
      <p:sp>
        <p:nvSpPr>
          <p:cNvPr id="9" name="Rectangle 8"/>
          <p:cNvSpPr/>
          <p:nvPr/>
        </p:nvSpPr>
        <p:spPr>
          <a:xfrm>
            <a:off x="83301" y="1205827"/>
            <a:ext cx="7698039" cy="1200329"/>
          </a:xfrm>
          <a:prstGeom prst="rect">
            <a:avLst/>
          </a:prstGeom>
        </p:spPr>
        <p:txBody>
          <a:bodyPr wrap="square">
            <a:spAutoFit/>
          </a:bodyPr>
          <a:lstStyle/>
          <a:p>
            <a:pPr algn="just"/>
            <a:r>
              <a:rPr lang="el-GR" sz="2400" dirty="0"/>
              <a:t>Εδώ πραγματοποιείται η επίλυση του προβλήματος εύρεσης της συντομότερης διαδρομής, η οποία αφορά στον γράφο που σχεδιάζεται από τον χρήστη στην περιοχή 1.</a:t>
            </a:r>
          </a:p>
        </p:txBody>
      </p:sp>
      <p:pic>
        <p:nvPicPr>
          <p:cNvPr id="13" name="Picture 12"/>
          <p:cNvPicPr>
            <a:picLocks noChangeAspect="1"/>
          </p:cNvPicPr>
          <p:nvPr/>
        </p:nvPicPr>
        <p:blipFill>
          <a:blip r:embed="rId3"/>
          <a:stretch>
            <a:fillRect/>
          </a:stretch>
        </p:blipFill>
        <p:spPr>
          <a:xfrm>
            <a:off x="2463232" y="2545113"/>
            <a:ext cx="5585894" cy="4265133"/>
          </a:xfrm>
          <a:prstGeom prst="rect">
            <a:avLst/>
          </a:prstGeom>
        </p:spPr>
      </p:pic>
      <p:pic>
        <p:nvPicPr>
          <p:cNvPr id="14" name="Picture 13"/>
          <p:cNvPicPr>
            <a:picLocks noChangeAspect="1"/>
          </p:cNvPicPr>
          <p:nvPr/>
        </p:nvPicPr>
        <p:blipFill>
          <a:blip r:embed="rId4"/>
          <a:stretch>
            <a:fillRect/>
          </a:stretch>
        </p:blipFill>
        <p:spPr>
          <a:xfrm>
            <a:off x="131428" y="4249234"/>
            <a:ext cx="2263336" cy="1059272"/>
          </a:xfrm>
          <a:prstGeom prst="rect">
            <a:avLst/>
          </a:prstGeom>
        </p:spPr>
      </p:pic>
      <p:sp>
        <p:nvSpPr>
          <p:cNvPr id="15" name="Rectangle 14"/>
          <p:cNvSpPr/>
          <p:nvPr/>
        </p:nvSpPr>
        <p:spPr>
          <a:xfrm>
            <a:off x="8117594" y="3248409"/>
            <a:ext cx="3906252" cy="2858539"/>
          </a:xfrm>
          <a:prstGeom prst="rect">
            <a:avLst/>
          </a:prstGeom>
          <a:ln>
            <a:solidFill>
              <a:schemeClr val="tx1"/>
            </a:solidFill>
          </a:ln>
        </p:spPr>
        <p:txBody>
          <a:bodyPr wrap="square">
            <a:spAutoFit/>
          </a:bodyPr>
          <a:lstStyle/>
          <a:p>
            <a:pPr algn="just">
              <a:lnSpc>
                <a:spcPct val="107000"/>
              </a:lnSpc>
              <a:spcAft>
                <a:spcPts val="800"/>
              </a:spcAft>
            </a:pPr>
            <a:r>
              <a:rPr lang="el-GR" sz="2400" dirty="0">
                <a:latin typeface="Calibri" panose="020F0502020204030204" pitchFamily="34" charset="0"/>
                <a:ea typeface="Calibri" panose="020F0502020204030204" pitchFamily="34" charset="0"/>
                <a:cs typeface="Times New Roman" panose="02020603050405020304" pitchFamily="18" charset="0"/>
              </a:rPr>
              <a:t>Η διαδρομή με άσπρο χρώμα είναι η συντομότερη χρονικά από το ασθενοφόρο προς τον ασθενή και η ροζ διαδρομή είναι η συντομότερη χρονικά από τον ασθενή προς το νοσοκομείο.</a:t>
            </a:r>
          </a:p>
        </p:txBody>
      </p:sp>
    </p:spTree>
    <p:extLst>
      <p:ext uri="{BB962C8B-B14F-4D97-AF65-F5344CB8AC3E}">
        <p14:creationId xmlns:p14="http://schemas.microsoft.com/office/powerpoint/2010/main" val="19544082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243"/>
            <a:ext cx="10515600" cy="1325563"/>
          </a:xfrm>
        </p:spPr>
        <p:txBody>
          <a:bodyPr>
            <a:normAutofit/>
          </a:bodyPr>
          <a:lstStyle/>
          <a:p>
            <a:pPr algn="ctr"/>
            <a:r>
              <a:rPr lang="el-GR" dirty="0" smtClean="0"/>
              <a:t>Χαρακτηριστικά στοιχεία γραφικής </a:t>
            </a:r>
            <a:r>
              <a:rPr lang="el-GR" dirty="0"/>
              <a:t>διεπαφής:</a:t>
            </a:r>
            <a:r>
              <a:rPr lang="en-US" dirty="0"/>
              <a:t/>
            </a:r>
            <a:br>
              <a:rPr lang="en-US" dirty="0"/>
            </a:br>
            <a:r>
              <a:rPr lang="el-GR" dirty="0" smtClean="0"/>
              <a:t>1. ποικιλία γράφων</a:t>
            </a:r>
            <a:endParaRPr lang="el-GR" dirty="0"/>
          </a:p>
        </p:txBody>
      </p:sp>
      <p:grpSp>
        <p:nvGrpSpPr>
          <p:cNvPr id="12" name="Group 11"/>
          <p:cNvGrpSpPr/>
          <p:nvPr/>
        </p:nvGrpSpPr>
        <p:grpSpPr>
          <a:xfrm>
            <a:off x="7279105" y="1847757"/>
            <a:ext cx="4543926" cy="4513633"/>
            <a:chOff x="4953000" y="2293620"/>
            <a:chExt cx="2286000" cy="2270760"/>
          </a:xfrm>
        </p:grpSpPr>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4953000" y="2293620"/>
              <a:ext cx="2286000" cy="2270760"/>
            </a:xfrm>
            <a:prstGeom prst="rect">
              <a:avLst/>
            </a:prstGeom>
          </p:spPr>
        </p:pic>
        <p:sp>
          <p:nvSpPr>
            <p:cNvPr id="11" name="Rectangle 10"/>
            <p:cNvSpPr/>
            <p:nvPr/>
          </p:nvSpPr>
          <p:spPr>
            <a:xfrm>
              <a:off x="5948045" y="3269615"/>
              <a:ext cx="299720" cy="299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grpSp>
      <mc:AlternateContent xmlns:mc="http://schemas.openxmlformats.org/markup-compatibility/2006" xmlns:a14="http://schemas.microsoft.com/office/drawing/2010/main">
        <mc:Choice Requires="a14">
          <p:sp>
            <p:nvSpPr>
              <p:cNvPr id="3" name="Rectangle 2"/>
              <p:cNvSpPr/>
              <p:nvPr/>
            </p:nvSpPr>
            <p:spPr>
              <a:xfrm>
                <a:off x="144379" y="1663329"/>
                <a:ext cx="6962274" cy="4882490"/>
              </a:xfrm>
              <a:prstGeom prst="rect">
                <a:avLst/>
              </a:prstGeom>
            </p:spPr>
            <p:txBody>
              <a:bodyPr wrap="square">
                <a:spAutoFit/>
              </a:bodyPr>
              <a:lstStyle/>
              <a:p>
                <a:pPr algn="just"/>
                <a:r>
                  <a:rPr lang="el-GR" sz="2400" dirty="0" smtClean="0">
                    <a:latin typeface="Calibri" panose="020F0502020204030204" pitchFamily="34" charset="0"/>
                    <a:ea typeface="Calibri" panose="020F0502020204030204" pitchFamily="34" charset="0"/>
                    <a:cs typeface="Times New Roman" panose="02020603050405020304" pitchFamily="18" charset="0"/>
                  </a:rPr>
                  <a:t>Παρατηρούμε ότι για έναν γράφο, έστω με </a:t>
                </a:r>
                <a14:m>
                  <m:oMath xmlns:m="http://schemas.openxmlformats.org/officeDocument/2006/math">
                    <m:r>
                      <m:rPr>
                        <m:sty m:val="p"/>
                      </m:rPr>
                      <a:rPr lang="el-GR" sz="2400">
                        <a:effectLst/>
                        <a:latin typeface="Cambria Math" panose="02040503050406030204" pitchFamily="18" charset="0"/>
                        <a:ea typeface="Calibri" panose="020F0502020204030204" pitchFamily="34" charset="0"/>
                        <a:cs typeface="Times New Roman" panose="02020603050405020304" pitchFamily="18" charset="0"/>
                      </a:rPr>
                      <m:t>N</m:t>
                    </m:r>
                  </m:oMath>
                </a14:m>
                <a:r>
                  <a:rPr lang="el-GR" sz="2400" dirty="0">
                    <a:effectLst/>
                    <a:latin typeface="Calibri" panose="020F0502020204030204" pitchFamily="34" charset="0"/>
                    <a:ea typeface="Times New Roman" panose="02020603050405020304" pitchFamily="18" charset="0"/>
                    <a:cs typeface="Times New Roman" panose="02020603050405020304" pitchFamily="18" charset="0"/>
                  </a:rPr>
                  <a:t> στο </a:t>
                </a:r>
                <a:r>
                  <a:rPr lang="el-GR" sz="2400" dirty="0" smtClean="0">
                    <a:effectLst/>
                    <a:latin typeface="Calibri" panose="020F0502020204030204" pitchFamily="34" charset="0"/>
                    <a:ea typeface="Times New Roman" panose="02020603050405020304" pitchFamily="18" charset="0"/>
                    <a:cs typeface="Times New Roman" panose="02020603050405020304" pitchFamily="18" charset="0"/>
                  </a:rPr>
                  <a:t>πλήθος </a:t>
                </a:r>
                <a:r>
                  <a:rPr lang="el-GR" sz="2400" dirty="0">
                    <a:effectLst/>
                    <a:latin typeface="Calibri" panose="020F0502020204030204" pitchFamily="34" charset="0"/>
                    <a:ea typeface="Times New Roman" panose="02020603050405020304" pitchFamily="18" charset="0"/>
                    <a:cs typeface="Times New Roman" panose="02020603050405020304" pitchFamily="18" charset="0"/>
                  </a:rPr>
                  <a:t>κορυφές, </a:t>
                </a:r>
                <a:r>
                  <a:rPr lang="el-GR" sz="2400" dirty="0">
                    <a:effectLst/>
                    <a:latin typeface="Calibri" panose="020F0502020204030204" pitchFamily="34" charset="0"/>
                    <a:ea typeface="Calibri" panose="020F0502020204030204" pitchFamily="34" charset="0"/>
                    <a:cs typeface="Times New Roman" panose="02020603050405020304" pitchFamily="18" charset="0"/>
                  </a:rPr>
                  <a:t>ο μέγιστος δυνατός αριθμός ακμών </a:t>
                </a:r>
                <a:r>
                  <a:rPr lang="el-GR" sz="2400" dirty="0">
                    <a:effectLst/>
                    <a:latin typeface="Calibri" panose="020F0502020204030204" pitchFamily="34" charset="0"/>
                    <a:ea typeface="Times New Roman" panose="02020603050405020304" pitchFamily="18" charset="0"/>
                    <a:cs typeface="Times New Roman" panose="02020603050405020304" pitchFamily="18" charset="0"/>
                  </a:rPr>
                  <a:t>είναι </a:t>
                </a:r>
                <a14:m>
                  <m:oMath xmlns:m="http://schemas.openxmlformats.org/officeDocument/2006/math">
                    <m:f>
                      <m:fPr>
                        <m:ctrlPr>
                          <a:rPr lang="el-GR" sz="2400" i="1">
                            <a:effectLst/>
                            <a:latin typeface="Cambria Math" panose="02040503050406030204" pitchFamily="18" charset="0"/>
                          </a:rPr>
                        </m:ctrlPr>
                      </m:fPr>
                      <m:num>
                        <m:r>
                          <m:rPr>
                            <m:sty m:val="p"/>
                          </m:rPr>
                          <a:rPr lang="el-GR" sz="2400">
                            <a:effectLst/>
                            <a:latin typeface="Cambria Math" panose="02040503050406030204" pitchFamily="18" charset="0"/>
                            <a:ea typeface="Calibri" panose="020F0502020204030204" pitchFamily="34" charset="0"/>
                            <a:cs typeface="Times New Roman" panose="02020603050405020304" pitchFamily="18" charset="0"/>
                          </a:rPr>
                          <m:t>N</m:t>
                        </m:r>
                        <m:d>
                          <m:dPr>
                            <m:ctrlPr>
                              <a:rPr lang="el-GR" sz="2400" i="1">
                                <a:effectLst/>
                                <a:latin typeface="Cambria Math" panose="02040503050406030204" pitchFamily="18" charset="0"/>
                              </a:rPr>
                            </m:ctrlPr>
                          </m:dPr>
                          <m:e>
                            <m:r>
                              <m:rPr>
                                <m:sty m:val="p"/>
                              </m:rPr>
                              <a:rPr lang="el-GR" sz="2400">
                                <a:effectLst/>
                                <a:latin typeface="Cambria Math" panose="02040503050406030204" pitchFamily="18" charset="0"/>
                                <a:ea typeface="Calibri" panose="020F0502020204030204" pitchFamily="34" charset="0"/>
                                <a:cs typeface="Times New Roman" panose="02020603050405020304" pitchFamily="18" charset="0"/>
                              </a:rPr>
                              <m:t>N</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l-GR" sz="2400">
                                <a:effectLst/>
                                <a:latin typeface="Cambria Math" panose="02040503050406030204" pitchFamily="18" charset="0"/>
                                <a:ea typeface="Calibri" panose="020F0502020204030204" pitchFamily="34" charset="0"/>
                                <a:cs typeface="Times New Roman" panose="02020603050405020304" pitchFamily="18" charset="0"/>
                              </a:rPr>
                              <m:t>1</m:t>
                            </m:r>
                          </m:e>
                        </m:d>
                      </m:num>
                      <m:den>
                        <m:r>
                          <a:rPr lang="el-GR" sz="240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l-GR" sz="2400" dirty="0">
                    <a:effectLst/>
                    <a:latin typeface="Calibri" panose="020F0502020204030204" pitchFamily="34" charset="0"/>
                    <a:ea typeface="Times New Roman" panose="02020603050405020304" pitchFamily="18" charset="0"/>
                    <a:cs typeface="Times New Roman" panose="02020603050405020304" pitchFamily="18" charset="0"/>
                  </a:rPr>
                  <a:t>, διότι, προσθέτοντας μία </a:t>
                </a:r>
                <a:r>
                  <a:rPr lang="el-GR" sz="2400" dirty="0" err="1">
                    <a:effectLst/>
                    <a:latin typeface="Calibri" panose="020F0502020204030204" pitchFamily="34" charset="0"/>
                    <a:ea typeface="Times New Roman" panose="02020603050405020304" pitchFamily="18" charset="0"/>
                    <a:cs typeface="Times New Roman" panose="02020603050405020304" pitchFamily="18" charset="0"/>
                  </a:rPr>
                  <a:t>μία</a:t>
                </a:r>
                <a:r>
                  <a:rPr lang="el-GR" sz="2400" dirty="0">
                    <a:effectLst/>
                    <a:latin typeface="Calibri" panose="020F0502020204030204" pitchFamily="34" charset="0"/>
                    <a:ea typeface="Times New Roman" panose="02020603050405020304" pitchFamily="18" charset="0"/>
                    <a:cs typeface="Times New Roman" panose="02020603050405020304" pitchFamily="18" charset="0"/>
                  </a:rPr>
                  <a:t> τις κορυφές, η δεύτερη μπορεί να συνδεθεί με την πρώτη, η τρίτη με τις δύο πρώτες, …, η </a:t>
                </a:r>
                <a14:m>
                  <m:oMath xmlns:m="http://schemas.openxmlformats.org/officeDocument/2006/math">
                    <m:r>
                      <m:rPr>
                        <m:sty m:val="p"/>
                      </m:rPr>
                      <a:rPr lang="el-GR" sz="2400">
                        <a:effectLst/>
                        <a:latin typeface="Cambria Math" panose="02040503050406030204" pitchFamily="18" charset="0"/>
                        <a:ea typeface="Calibri" panose="020F0502020204030204" pitchFamily="34" charset="0"/>
                        <a:cs typeface="Times New Roman" panose="02020603050405020304" pitchFamily="18" charset="0"/>
                      </a:rPr>
                      <m:t>N</m:t>
                    </m:r>
                  </m:oMath>
                </a14:m>
                <a:r>
                  <a:rPr lang="el-GR" sz="2400" dirty="0">
                    <a:effectLst/>
                    <a:latin typeface="Calibri" panose="020F0502020204030204" pitchFamily="34" charset="0"/>
                    <a:ea typeface="Times New Roman" panose="02020603050405020304" pitchFamily="18" charset="0"/>
                    <a:cs typeface="Times New Roman" panose="02020603050405020304" pitchFamily="18" charset="0"/>
                  </a:rPr>
                  <a:t> με τις </a:t>
                </a:r>
                <a14:m>
                  <m:oMath xmlns:m="http://schemas.openxmlformats.org/officeDocument/2006/math">
                    <m:r>
                      <m:rPr>
                        <m:sty m:val="p"/>
                      </m:rPr>
                      <a:rPr lang="el-GR" sz="2400">
                        <a:effectLst/>
                        <a:latin typeface="Cambria Math" panose="02040503050406030204" pitchFamily="18" charset="0"/>
                        <a:ea typeface="Calibri" panose="020F0502020204030204" pitchFamily="34" charset="0"/>
                        <a:cs typeface="Times New Roman" panose="02020603050405020304" pitchFamily="18" charset="0"/>
                      </a:rPr>
                      <m:t>N</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l-GR" sz="2400">
                        <a:effectLst/>
                        <a:latin typeface="Cambria Math" panose="02040503050406030204" pitchFamily="18" charset="0"/>
                        <a:ea typeface="Calibri" panose="020F0502020204030204" pitchFamily="34" charset="0"/>
                        <a:cs typeface="Times New Roman" panose="02020603050405020304" pitchFamily="18" charset="0"/>
                      </a:rPr>
                      <m:t>1</m:t>
                    </m:r>
                  </m:oMath>
                </a14:m>
                <a:r>
                  <a:rPr lang="el-GR" sz="2400" dirty="0">
                    <a:effectLst/>
                    <a:latin typeface="Calibri" panose="020F0502020204030204" pitchFamily="34" charset="0"/>
                    <a:ea typeface="Times New Roman" panose="02020603050405020304" pitchFamily="18" charset="0"/>
                    <a:cs typeface="Times New Roman" panose="02020603050405020304" pitchFamily="18" charset="0"/>
                  </a:rPr>
                  <a:t> πρώτες, παράγοντας έτσι </a:t>
                </a:r>
                <a14:m>
                  <m:oMath xmlns:m="http://schemas.openxmlformats.org/officeDocument/2006/math">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1+2+…+</m:t>
                    </m:r>
                    <m:d>
                      <m:dPr>
                        <m:ctrlPr>
                          <a:rPr lang="el-GR" sz="2400" i="1">
                            <a:effectLst/>
                            <a:latin typeface="Cambria Math" panose="02040503050406030204" pitchFamily="18" charset="0"/>
                          </a:rPr>
                        </m:ctrlPr>
                      </m:dPr>
                      <m:e>
                        <m:r>
                          <m:rPr>
                            <m:sty m:val="p"/>
                          </m:rPr>
                          <a:rPr lang="el-GR" sz="2400">
                            <a:effectLst/>
                            <a:latin typeface="Cambria Math" panose="02040503050406030204" pitchFamily="18" charset="0"/>
                            <a:ea typeface="Calibri" panose="020F0502020204030204" pitchFamily="34" charset="0"/>
                            <a:cs typeface="Times New Roman" panose="02020603050405020304" pitchFamily="18" charset="0"/>
                          </a:rPr>
                          <m:t>N</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l-GR" sz="2400">
                            <a:effectLst/>
                            <a:latin typeface="Cambria Math" panose="02040503050406030204" pitchFamily="18" charset="0"/>
                            <a:ea typeface="Calibri" panose="020F0502020204030204" pitchFamily="34" charset="0"/>
                            <a:cs typeface="Times New Roman" panose="02020603050405020304" pitchFamily="18" charset="0"/>
                          </a:rPr>
                          <m:t>1</m:t>
                        </m:r>
                      </m:e>
                    </m:d>
                    <m:r>
                      <a:rPr lang="el-GR" sz="24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l-GR" sz="2400" i="1">
                            <a:effectLst/>
                            <a:latin typeface="Cambria Math" panose="02040503050406030204" pitchFamily="18" charset="0"/>
                          </a:rPr>
                        </m:ctrlPr>
                      </m:fPr>
                      <m:num>
                        <m:r>
                          <m:rPr>
                            <m:sty m:val="p"/>
                          </m:rPr>
                          <a:rPr lang="el-GR" sz="2400">
                            <a:effectLst/>
                            <a:latin typeface="Cambria Math" panose="02040503050406030204" pitchFamily="18" charset="0"/>
                            <a:ea typeface="Calibri" panose="020F0502020204030204" pitchFamily="34" charset="0"/>
                            <a:cs typeface="Times New Roman" panose="02020603050405020304" pitchFamily="18" charset="0"/>
                          </a:rPr>
                          <m:t>N</m:t>
                        </m:r>
                        <m:d>
                          <m:dPr>
                            <m:ctrlPr>
                              <a:rPr lang="el-GR" sz="2400" i="1">
                                <a:effectLst/>
                                <a:latin typeface="Cambria Math" panose="02040503050406030204" pitchFamily="18" charset="0"/>
                              </a:rPr>
                            </m:ctrlPr>
                          </m:dPr>
                          <m:e>
                            <m:r>
                              <m:rPr>
                                <m:sty m:val="p"/>
                              </m:rPr>
                              <a:rPr lang="el-GR" sz="2400">
                                <a:effectLst/>
                                <a:latin typeface="Cambria Math" panose="02040503050406030204" pitchFamily="18" charset="0"/>
                                <a:ea typeface="Calibri" panose="020F0502020204030204" pitchFamily="34" charset="0"/>
                                <a:cs typeface="Times New Roman" panose="02020603050405020304" pitchFamily="18" charset="0"/>
                              </a:rPr>
                              <m:t>N</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l-GR" sz="2400">
                                <a:effectLst/>
                                <a:latin typeface="Cambria Math" panose="02040503050406030204" pitchFamily="18" charset="0"/>
                                <a:ea typeface="Calibri" panose="020F0502020204030204" pitchFamily="34" charset="0"/>
                                <a:cs typeface="Times New Roman" panose="02020603050405020304" pitchFamily="18" charset="0"/>
                              </a:rPr>
                              <m:t>1</m:t>
                            </m:r>
                          </m:e>
                        </m:d>
                      </m:num>
                      <m:den>
                        <m:r>
                          <a:rPr lang="el-GR" sz="240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l-GR" sz="2400" dirty="0">
                    <a:effectLst/>
                    <a:latin typeface="Calibri" panose="020F0502020204030204" pitchFamily="34" charset="0"/>
                    <a:ea typeface="Times New Roman" panose="02020603050405020304" pitchFamily="18" charset="0"/>
                    <a:cs typeface="Times New Roman" panose="02020603050405020304" pitchFamily="18" charset="0"/>
                  </a:rPr>
                  <a:t> ακμές το πολύ</a:t>
                </a:r>
                <a:r>
                  <a:rPr lang="el-GR" sz="2400" dirty="0">
                    <a:effectLst/>
                    <a:latin typeface="Calibri" panose="020F0502020204030204" pitchFamily="34" charset="0"/>
                    <a:ea typeface="Calibri" panose="020F0502020204030204" pitchFamily="34" charset="0"/>
                    <a:cs typeface="Times New Roman" panose="02020603050405020304" pitchFamily="18" charset="0"/>
                  </a:rPr>
                  <a:t>. Όπως έχουμε δομήσει όμως τη γραφική διεπαφή, από κάθε κορυφή μπορούν να οδεύουν μονάχα οριζόντιες και κάθετες ακμές (εξαιτίας του ρυμοτομικού σχεδίου της πόλης), που περιορίζει τον αριθμό τους σε 4 το μέγιστο όπως </a:t>
                </a:r>
                <a:r>
                  <a:rPr lang="el-GR" sz="2400" dirty="0" smtClean="0">
                    <a:effectLst/>
                    <a:latin typeface="Calibri" panose="020F0502020204030204" pitchFamily="34" charset="0"/>
                    <a:ea typeface="Calibri" panose="020F0502020204030204" pitchFamily="34" charset="0"/>
                    <a:cs typeface="Times New Roman" panose="02020603050405020304" pitchFamily="18" charset="0"/>
                  </a:rPr>
                  <a:t>επιβεβαιώνεται στ</a:t>
                </a:r>
                <a:r>
                  <a:rPr lang="el-GR" sz="2400" dirty="0" smtClean="0">
                    <a:latin typeface="Calibri" panose="020F0502020204030204" pitchFamily="34" charset="0"/>
                    <a:ea typeface="Calibri" panose="020F0502020204030204" pitchFamily="34" charset="0"/>
                    <a:cs typeface="Times New Roman" panose="02020603050405020304" pitchFamily="18" charset="0"/>
                  </a:rPr>
                  <a:t>η δεξιά εικόνα.</a:t>
                </a:r>
                <a:endParaRPr lang="el-GR" sz="2400" dirty="0"/>
              </a:p>
            </p:txBody>
          </p:sp>
        </mc:Choice>
        <mc:Fallback xmlns="">
          <p:sp>
            <p:nvSpPr>
              <p:cNvPr id="3" name="Rectangle 2"/>
              <p:cNvSpPr>
                <a:spLocks noRot="1" noChangeAspect="1" noMove="1" noResize="1" noEditPoints="1" noAdjustHandles="1" noChangeArrowheads="1" noChangeShapeType="1" noTextEdit="1"/>
              </p:cNvSpPr>
              <p:nvPr/>
            </p:nvSpPr>
            <p:spPr>
              <a:xfrm>
                <a:off x="144379" y="1663329"/>
                <a:ext cx="6962274" cy="4882490"/>
              </a:xfrm>
              <a:prstGeom prst="rect">
                <a:avLst/>
              </a:prstGeom>
              <a:blipFill rotWithShape="0">
                <a:blip r:embed="rId3"/>
                <a:stretch>
                  <a:fillRect l="-1401" t="-999" r="-1313" b="-1873"/>
                </a:stretch>
              </a:blipFill>
            </p:spPr>
            <p:txBody>
              <a:bodyPr/>
              <a:lstStyle/>
              <a:p>
                <a:r>
                  <a:rPr lang="el-GR">
                    <a:noFill/>
                  </a:rPr>
                  <a:t> </a:t>
                </a:r>
              </a:p>
            </p:txBody>
          </p:sp>
        </mc:Fallback>
      </mc:AlternateContent>
    </p:spTree>
    <p:extLst>
      <p:ext uri="{BB962C8B-B14F-4D97-AF65-F5344CB8AC3E}">
        <p14:creationId xmlns:p14="http://schemas.microsoft.com/office/powerpoint/2010/main" val="33560768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11030</TotalTime>
  <Words>2641</Words>
  <Application>Microsoft Office PowerPoint</Application>
  <PresentationFormat>Widescreen</PresentationFormat>
  <Paragraphs>257</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Cambria Math</vt:lpstr>
      <vt:lpstr>Times New Roman</vt:lpstr>
      <vt:lpstr>Office Theme</vt:lpstr>
      <vt:lpstr>Shortest Path Problem</vt:lpstr>
      <vt:lpstr>Εισαγωγή – Γενική περιγραφή του θέματος</vt:lpstr>
      <vt:lpstr>Το περιβάλλον της γραφικής διεπαφής</vt:lpstr>
      <vt:lpstr>Περιοχή 1 γραφικής διεπαφής</vt:lpstr>
      <vt:lpstr>Περιοχή 2 γραφικής διεπαφής</vt:lpstr>
      <vt:lpstr>Περιοχή 3 γραφικής διεπαφής</vt:lpstr>
      <vt:lpstr>Περιοχή 4 γραφικής διεπαφής</vt:lpstr>
      <vt:lpstr>Περιοχή 5 γραφικής διεπαφής</vt:lpstr>
      <vt:lpstr>Χαρακτηριστικά στοιχεία γραφικής διεπαφής: 1. ποικιλία γράφων</vt:lpstr>
      <vt:lpstr>Χαρακτηριστικά στοιχεία γραφικής διεπαφής: 2. απόσταση Manhattan</vt:lpstr>
      <vt:lpstr>Υπολογισμός και σύνδεση σχετικών και απόλυτων χωρικών και χρονικών βαρών</vt:lpstr>
      <vt:lpstr>Κανόνες για τους δημιουργούμενους γράφους</vt:lpstr>
      <vt:lpstr>Αρχική μοντελοποίηση του προβλήματος με ακέραιο δυαδικό προγραμματισμό</vt:lpstr>
      <vt:lpstr>Μεταβλητές απόφασης</vt:lpstr>
      <vt:lpstr>Αντικειμενική συνάρτηση</vt:lpstr>
      <vt:lpstr>Ισοτικοί περιορισμοί</vt:lpstr>
      <vt:lpstr>Ισοτικοί περιορισμοί</vt:lpstr>
      <vt:lpstr>Ανισοτικοί περιορισμοί</vt:lpstr>
      <vt:lpstr>Απλοποιήσεις που μπορούν να πραγματοποιηθούν στο αρχικό μοντέλο</vt:lpstr>
      <vt:lpstr>Τελική μοντελοποίηση του προβλήματος με ακέραιο δυαδικό προγραμματισμό</vt:lpstr>
      <vt:lpstr>Ενδεικτικό παράδειγμα</vt:lpstr>
      <vt:lpstr>Μοντέλο ακέραιου προγραμματισμού</vt:lpstr>
      <vt:lpstr>Πίνακας γειτνίασης και λίστα γειτνίασης</vt:lpstr>
      <vt:lpstr>Ενδεικτικά παραδείγματα στη γραφική διεπαφή</vt:lpstr>
      <vt:lpstr>Ενδεικτικά παραδείγματα στη γραφική διεπαφή</vt:lpstr>
      <vt:lpstr>Πρώτο παράδειγμα στη γραφική διεπαφή</vt:lpstr>
      <vt:lpstr>Πρώτο παράδειγμα στη γραφική διεπαφή</vt:lpstr>
      <vt:lpstr>Δεύτερο παράδειγμα στη γραφική διεπαφή</vt:lpstr>
      <vt:lpstr>Τρίτο παράδειγμα στη γραφική διεπαφή</vt:lpstr>
      <vt:lpstr>Εφαρμογή ανάλυσης ευαισθησίας</vt:lpstr>
      <vt:lpstr>Εφαρμογή ανάλυσης ευαισθησίας</vt:lpstr>
      <vt:lpstr>Εφαρμογή ανάλυσης ευαισθησίας</vt:lpstr>
      <vt:lpstr>Εφαρμογή ανάλυσης ευαισθησίας</vt:lpstr>
      <vt:lpstr>Εφαρμογή ανάλυσης ευαισθησίας</vt:lpstr>
      <vt:lpstr>Εφαρμογή ανάλυσης ευαισθησίας</vt:lpstr>
      <vt:lpstr>Εφαρμογή ανάλυσης ευαισθησίας</vt:lpstr>
      <vt:lpstr>Εφαρμογή ανάλυσης ευαισθησίας</vt:lpstr>
      <vt:lpstr>Εφαρμογή ανάλυσης ευαισθησίας</vt:lpstr>
      <vt:lpstr>Εφαρμογή ανάλυσης ευαισθησίας</vt:lpstr>
      <vt:lpstr>Επίλυση με τον ευρετικό αλγόριθμο A* (A star)</vt:lpstr>
      <vt:lpstr>Επίλυση με τον ευρετικό αλγόριθμο A* (A star)</vt:lpstr>
      <vt:lpstr>Παραπομπές – Βιβλιογραφία</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Shortest Path Problem</dc:title>
  <dc:creator>Microsoft account</dc:creator>
  <cp:lastModifiedBy>Microsoft account</cp:lastModifiedBy>
  <cp:revision>432</cp:revision>
  <dcterms:created xsi:type="dcterms:W3CDTF">2023-06-18T18:08:41Z</dcterms:created>
  <dcterms:modified xsi:type="dcterms:W3CDTF">2023-07-04T23:00:45Z</dcterms:modified>
</cp:coreProperties>
</file>