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325" r:id="rId3"/>
    <p:sldId id="258" r:id="rId4"/>
    <p:sldId id="291" r:id="rId5"/>
    <p:sldId id="259" r:id="rId6"/>
    <p:sldId id="441" r:id="rId7"/>
    <p:sldId id="426" r:id="rId8"/>
    <p:sldId id="433" r:id="rId9"/>
    <p:sldId id="440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la Santes Rodriguez" initials="FSR" lastIdx="12" clrIdx="0">
    <p:extLst>
      <p:ext uri="{19B8F6BF-5375-455C-9EA6-DF929625EA0E}">
        <p15:presenceInfo xmlns:p15="http://schemas.microsoft.com/office/powerpoint/2012/main" userId="S-1-5-21-913539683-551782639-3306816689-77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2FB"/>
    <a:srgbClr val="ECECEC"/>
    <a:srgbClr val="FF3399"/>
    <a:srgbClr val="F57913"/>
    <a:srgbClr val="00B0F0"/>
    <a:srgbClr val="66FFFF"/>
    <a:srgbClr val="00729A"/>
    <a:srgbClr val="B2E0F0"/>
    <a:srgbClr val="FBFBFB"/>
    <a:srgbClr val="B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838E0-60AB-40F7-81A3-30DF2BE0A282}" v="2" dt="2025-06-03T19:11:36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3447" autoAdjust="0"/>
  </p:normalViewPr>
  <p:slideViewPr>
    <p:cSldViewPr snapToGrid="0">
      <p:cViewPr>
        <p:scale>
          <a:sx n="75" d="100"/>
          <a:sy n="75" d="100"/>
        </p:scale>
        <p:origin x="1340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Luis Garcia Garza" userId="f5742722-d9ed-4daf-ba1c-44fde8351f2e" providerId="ADAL" clId="{587838E0-60AB-40F7-81A3-30DF2BE0A282}"/>
    <pc:docChg chg="undo custSel modSld">
      <pc:chgData name="Jose Luis Garcia Garza" userId="f5742722-d9ed-4daf-ba1c-44fde8351f2e" providerId="ADAL" clId="{587838E0-60AB-40F7-81A3-30DF2BE0A282}" dt="2025-06-03T19:11:41.573" v="14" actId="2164"/>
      <pc:docMkLst>
        <pc:docMk/>
      </pc:docMkLst>
      <pc:sldChg chg="addSp modSp mod">
        <pc:chgData name="Jose Luis Garcia Garza" userId="f5742722-d9ed-4daf-ba1c-44fde8351f2e" providerId="ADAL" clId="{587838E0-60AB-40F7-81A3-30DF2BE0A282}" dt="2025-06-03T19:10:31.347" v="10" actId="207"/>
        <pc:sldMkLst>
          <pc:docMk/>
          <pc:sldMk cId="909117628" sldId="433"/>
        </pc:sldMkLst>
        <pc:spChg chg="add mod">
          <ac:chgData name="Jose Luis Garcia Garza" userId="f5742722-d9ed-4daf-ba1c-44fde8351f2e" providerId="ADAL" clId="{587838E0-60AB-40F7-81A3-30DF2BE0A282}" dt="2025-06-03T19:10:31.347" v="10" actId="207"/>
          <ac:spMkLst>
            <pc:docMk/>
            <pc:sldMk cId="909117628" sldId="433"/>
            <ac:spMk id="14" creationId="{8A1E1614-3DE5-D5D7-2B8B-67732C0C8BC3}"/>
          </ac:spMkLst>
        </pc:spChg>
      </pc:sldChg>
      <pc:sldChg chg="modSp mod">
        <pc:chgData name="Jose Luis Garcia Garza" userId="f5742722-d9ed-4daf-ba1c-44fde8351f2e" providerId="ADAL" clId="{587838E0-60AB-40F7-81A3-30DF2BE0A282}" dt="2025-06-03T19:11:41.573" v="14" actId="2164"/>
        <pc:sldMkLst>
          <pc:docMk/>
          <pc:sldMk cId="1545245330" sldId="440"/>
        </pc:sldMkLst>
        <pc:graphicFrameChg chg="mod modGraphic">
          <ac:chgData name="Jose Luis Garcia Garza" userId="f5742722-d9ed-4daf-ba1c-44fde8351f2e" providerId="ADAL" clId="{587838E0-60AB-40F7-81A3-30DF2BE0A282}" dt="2025-06-03T19:11:41.573" v="14" actId="2164"/>
          <ac:graphicFrameMkLst>
            <pc:docMk/>
            <pc:sldMk cId="1545245330" sldId="440"/>
            <ac:graphicFrameMk id="3" creationId="{C231E3BF-EFAA-8856-AC7C-0844C3C7DB4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2F36-546C-467B-872A-8F6799EB0C80}" type="datetimeFigureOut">
              <a:rPr lang="es-MX" smtClean="0"/>
              <a:pPr/>
              <a:t>03/06/2025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1CB79-EFE2-4039-BBE1-1C0F22C2C5F6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D01B5-665C-4BF5-9151-C9C94C39276D}" type="datetimeFigureOut">
              <a:rPr lang="es-MX" smtClean="0"/>
              <a:pPr/>
              <a:t>03/06/2025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09FF8-8851-4106-A33D-83CF7FDE285A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tiva Senc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99792" y="764705"/>
            <a:ext cx="6048672" cy="72008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99792" y="1772816"/>
            <a:ext cx="6048672" cy="309634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251520" y="6592267"/>
            <a:ext cx="2133600" cy="221109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974A96-5DB8-4CC5-B10E-C93EEC5BA575}" type="datetimeFigureOut">
              <a:rPr lang="es-MX" smtClean="0"/>
              <a:pPr/>
              <a:t>03/06/2025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575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699792" y="1628800"/>
            <a:ext cx="6059016" cy="4237616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1 Título"/>
          <p:cNvSpPr>
            <a:spLocks noGrp="1"/>
          </p:cNvSpPr>
          <p:nvPr>
            <p:ph type="ctrTitle"/>
          </p:nvPr>
        </p:nvSpPr>
        <p:spPr>
          <a:xfrm>
            <a:off x="2699792" y="764705"/>
            <a:ext cx="6048672" cy="72008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251520" y="6592267"/>
            <a:ext cx="2133600" cy="221109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974A96-5DB8-4CC5-B10E-C93EEC5BA575}" type="datetimeFigureOut">
              <a:rPr lang="es-MX" smtClean="0"/>
              <a:pPr/>
              <a:t>03/06/2025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870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627784" y="836712"/>
            <a:ext cx="3849216" cy="5289451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251520" y="6592267"/>
            <a:ext cx="2133600" cy="221109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974A96-5DB8-4CC5-B10E-C93EEC5BA575}" type="datetimeFigureOut">
              <a:rPr lang="es-MX" smtClean="0"/>
              <a:pPr/>
              <a:t>03/06/2025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95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90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99792" y="1700808"/>
            <a:ext cx="6059016" cy="396044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699792" y="764705"/>
            <a:ext cx="6048672" cy="72008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251520" y="6592267"/>
            <a:ext cx="2133600" cy="221109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974A96-5DB8-4CC5-B10E-C93EEC5BA575}" type="datetimeFigureOut">
              <a:rPr lang="es-MX" smtClean="0"/>
              <a:pPr/>
              <a:t>03/06/2025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767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99791" y="4406900"/>
            <a:ext cx="5794921" cy="1362075"/>
          </a:xfrm>
        </p:spPr>
        <p:txBody>
          <a:bodyPr anchor="t">
            <a:noAutofit/>
          </a:bodyPr>
          <a:lstStyle>
            <a:lvl1pPr algn="l">
              <a:defRPr sz="2800" b="1" cap="all">
                <a:latin typeface="Century Gothic" panose="020B0502020202020204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699791" y="2906713"/>
            <a:ext cx="579492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251520" y="6592267"/>
            <a:ext cx="2133600" cy="221109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974A96-5DB8-4CC5-B10E-C93EEC5BA575}" type="datetimeFigureOut">
              <a:rPr lang="es-MX" smtClean="0"/>
              <a:pPr/>
              <a:t>03/06/2025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219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987824" y="1556793"/>
            <a:ext cx="5760640" cy="2160240"/>
          </a:xfr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987824" y="3789040"/>
            <a:ext cx="5760640" cy="2337123"/>
          </a:xfr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1 Título"/>
          <p:cNvSpPr>
            <a:spLocks noGrp="1"/>
          </p:cNvSpPr>
          <p:nvPr>
            <p:ph type="ctrTitle"/>
          </p:nvPr>
        </p:nvSpPr>
        <p:spPr>
          <a:xfrm>
            <a:off x="2699792" y="764705"/>
            <a:ext cx="6048672" cy="72008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251520" y="6592267"/>
            <a:ext cx="2133600" cy="221109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974A96-5DB8-4CC5-B10E-C93EEC5BA575}" type="datetimeFigureOut">
              <a:rPr lang="es-MX" smtClean="0"/>
              <a:pPr/>
              <a:t>03/06/2025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901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sitiva Panta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699793" y="845022"/>
            <a:ext cx="5987008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699793" y="1628800"/>
            <a:ext cx="5987008" cy="3096344"/>
          </a:xfr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0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699792" y="5013176"/>
            <a:ext cx="5987008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251520" y="6592267"/>
            <a:ext cx="2133600" cy="221109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974A96-5DB8-4CC5-B10E-C93EEC5BA575}" type="datetimeFigureOut">
              <a:rPr lang="es-MX" smtClean="0"/>
              <a:pPr/>
              <a:t>03/06/2025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690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3" name="2 Rectángulo"/>
          <p:cNvSpPr/>
          <p:nvPr userDrawn="1"/>
        </p:nvSpPr>
        <p:spPr>
          <a:xfrm>
            <a:off x="3131840" y="116632"/>
            <a:ext cx="468052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628592"/>
            <a:ext cx="1834900" cy="112776"/>
          </a:xfrm>
          <a:prstGeom prst="rect">
            <a:avLst/>
          </a:prstGeom>
        </p:spPr>
      </p:pic>
      <p:sp>
        <p:nvSpPr>
          <p:cNvPr id="2" name="Rectángulo 1"/>
          <p:cNvSpPr/>
          <p:nvPr userDrawn="1"/>
        </p:nvSpPr>
        <p:spPr>
          <a:xfrm>
            <a:off x="0" y="0"/>
            <a:ext cx="35638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7" name="Picture 2" descr="Resultado de imagen para logo secretaria de educacion de guanajua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" y="-10260"/>
            <a:ext cx="2710172" cy="118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3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928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251520" y="6592267"/>
            <a:ext cx="2133600" cy="221109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974A96-5DB8-4CC5-B10E-C93EEC5BA575}" type="datetimeFigureOut">
              <a:rPr lang="es-MX" smtClean="0"/>
              <a:pPr/>
              <a:t>03/06/2025</a:t>
            </a:fld>
            <a:endParaRPr lang="es-MX" dirty="0"/>
          </a:p>
        </p:txBody>
      </p:sp>
      <p:pic>
        <p:nvPicPr>
          <p:cNvPr id="2050" name="Picture 2" descr="WEBマーケティングを独学する方法！個人で稼ぐ方法もあわせて解説">
            <a:extLst>
              <a:ext uri="{FF2B5EF4-FFF2-40B4-BE49-F238E27FC236}">
                <a16:creationId xmlns:a16="http://schemas.microsoft.com/office/drawing/2014/main" id="{17A7D601-5E37-DFB8-9D4A-BDC39FB49C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7754" r="14891" b="3187"/>
          <a:stretch/>
        </p:blipFill>
        <p:spPr bwMode="auto">
          <a:xfrm>
            <a:off x="0" y="6848"/>
            <a:ext cx="1073426" cy="86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1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87824" y="4653136"/>
            <a:ext cx="5486400" cy="504056"/>
          </a:xfrm>
        </p:spPr>
        <p:txBody>
          <a:bodyPr anchor="b"/>
          <a:lstStyle>
            <a:lvl1pPr algn="ctr">
              <a:defRPr sz="2000" b="0">
                <a:latin typeface="Century Gothic" panose="020B0502020202020204" pitchFamily="34" charset="0"/>
              </a:defRPr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87824" y="764704"/>
            <a:ext cx="5486400" cy="3816424"/>
          </a:xfr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987824" y="5229200"/>
            <a:ext cx="5486400" cy="648072"/>
          </a:xfrm>
        </p:spPr>
        <p:txBody>
          <a:bodyPr/>
          <a:lstStyle>
            <a:lvl1pPr marL="0" indent="0">
              <a:buNone/>
              <a:defRPr sz="14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251520" y="6592267"/>
            <a:ext cx="2133600" cy="221109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974A96-5DB8-4CC5-B10E-C93EEC5BA575}" type="datetimeFigureOut">
              <a:rPr lang="es-MX" smtClean="0"/>
              <a:pPr/>
              <a:t>03/06/2025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480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704721" y="980728"/>
            <a:ext cx="60590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699792" y="2420888"/>
            <a:ext cx="6059016" cy="344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540496" y="62385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88424" y="127659"/>
            <a:ext cx="514400" cy="313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6A6B-0016-4104-B53A-583786419456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133871" y="476672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1000" b="1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Guía reclamos IPAC</a:t>
            </a:r>
          </a:p>
        </p:txBody>
      </p:sp>
      <p:sp>
        <p:nvSpPr>
          <p:cNvPr id="9" name="36 CuadroTexto"/>
          <p:cNvSpPr txBox="1"/>
          <p:nvPr userDrawn="1"/>
        </p:nvSpPr>
        <p:spPr>
          <a:xfrm>
            <a:off x="1139621" y="72370"/>
            <a:ext cx="41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Sistema de</a:t>
            </a:r>
            <a:r>
              <a:rPr lang="es-MX" sz="1800" b="1" kern="1200" baseline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s-MX" b="1" dirty="0">
                <a:solidFill>
                  <a:srgbClr val="FF3399"/>
                </a:solidFill>
                <a:latin typeface="Century Gothic" panose="020B0502020202020204" pitchFamily="34" charset="0"/>
              </a:rPr>
              <a:t>Planeación</a:t>
            </a:r>
            <a:r>
              <a:rPr lang="es-MX" b="1" baseline="0" dirty="0">
                <a:solidFill>
                  <a:srgbClr val="FF3399"/>
                </a:solidFill>
                <a:latin typeface="Century Gothic" panose="020B0502020202020204" pitchFamily="34" charset="0"/>
              </a:rPr>
              <a:t> Escolar</a:t>
            </a:r>
            <a:endParaRPr lang="es-MX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2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3" r:id="rId7"/>
    <p:sldLayoutId id="2147483655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es-MX" sz="2800" kern="1200" dirty="0" smtClean="0">
          <a:solidFill>
            <a:schemeClr val="tx1">
              <a:lumMod val="50000"/>
              <a:lumOff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s-ES" sz="1600" kern="1200" dirty="0" smtClean="0">
          <a:solidFill>
            <a:schemeClr val="tx1">
              <a:lumMod val="50000"/>
              <a:lumOff val="5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s-ES" sz="1600" kern="1200" dirty="0" smtClean="0">
          <a:solidFill>
            <a:schemeClr val="tx1">
              <a:lumMod val="50000"/>
              <a:lumOff val="5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s-ES" sz="1400" kern="1200" dirty="0" smtClean="0">
          <a:solidFill>
            <a:schemeClr val="tx1">
              <a:lumMod val="50000"/>
              <a:lumOff val="5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s-ES" sz="1200" kern="1200" dirty="0" smtClean="0">
          <a:solidFill>
            <a:schemeClr val="tx1">
              <a:lumMod val="50000"/>
              <a:lumOff val="5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es-MX" sz="1100" kern="1200" dirty="0" smtClean="0">
          <a:solidFill>
            <a:schemeClr val="tx1">
              <a:lumMod val="50000"/>
              <a:lumOff val="5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2" y="-60080"/>
            <a:ext cx="1049982" cy="1490049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0" y="1767156"/>
            <a:ext cx="2483768" cy="45421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-103893" y="2060849"/>
            <a:ext cx="259228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CRÉDITOS:</a:t>
            </a:r>
          </a:p>
          <a:p>
            <a:pPr algn="r"/>
            <a:endParaRPr lang="es-MX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endParaRPr lang="es-MX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Departamento</a:t>
            </a:r>
          </a:p>
          <a:p>
            <a:pPr algn="r"/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algn="r"/>
            <a:endParaRPr lang="es-MX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Diseño</a:t>
            </a:r>
            <a:r>
              <a:rPr lang="es-MX" sz="11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Instruccional</a:t>
            </a:r>
          </a:p>
          <a:p>
            <a:pPr algn="r"/>
            <a:endParaRPr lang="es-MX" sz="1100" b="1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Validación técnica</a:t>
            </a:r>
            <a:endParaRPr lang="es-MX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endParaRPr lang="es-MX" sz="1100" b="1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s-MX" sz="11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Autorizado por</a:t>
            </a:r>
          </a:p>
          <a:p>
            <a:pPr algn="r"/>
            <a:endParaRPr lang="es-MX" sz="1100" b="1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s-MX" sz="11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Dudas y/o aclaraciones</a:t>
            </a:r>
          </a:p>
          <a:p>
            <a:pPr algn="r"/>
            <a:endParaRPr lang="es-MX" sz="1100" b="1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0" y="2420888"/>
            <a:ext cx="248376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6685" y="3068960"/>
            <a:ext cx="7909867" cy="72008"/>
            <a:chOff x="0" y="2891845"/>
            <a:chExt cx="7909867" cy="72008"/>
          </a:xfrm>
        </p:grpSpPr>
        <p:cxnSp>
          <p:nvCxnSpPr>
            <p:cNvPr id="16" name="15 Conector recto"/>
            <p:cNvCxnSpPr/>
            <p:nvPr userDrawn="1"/>
          </p:nvCxnSpPr>
          <p:spPr>
            <a:xfrm>
              <a:off x="0" y="2924944"/>
              <a:ext cx="7844544" cy="0"/>
            </a:xfrm>
            <a:prstGeom prst="line">
              <a:avLst/>
            </a:prstGeom>
            <a:ln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Elipse"/>
            <p:cNvSpPr/>
            <p:nvPr userDrawn="1"/>
          </p:nvSpPr>
          <p:spPr>
            <a:xfrm>
              <a:off x="7837859" y="2891845"/>
              <a:ext cx="72008" cy="7200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0" y="3379062"/>
            <a:ext cx="7916552" cy="72008"/>
            <a:chOff x="0" y="3379062"/>
            <a:chExt cx="7916552" cy="72008"/>
          </a:xfrm>
        </p:grpSpPr>
        <p:cxnSp>
          <p:nvCxnSpPr>
            <p:cNvPr id="19" name="18 Conector recto"/>
            <p:cNvCxnSpPr/>
            <p:nvPr userDrawn="1"/>
          </p:nvCxnSpPr>
          <p:spPr>
            <a:xfrm>
              <a:off x="0" y="3415066"/>
              <a:ext cx="7916552" cy="0"/>
            </a:xfrm>
            <a:prstGeom prst="line">
              <a:avLst/>
            </a:prstGeom>
            <a:ln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Elipse"/>
            <p:cNvSpPr/>
            <p:nvPr userDrawn="1"/>
          </p:nvSpPr>
          <p:spPr>
            <a:xfrm>
              <a:off x="7844544" y="3379062"/>
              <a:ext cx="72008" cy="7200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0" y="3717032"/>
            <a:ext cx="7909867" cy="72008"/>
            <a:chOff x="0" y="4106109"/>
            <a:chExt cx="7909867" cy="72008"/>
          </a:xfrm>
        </p:grpSpPr>
        <p:cxnSp>
          <p:nvCxnSpPr>
            <p:cNvPr id="22" name="21 Conector recto"/>
            <p:cNvCxnSpPr/>
            <p:nvPr userDrawn="1"/>
          </p:nvCxnSpPr>
          <p:spPr>
            <a:xfrm>
              <a:off x="0" y="4142113"/>
              <a:ext cx="7844544" cy="0"/>
            </a:xfrm>
            <a:prstGeom prst="line">
              <a:avLst/>
            </a:prstGeom>
            <a:ln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Elipse"/>
            <p:cNvSpPr/>
            <p:nvPr userDrawn="1"/>
          </p:nvSpPr>
          <p:spPr>
            <a:xfrm>
              <a:off x="7837859" y="4106109"/>
              <a:ext cx="72008" cy="7200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12766" y="5976900"/>
            <a:ext cx="7909867" cy="72008"/>
            <a:chOff x="0" y="4653136"/>
            <a:chExt cx="7909867" cy="72008"/>
          </a:xfrm>
        </p:grpSpPr>
        <p:cxnSp>
          <p:nvCxnSpPr>
            <p:cNvPr id="25" name="24 Conector recto"/>
            <p:cNvCxnSpPr/>
            <p:nvPr userDrawn="1"/>
          </p:nvCxnSpPr>
          <p:spPr>
            <a:xfrm>
              <a:off x="0" y="4689140"/>
              <a:ext cx="7909867" cy="0"/>
            </a:xfrm>
            <a:prstGeom prst="line">
              <a:avLst/>
            </a:prstGeom>
            <a:ln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Elipse"/>
            <p:cNvSpPr/>
            <p:nvPr userDrawn="1"/>
          </p:nvSpPr>
          <p:spPr>
            <a:xfrm>
              <a:off x="7837859" y="4653136"/>
              <a:ext cx="72008" cy="7200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685" y="4077072"/>
            <a:ext cx="7909867" cy="72008"/>
            <a:chOff x="0" y="4106109"/>
            <a:chExt cx="7909867" cy="72008"/>
          </a:xfrm>
        </p:grpSpPr>
        <p:cxnSp>
          <p:nvCxnSpPr>
            <p:cNvPr id="28" name="27 Conector recto"/>
            <p:cNvCxnSpPr/>
            <p:nvPr userDrawn="1"/>
          </p:nvCxnSpPr>
          <p:spPr>
            <a:xfrm>
              <a:off x="0" y="4142113"/>
              <a:ext cx="7844544" cy="0"/>
            </a:xfrm>
            <a:prstGeom prst="line">
              <a:avLst/>
            </a:prstGeom>
            <a:ln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Elipse"/>
            <p:cNvSpPr/>
            <p:nvPr userDrawn="1"/>
          </p:nvSpPr>
          <p:spPr>
            <a:xfrm>
              <a:off x="7837859" y="4106109"/>
              <a:ext cx="72008" cy="7200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3" name="32 Grupo"/>
          <p:cNvGrpSpPr/>
          <p:nvPr/>
        </p:nvGrpSpPr>
        <p:grpSpPr>
          <a:xfrm>
            <a:off x="-9686" y="6012904"/>
            <a:ext cx="2493454" cy="296416"/>
            <a:chOff x="4880709" y="5877272"/>
            <a:chExt cx="2483768" cy="296416"/>
          </a:xfrm>
        </p:grpSpPr>
        <p:sp>
          <p:nvSpPr>
            <p:cNvPr id="34" name="33 Rectángulo"/>
            <p:cNvSpPr/>
            <p:nvPr userDrawn="1"/>
          </p:nvSpPr>
          <p:spPr>
            <a:xfrm>
              <a:off x="4880709" y="5877272"/>
              <a:ext cx="2483768" cy="296416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35" name="34 Conector recto"/>
            <p:cNvCxnSpPr/>
            <p:nvPr userDrawn="1"/>
          </p:nvCxnSpPr>
          <p:spPr>
            <a:xfrm>
              <a:off x="4880709" y="5877272"/>
              <a:ext cx="248376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14 CuadroTexto"/>
          <p:cNvSpPr txBox="1"/>
          <p:nvPr userDrawn="1"/>
        </p:nvSpPr>
        <p:spPr>
          <a:xfrm>
            <a:off x="3647472" y="513075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1000" b="1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Manual de operación del sistema</a:t>
            </a:r>
          </a:p>
        </p:txBody>
      </p:sp>
      <p:sp>
        <p:nvSpPr>
          <p:cNvPr id="31" name="36 CuadroTexto"/>
          <p:cNvSpPr txBox="1"/>
          <p:nvPr userDrawn="1"/>
        </p:nvSpPr>
        <p:spPr>
          <a:xfrm>
            <a:off x="3653222" y="158571"/>
            <a:ext cx="41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Sistema de</a:t>
            </a:r>
            <a:r>
              <a:rPr lang="es-MX" sz="1800" b="1" kern="1200" baseline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s-MX" b="1" dirty="0">
                <a:solidFill>
                  <a:srgbClr val="FF3399"/>
                </a:solidFill>
                <a:latin typeface="Century Gothic" panose="020B0502020202020204" pitchFamily="34" charset="0"/>
              </a:rPr>
              <a:t>Planeación</a:t>
            </a:r>
            <a:r>
              <a:rPr lang="es-MX" b="1" baseline="0" dirty="0">
                <a:solidFill>
                  <a:srgbClr val="FF3399"/>
                </a:solidFill>
                <a:latin typeface="Century Gothic" panose="020B0502020202020204" pitchFamily="34" charset="0"/>
              </a:rPr>
              <a:t> Escolar</a:t>
            </a:r>
            <a:endParaRPr lang="es-MX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WEBマーケティングを独学する方法！個人で稼ぐ方法もあわせて解説">
            <a:extLst>
              <a:ext uri="{FF2B5EF4-FFF2-40B4-BE49-F238E27FC236}">
                <a16:creationId xmlns:a16="http://schemas.microsoft.com/office/drawing/2014/main" id="{E18BB721-3AED-6B53-77D5-12BD9C680F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2" t="8098" r="14139" b="2595"/>
          <a:stretch/>
        </p:blipFill>
        <p:spPr bwMode="auto">
          <a:xfrm>
            <a:off x="2620243" y="91869"/>
            <a:ext cx="1049982" cy="84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8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ieg.seg.guanajuato.gob.mx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J_garcia.ga@seg.guanajuato.gob.mx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Triángulo rectángulo"/>
          <p:cNvSpPr/>
          <p:nvPr/>
        </p:nvSpPr>
        <p:spPr>
          <a:xfrm flipH="1">
            <a:off x="-36512" y="4437111"/>
            <a:ext cx="9180512" cy="2420889"/>
          </a:xfrm>
          <a:prstGeom prst="rtTriangle">
            <a:avLst/>
          </a:prstGeom>
          <a:solidFill>
            <a:srgbClr val="B7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13 Triángulo rectángulo"/>
          <p:cNvSpPr/>
          <p:nvPr/>
        </p:nvSpPr>
        <p:spPr>
          <a:xfrm flipH="1">
            <a:off x="44896" y="4635739"/>
            <a:ext cx="9099104" cy="2222262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19 Triángulo rectángulo"/>
          <p:cNvSpPr/>
          <p:nvPr/>
        </p:nvSpPr>
        <p:spPr>
          <a:xfrm flipH="1">
            <a:off x="-36512" y="6583533"/>
            <a:ext cx="9180512" cy="27446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1" name="20 Conector recto"/>
          <p:cNvCxnSpPr>
            <a:stCxn id="14" idx="4"/>
            <a:endCxn id="20" idx="0"/>
          </p:cNvCxnSpPr>
          <p:nvPr/>
        </p:nvCxnSpPr>
        <p:spPr>
          <a:xfrm flipV="1">
            <a:off x="44896" y="6583533"/>
            <a:ext cx="9099104" cy="27446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5 Grupo"/>
          <p:cNvGrpSpPr/>
          <p:nvPr/>
        </p:nvGrpSpPr>
        <p:grpSpPr>
          <a:xfrm>
            <a:off x="4135120" y="309013"/>
            <a:ext cx="5045393" cy="434433"/>
            <a:chOff x="6650671" y="447030"/>
            <a:chExt cx="2529841" cy="296416"/>
          </a:xfrm>
        </p:grpSpPr>
        <p:sp>
          <p:nvSpPr>
            <p:cNvPr id="26" name="25 Rectángulo"/>
            <p:cNvSpPr/>
            <p:nvPr/>
          </p:nvSpPr>
          <p:spPr>
            <a:xfrm>
              <a:off x="6650671" y="447030"/>
              <a:ext cx="2493454" cy="296416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27" name="26 Conector recto"/>
            <p:cNvCxnSpPr/>
            <p:nvPr/>
          </p:nvCxnSpPr>
          <p:spPr>
            <a:xfrm>
              <a:off x="6650671" y="447030"/>
              <a:ext cx="2493454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6687058" y="743446"/>
              <a:ext cx="2493454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63" y="5114593"/>
            <a:ext cx="1375557" cy="1354333"/>
          </a:xfrm>
          <a:prstGeom prst="rect">
            <a:avLst/>
          </a:prstGeom>
        </p:spPr>
      </p:pic>
      <p:sp>
        <p:nvSpPr>
          <p:cNvPr id="24" name="23 CuadroTexto"/>
          <p:cNvSpPr txBox="1"/>
          <p:nvPr/>
        </p:nvSpPr>
        <p:spPr>
          <a:xfrm>
            <a:off x="930325" y="2256808"/>
            <a:ext cx="7328246" cy="19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entury Gothic" panose="020B0502020202020204" pitchFamily="34" charset="0"/>
              </a:rPr>
              <a:t>IPAC</a:t>
            </a:r>
          </a:p>
          <a:p>
            <a:pPr algn="ctr">
              <a:lnSpc>
                <a:spcPct val="150000"/>
              </a:lnSpc>
            </a:pPr>
            <a:r>
              <a:rPr lang="es-MX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entury Gothic" panose="020B0502020202020204" pitchFamily="34" charset="0"/>
              </a:rPr>
              <a:t>Guía de Reclamos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207688" y="295396"/>
            <a:ext cx="522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s-MX" dirty="0"/>
              <a:t>Sistema de Planeación Escolar</a:t>
            </a:r>
          </a:p>
        </p:txBody>
      </p:sp>
    </p:spTree>
    <p:extLst>
      <p:ext uri="{BB962C8B-B14F-4D97-AF65-F5344CB8AC3E}">
        <p14:creationId xmlns:p14="http://schemas.microsoft.com/office/powerpoint/2010/main" val="223349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1739574" y="1995267"/>
            <a:ext cx="63782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1. Ubique en su equipo de cómputo el navegador Google Chrome o Mozilla Firefox y ábralo.	</a:t>
            </a:r>
          </a:p>
          <a:p>
            <a:pPr algn="just"/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	</a:t>
            </a:r>
          </a:p>
          <a:p>
            <a:pPr algn="just"/>
            <a:r>
              <a:rPr lang="es-MX" sz="1200" i="1" dirty="0">
                <a:solidFill>
                  <a:srgbClr val="00B0F0"/>
                </a:solidFill>
                <a:latin typeface="Century Gothic" panose="020B0502020202020204" pitchFamily="34" charset="0"/>
              </a:rPr>
              <a:t>Se recomiendan cualquiera de estos 2 navegadores para una mejor funcionalidad del sistema.</a:t>
            </a:r>
          </a:p>
          <a:p>
            <a:pPr algn="just"/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2. Aparecerá la pantalla del navegador que haya elegido, ubíquese en la barra de direcciones y escriba la dirección web del Sistema de Información Educativa para Guanajuato o dé clic en la siguiente liga:</a:t>
            </a:r>
          </a:p>
          <a:p>
            <a:pPr algn="just"/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s-MX" sz="1200" i="1" dirty="0">
                <a:latin typeface="Century Gothic" panose="020B0502020202020204" pitchFamily="34" charset="0"/>
                <a:hlinkClick r:id="rId2" tooltip="http://saeng.seg.guanajuato.gob.mx:8080/seg/"/>
              </a:rPr>
              <a:t>http://sieg.seg.guanajuato.gob.mx</a:t>
            </a:r>
            <a:endParaRPr lang="es-MX" sz="1200" i="1" dirty="0">
              <a:latin typeface="Century Gothic" panose="020B0502020202020204" pitchFamily="34" charset="0"/>
            </a:endParaRPr>
          </a:p>
          <a:p>
            <a:pPr algn="just"/>
            <a:endParaRPr lang="es-ES_tradnl" sz="1200" i="1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228600" indent="-228600" algn="just">
              <a:buAutoNum type="arabicPeriod" startAt="3"/>
            </a:pP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Deberá introducir su usuario y contraseña proporcionados para dar inicio al sistema.</a:t>
            </a:r>
          </a:p>
          <a:p>
            <a:pPr marL="228600" indent="-228600" algn="just">
              <a:buAutoNum type="arabicPeriod" startAt="3"/>
            </a:pPr>
            <a:endParaRPr lang="es-MX" sz="1200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just"/>
            <a:endParaRPr lang="es-MX" sz="1200" u="sng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1" y="2154756"/>
            <a:ext cx="830165" cy="1675906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6335687" y="475200"/>
            <a:ext cx="2808313" cy="338554"/>
          </a:xfrm>
          <a:prstGeom prst="rect">
            <a:avLst/>
          </a:prstGeom>
          <a:solidFill>
            <a:srgbClr val="FF339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Acceso al sistema</a:t>
            </a:r>
          </a:p>
        </p:txBody>
      </p:sp>
      <p:sp>
        <p:nvSpPr>
          <p:cNvPr id="2" name="Rectángulo: una sola esquina cortada 1">
            <a:extLst>
              <a:ext uri="{FF2B5EF4-FFF2-40B4-BE49-F238E27FC236}">
                <a16:creationId xmlns:a16="http://schemas.microsoft.com/office/drawing/2014/main" id="{85B90CA6-45F4-735B-8C31-FFAF89AAE751}"/>
              </a:ext>
            </a:extLst>
          </p:cNvPr>
          <p:cNvSpPr/>
          <p:nvPr/>
        </p:nvSpPr>
        <p:spPr>
          <a:xfrm>
            <a:off x="2445488" y="5367401"/>
            <a:ext cx="4253023" cy="867254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ysClr val="windowText" lastClr="000000"/>
                </a:solidFill>
              </a:rPr>
              <a:t>En caso de que no cuente con clave de acceso al SIEG, deberá ser solicitada al USAE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348452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6335687" y="836712"/>
            <a:ext cx="2808313" cy="338554"/>
          </a:xfrm>
          <a:prstGeom prst="rect">
            <a:avLst/>
          </a:prstGeom>
          <a:solidFill>
            <a:srgbClr val="FF339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Acceso al sistema</a:t>
            </a:r>
          </a:p>
        </p:txBody>
      </p:sp>
      <p:sp>
        <p:nvSpPr>
          <p:cNvPr id="8" name="13 CuadroTexto">
            <a:extLst>
              <a:ext uri="{FF2B5EF4-FFF2-40B4-BE49-F238E27FC236}">
                <a16:creationId xmlns:a16="http://schemas.microsoft.com/office/drawing/2014/main" id="{4456D59B-E119-B3B1-BC8D-CB8EF62853A3}"/>
              </a:ext>
            </a:extLst>
          </p:cNvPr>
          <p:cNvSpPr txBox="1"/>
          <p:nvPr/>
        </p:nvSpPr>
        <p:spPr>
          <a:xfrm>
            <a:off x="5727975" y="3720866"/>
            <a:ext cx="2829009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s-MX" sz="1200" dirty="0">
                <a:latin typeface="Century Gothic" panose="020B0502020202020204" pitchFamily="34" charset="0"/>
              </a:rPr>
              <a:t>Ingrese su </a:t>
            </a:r>
            <a:r>
              <a:rPr lang="es-MX" sz="1200" b="1" dirty="0">
                <a:latin typeface="Century Gothic" panose="020B0502020202020204" pitchFamily="34" charset="0"/>
              </a:rPr>
              <a:t>usuario y contraseña</a:t>
            </a:r>
            <a:r>
              <a:rPr lang="es-MX" sz="1200" dirty="0">
                <a:latin typeface="Century Gothic" panose="020B0502020202020204" pitchFamily="34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s-MX" sz="1200" dirty="0">
                <a:latin typeface="Century Gothic" panose="020B0502020202020204" pitchFamily="34" charset="0"/>
              </a:rPr>
              <a:t>Dé clic en botón </a:t>
            </a:r>
            <a:r>
              <a:rPr lang="es-MX" sz="1200" b="1" dirty="0">
                <a:latin typeface="Century Gothic" panose="020B0502020202020204" pitchFamily="34" charset="0"/>
              </a:rPr>
              <a:t>Entrar</a:t>
            </a:r>
            <a:r>
              <a:rPr lang="es-MX" sz="1200" dirty="0">
                <a:latin typeface="Century Gothic" panose="020B0502020202020204" pitchFamily="34" charset="0"/>
              </a:rPr>
              <a:t>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6EF9B19-5061-E9DC-B668-958CCDD58199}"/>
              </a:ext>
            </a:extLst>
          </p:cNvPr>
          <p:cNvGrpSpPr/>
          <p:nvPr/>
        </p:nvGrpSpPr>
        <p:grpSpPr>
          <a:xfrm>
            <a:off x="347590" y="2254139"/>
            <a:ext cx="5210450" cy="3038685"/>
            <a:chOff x="99462" y="1325548"/>
            <a:chExt cx="6867702" cy="307829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984BD46-8DC1-02FF-27B9-223AB4981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62" y="1325548"/>
              <a:ext cx="6867702" cy="307829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FC1EDF6A-4783-A527-826C-28A94292D186}"/>
                </a:ext>
              </a:extLst>
            </p:cNvPr>
            <p:cNvSpPr/>
            <p:nvPr/>
          </p:nvSpPr>
          <p:spPr>
            <a:xfrm>
              <a:off x="4223964" y="2405848"/>
              <a:ext cx="2743200" cy="1597981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7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38" y="1921569"/>
            <a:ext cx="6620799" cy="3934374"/>
          </a:xfrm>
          <a:prstGeom prst="rect">
            <a:avLst/>
          </a:prstGeom>
        </p:spPr>
      </p:pic>
      <p:sp>
        <p:nvSpPr>
          <p:cNvPr id="17" name="14 CuadroTexto"/>
          <p:cNvSpPr txBox="1"/>
          <p:nvPr/>
        </p:nvSpPr>
        <p:spPr>
          <a:xfrm>
            <a:off x="5114233" y="4787061"/>
            <a:ext cx="390217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Para ingresar al Sistema de Planeación Escolar seleccione el ícono del SISPE con un clic.</a:t>
            </a:r>
            <a:endParaRPr lang="es-MX" sz="1600" b="1" dirty="0">
              <a:latin typeface="Century Gothic" panose="020B050202020202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335687" y="836712"/>
            <a:ext cx="2808313" cy="338554"/>
          </a:xfrm>
          <a:prstGeom prst="rect">
            <a:avLst/>
          </a:prstGeom>
          <a:solidFill>
            <a:srgbClr val="FF339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Acceso al sistema</a:t>
            </a:r>
          </a:p>
        </p:txBody>
      </p:sp>
      <p:sp>
        <p:nvSpPr>
          <p:cNvPr id="11" name="Flecha abajo 10"/>
          <p:cNvSpPr/>
          <p:nvPr/>
        </p:nvSpPr>
        <p:spPr>
          <a:xfrm rot="5400000">
            <a:off x="4480111" y="4817324"/>
            <a:ext cx="404532" cy="82027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430250" y="4765795"/>
            <a:ext cx="841992" cy="7799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57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7FD0FD-7944-D1FF-C4BC-6F7DA1EC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321"/>
            <a:ext cx="9144000" cy="4695707"/>
          </a:xfrm>
          <a:prstGeom prst="rect">
            <a:avLst/>
          </a:prstGeom>
        </p:spPr>
      </p:pic>
      <p:sp>
        <p:nvSpPr>
          <p:cNvPr id="6" name="14 CuadroTexto">
            <a:extLst>
              <a:ext uri="{FF2B5EF4-FFF2-40B4-BE49-F238E27FC236}">
                <a16:creationId xmlns:a16="http://schemas.microsoft.com/office/drawing/2014/main" id="{546D5B50-87FD-60D5-7E79-A50E6DB62FED}"/>
              </a:ext>
            </a:extLst>
          </p:cNvPr>
          <p:cNvSpPr txBox="1"/>
          <p:nvPr/>
        </p:nvSpPr>
        <p:spPr>
          <a:xfrm>
            <a:off x="1615526" y="1154632"/>
            <a:ext cx="610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0000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Una vez dentro del SISPE, en el menú izquierdo diríjase al apartado IPAC y dé clic en la opción </a:t>
            </a: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M2.</a:t>
            </a:r>
            <a:endParaRPr lang="es-MX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8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CuadroTexto"/>
          <p:cNvSpPr txBox="1"/>
          <p:nvPr/>
        </p:nvSpPr>
        <p:spPr>
          <a:xfrm>
            <a:off x="5704765" y="836712"/>
            <a:ext cx="3439236" cy="338554"/>
          </a:xfrm>
          <a:prstGeom prst="rect">
            <a:avLst/>
          </a:prstGeom>
          <a:solidFill>
            <a:srgbClr val="FF339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Reclamos IPAC</a:t>
            </a:r>
          </a:p>
        </p:txBody>
      </p:sp>
      <p:sp>
        <p:nvSpPr>
          <p:cNvPr id="3" name="14 CuadroTexto"/>
          <p:cNvSpPr txBox="1"/>
          <p:nvPr/>
        </p:nvSpPr>
        <p:spPr>
          <a:xfrm>
            <a:off x="2682326" y="1405004"/>
            <a:ext cx="610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0000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Una vez dentro del SISPE, en el menú izquierdo diríjase al apartado IPAC y dé clic en la opción </a:t>
            </a: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M2.</a:t>
            </a:r>
            <a:endParaRPr lang="es-MX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14 CuadroTexto"/>
          <p:cNvSpPr txBox="1"/>
          <p:nvPr/>
        </p:nvSpPr>
        <p:spPr>
          <a:xfrm>
            <a:off x="47658" y="2283377"/>
            <a:ext cx="42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0000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Enseguida el sistema mostrará la opción </a:t>
            </a: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Registrar reclamo,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daremos </a:t>
            </a:r>
            <a:r>
              <a:rPr lang="es-MX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click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para agregar un reclamo.</a:t>
            </a:r>
          </a:p>
        </p:txBody>
      </p:sp>
      <p:sp>
        <p:nvSpPr>
          <p:cNvPr id="4" name="Flecha abajo 10">
            <a:extLst>
              <a:ext uri="{FF2B5EF4-FFF2-40B4-BE49-F238E27FC236}">
                <a16:creationId xmlns:a16="http://schemas.microsoft.com/office/drawing/2014/main" id="{2154C19A-1804-FA85-8FCA-B1AF49EA8E44}"/>
              </a:ext>
            </a:extLst>
          </p:cNvPr>
          <p:cNvSpPr/>
          <p:nvPr/>
        </p:nvSpPr>
        <p:spPr>
          <a:xfrm rot="5400000">
            <a:off x="2069925" y="1163132"/>
            <a:ext cx="404532" cy="82027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3C36F4E-EA58-5310-5304-C28AE4A0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26" y="1123292"/>
            <a:ext cx="1122514" cy="101236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1FAB2D0-4C4B-92CB-306F-426372AC2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19" t="15383" b="30791"/>
          <a:stretch/>
        </p:blipFill>
        <p:spPr>
          <a:xfrm>
            <a:off x="822960" y="3076370"/>
            <a:ext cx="7755004" cy="1457961"/>
          </a:xfrm>
          <a:prstGeom prst="rect">
            <a:avLst/>
          </a:prstGeom>
        </p:spPr>
      </p:pic>
      <p:sp>
        <p:nvSpPr>
          <p:cNvPr id="6" name="Flecha abajo 10">
            <a:extLst>
              <a:ext uri="{FF2B5EF4-FFF2-40B4-BE49-F238E27FC236}">
                <a16:creationId xmlns:a16="http://schemas.microsoft.com/office/drawing/2014/main" id="{0DF35AAC-83AD-27C6-BEC9-CAA2504C1000}"/>
              </a:ext>
            </a:extLst>
          </p:cNvPr>
          <p:cNvSpPr/>
          <p:nvPr/>
        </p:nvSpPr>
        <p:spPr>
          <a:xfrm>
            <a:off x="1457524" y="2854954"/>
            <a:ext cx="404532" cy="70641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311E1E9-0040-E406-B6C7-61355F838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77" y="4359199"/>
            <a:ext cx="3739047" cy="2187594"/>
          </a:xfrm>
          <a:prstGeom prst="rect">
            <a:avLst/>
          </a:prstGeom>
        </p:spPr>
      </p:pic>
      <p:sp>
        <p:nvSpPr>
          <p:cNvPr id="13" name="14 CuadroTexto">
            <a:extLst>
              <a:ext uri="{FF2B5EF4-FFF2-40B4-BE49-F238E27FC236}">
                <a16:creationId xmlns:a16="http://schemas.microsoft.com/office/drawing/2014/main" id="{25607874-D27B-5399-5AFC-F1466BB3E3D1}"/>
              </a:ext>
            </a:extLst>
          </p:cNvPr>
          <p:cNvSpPr txBox="1"/>
          <p:nvPr/>
        </p:nvSpPr>
        <p:spPr>
          <a:xfrm>
            <a:off x="96019" y="4572269"/>
            <a:ext cx="383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0000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Nos arrojara una pantalla emergente en la que registraremos:</a:t>
            </a:r>
          </a:p>
          <a:p>
            <a:pPr marL="171450" indent="-171450" algn="just" defTabSz="360000">
              <a:buFontTx/>
              <a:buChar char="-"/>
            </a:pP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 RFC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con </a:t>
            </a:r>
            <a:r>
              <a:rPr lang="es-MX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homoclave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del docente que reclama.</a:t>
            </a:r>
          </a:p>
          <a:p>
            <a:pPr marL="171450" indent="-171450" algn="just" defTabSz="360000">
              <a:buFontTx/>
              <a:buChar char="-"/>
            </a:pP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 nombre del docente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(nombre, apellido paterno, apellido materno)</a:t>
            </a:r>
          </a:p>
          <a:p>
            <a:pPr marL="171450" indent="-171450" algn="just" defTabSz="360000">
              <a:buFontTx/>
              <a:buChar char="-"/>
            </a:pP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 CT 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desde donde se origina le reclamo.</a:t>
            </a:r>
          </a:p>
          <a:p>
            <a:pPr marL="171450" indent="-171450" algn="just" defTabSz="360000">
              <a:buFontTx/>
              <a:buChar char="-"/>
            </a:pP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algn="just" defTabSz="360000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Una vez ingresada la información, daremos </a:t>
            </a:r>
            <a:r>
              <a:rPr lang="es-MX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click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en el botón </a:t>
            </a: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guardar.</a:t>
            </a:r>
          </a:p>
          <a:p>
            <a:pPr algn="just" defTabSz="360000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Si deseamos cancelar el registro daremos </a:t>
            </a:r>
            <a:r>
              <a:rPr lang="es-MX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click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en cerrar.</a:t>
            </a:r>
          </a:p>
        </p:txBody>
      </p:sp>
      <p:sp>
        <p:nvSpPr>
          <p:cNvPr id="14" name="Flecha abajo 10">
            <a:extLst>
              <a:ext uri="{FF2B5EF4-FFF2-40B4-BE49-F238E27FC236}">
                <a16:creationId xmlns:a16="http://schemas.microsoft.com/office/drawing/2014/main" id="{705A2535-A0DE-2B77-E094-FAB12B334243}"/>
              </a:ext>
            </a:extLst>
          </p:cNvPr>
          <p:cNvSpPr/>
          <p:nvPr/>
        </p:nvSpPr>
        <p:spPr>
          <a:xfrm rot="16200000">
            <a:off x="4183120" y="5131631"/>
            <a:ext cx="404532" cy="82027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500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EF2024-DF74-AC27-5CCB-CD1EA35ED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25"/>
          <a:stretch/>
        </p:blipFill>
        <p:spPr>
          <a:xfrm>
            <a:off x="2164080" y="975737"/>
            <a:ext cx="6979920" cy="1268616"/>
          </a:xfrm>
          <a:prstGeom prst="rect">
            <a:avLst/>
          </a:prstGeom>
        </p:spPr>
      </p:pic>
      <p:sp>
        <p:nvSpPr>
          <p:cNvPr id="5" name="14 CuadroTexto">
            <a:extLst>
              <a:ext uri="{FF2B5EF4-FFF2-40B4-BE49-F238E27FC236}">
                <a16:creationId xmlns:a16="http://schemas.microsoft.com/office/drawing/2014/main" id="{861C174A-5DF4-3E04-E947-C693AA88B33C}"/>
              </a:ext>
            </a:extLst>
          </p:cNvPr>
          <p:cNvSpPr txBox="1"/>
          <p:nvPr/>
        </p:nvSpPr>
        <p:spPr>
          <a:xfrm>
            <a:off x="-10160" y="1763507"/>
            <a:ext cx="159512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360000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 sistema nos mostrará el registro del reclamo.</a:t>
            </a:r>
          </a:p>
          <a:p>
            <a:pPr algn="just" defTabSz="360000"/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Debemos realizar un registro de reclamo por cada docente.</a:t>
            </a:r>
          </a:p>
        </p:txBody>
      </p:sp>
      <p:sp>
        <p:nvSpPr>
          <p:cNvPr id="6" name="Flecha abajo 10">
            <a:extLst>
              <a:ext uri="{FF2B5EF4-FFF2-40B4-BE49-F238E27FC236}">
                <a16:creationId xmlns:a16="http://schemas.microsoft.com/office/drawing/2014/main" id="{184FA634-9135-E377-AA71-BAD411E4DB16}"/>
              </a:ext>
            </a:extLst>
          </p:cNvPr>
          <p:cNvSpPr/>
          <p:nvPr/>
        </p:nvSpPr>
        <p:spPr>
          <a:xfrm rot="16200000">
            <a:off x="1656750" y="1681557"/>
            <a:ext cx="405060" cy="56896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Flecha abajo 10">
            <a:extLst>
              <a:ext uri="{FF2B5EF4-FFF2-40B4-BE49-F238E27FC236}">
                <a16:creationId xmlns:a16="http://schemas.microsoft.com/office/drawing/2014/main" id="{CD802BED-2292-A884-D91E-3676E20803E9}"/>
              </a:ext>
            </a:extLst>
          </p:cNvPr>
          <p:cNvSpPr/>
          <p:nvPr/>
        </p:nvSpPr>
        <p:spPr>
          <a:xfrm rot="10800000">
            <a:off x="5901424" y="2175725"/>
            <a:ext cx="286016" cy="3236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14 CuadroTexto">
            <a:extLst>
              <a:ext uri="{FF2B5EF4-FFF2-40B4-BE49-F238E27FC236}">
                <a16:creationId xmlns:a16="http://schemas.microsoft.com/office/drawing/2014/main" id="{48D6FA5F-7E4B-A456-B96E-27CD236EBC7C}"/>
              </a:ext>
            </a:extLst>
          </p:cNvPr>
          <p:cNvSpPr txBox="1"/>
          <p:nvPr/>
        </p:nvSpPr>
        <p:spPr>
          <a:xfrm>
            <a:off x="3272189" y="2521166"/>
            <a:ext cx="301397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360000"/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Importante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para finalizar el correcto registro del relamo es necesario cargar (adjuntar) el </a:t>
            </a: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Formato de reclamo, 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que se encuentra en el apartado </a:t>
            </a: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Archivos de apoyo</a:t>
            </a:r>
            <a:endParaRPr lang="es-MX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Flecha abajo 10">
            <a:extLst>
              <a:ext uri="{FF2B5EF4-FFF2-40B4-BE49-F238E27FC236}">
                <a16:creationId xmlns:a16="http://schemas.microsoft.com/office/drawing/2014/main" id="{D66A035F-0304-A392-0EBD-CF16E6D55AC9}"/>
              </a:ext>
            </a:extLst>
          </p:cNvPr>
          <p:cNvSpPr/>
          <p:nvPr/>
        </p:nvSpPr>
        <p:spPr>
          <a:xfrm rot="10800000">
            <a:off x="7092684" y="2168567"/>
            <a:ext cx="286016" cy="3236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14 CuadroTexto">
            <a:extLst>
              <a:ext uri="{FF2B5EF4-FFF2-40B4-BE49-F238E27FC236}">
                <a16:creationId xmlns:a16="http://schemas.microsoft.com/office/drawing/2014/main" id="{6D223960-D814-98D7-25F4-4F1B93E64207}"/>
              </a:ext>
            </a:extLst>
          </p:cNvPr>
          <p:cNvSpPr txBox="1"/>
          <p:nvPr/>
        </p:nvSpPr>
        <p:spPr>
          <a:xfrm>
            <a:off x="6370319" y="2500845"/>
            <a:ext cx="13716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360000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Podemos </a:t>
            </a: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editar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o </a:t>
            </a: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eliminar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el reclamo registrado.</a:t>
            </a:r>
          </a:p>
        </p:txBody>
      </p:sp>
      <p:sp>
        <p:nvSpPr>
          <p:cNvPr id="15" name="Flecha abajo 10">
            <a:extLst>
              <a:ext uri="{FF2B5EF4-FFF2-40B4-BE49-F238E27FC236}">
                <a16:creationId xmlns:a16="http://schemas.microsoft.com/office/drawing/2014/main" id="{77D7CA2C-5323-EA14-F224-3ABF3FAF4E86}"/>
              </a:ext>
            </a:extLst>
          </p:cNvPr>
          <p:cNvSpPr/>
          <p:nvPr/>
        </p:nvSpPr>
        <p:spPr>
          <a:xfrm>
            <a:off x="3770029" y="3548723"/>
            <a:ext cx="405060" cy="5689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D60CA86E-7AF6-B2D1-E21E-A1242DDF3E7E}"/>
              </a:ext>
            </a:extLst>
          </p:cNvPr>
          <p:cNvGrpSpPr/>
          <p:nvPr/>
        </p:nvGrpSpPr>
        <p:grpSpPr>
          <a:xfrm>
            <a:off x="3231252" y="4108375"/>
            <a:ext cx="5855331" cy="1357705"/>
            <a:chOff x="3231252" y="4423335"/>
            <a:chExt cx="5855331" cy="1357705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B07516E-7E6C-2C13-2277-0FFD8E317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1252" y="4423335"/>
              <a:ext cx="5855331" cy="1357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6D780E2-A042-B4AA-3351-58A09DEBCD3B}"/>
                </a:ext>
              </a:extLst>
            </p:cNvPr>
            <p:cNvSpPr/>
            <p:nvPr/>
          </p:nvSpPr>
          <p:spPr>
            <a:xfrm>
              <a:off x="3424292" y="4613648"/>
              <a:ext cx="1147708" cy="378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0" name="Flecha abajo 10">
            <a:extLst>
              <a:ext uri="{FF2B5EF4-FFF2-40B4-BE49-F238E27FC236}">
                <a16:creationId xmlns:a16="http://schemas.microsoft.com/office/drawing/2014/main" id="{51D19F43-67D5-4BC1-5388-8FF885EFF7D7}"/>
              </a:ext>
            </a:extLst>
          </p:cNvPr>
          <p:cNvSpPr/>
          <p:nvPr/>
        </p:nvSpPr>
        <p:spPr>
          <a:xfrm rot="5400000">
            <a:off x="2852296" y="4152073"/>
            <a:ext cx="405061" cy="6982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933B3C7-C4BB-76B1-A6B7-D35AF89EE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5" y="3309777"/>
            <a:ext cx="2612110" cy="3417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lecha abajo 10">
            <a:extLst>
              <a:ext uri="{FF2B5EF4-FFF2-40B4-BE49-F238E27FC236}">
                <a16:creationId xmlns:a16="http://schemas.microsoft.com/office/drawing/2014/main" id="{7145FA59-6857-C525-052F-B008E042BF23}"/>
              </a:ext>
            </a:extLst>
          </p:cNvPr>
          <p:cNvSpPr/>
          <p:nvPr/>
        </p:nvSpPr>
        <p:spPr>
          <a:xfrm rot="10800000">
            <a:off x="8332204" y="2161409"/>
            <a:ext cx="286016" cy="3236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14 CuadroTexto">
            <a:extLst>
              <a:ext uri="{FF2B5EF4-FFF2-40B4-BE49-F238E27FC236}">
                <a16:creationId xmlns:a16="http://schemas.microsoft.com/office/drawing/2014/main" id="{149751C5-06FE-0F57-9BB2-1F58E56C85E6}"/>
              </a:ext>
            </a:extLst>
          </p:cNvPr>
          <p:cNvSpPr txBox="1"/>
          <p:nvPr/>
        </p:nvSpPr>
        <p:spPr>
          <a:xfrm>
            <a:off x="7792719" y="2493687"/>
            <a:ext cx="13716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360000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 estatus cambiará una vez que se </a:t>
            </a: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cargue/adjunte 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 formato de reclamo.</a:t>
            </a:r>
            <a:endParaRPr lang="es-MX" sz="12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Flecha abajo 10">
            <a:extLst>
              <a:ext uri="{FF2B5EF4-FFF2-40B4-BE49-F238E27FC236}">
                <a16:creationId xmlns:a16="http://schemas.microsoft.com/office/drawing/2014/main" id="{B98C4A80-751F-1C45-C120-2A323BEA78BD}"/>
              </a:ext>
            </a:extLst>
          </p:cNvPr>
          <p:cNvSpPr/>
          <p:nvPr/>
        </p:nvSpPr>
        <p:spPr>
          <a:xfrm rot="16200000">
            <a:off x="2787632" y="5958133"/>
            <a:ext cx="405060" cy="56896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14 CuadroTexto">
            <a:extLst>
              <a:ext uri="{FF2B5EF4-FFF2-40B4-BE49-F238E27FC236}">
                <a16:creationId xmlns:a16="http://schemas.microsoft.com/office/drawing/2014/main" id="{FD92EDFF-01B9-E555-945F-938456ABC864}"/>
              </a:ext>
            </a:extLst>
          </p:cNvPr>
          <p:cNvSpPr txBox="1"/>
          <p:nvPr/>
        </p:nvSpPr>
        <p:spPr>
          <a:xfrm>
            <a:off x="3283711" y="5647085"/>
            <a:ext cx="57642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360000"/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Es necesario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:</a:t>
            </a:r>
          </a:p>
          <a:p>
            <a:pPr marL="228600" indent="-228600" algn="just" defTabSz="360000">
              <a:buAutoNum type="arabicPeriod"/>
            </a:pP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descargar el formato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viene en un archivo editable para agregar la información, también puede ser llenado a mano.</a:t>
            </a:r>
          </a:p>
          <a:p>
            <a:pPr marL="228600" indent="-228600" algn="just" defTabSz="360000">
              <a:buAutoNum type="arabicPeriod"/>
            </a:pP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Imprimir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y </a:t>
            </a: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firmar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el formato.</a:t>
            </a:r>
          </a:p>
          <a:p>
            <a:pPr marL="228600" indent="-228600" algn="just" defTabSz="360000">
              <a:buAutoNum type="arabicPeriod"/>
            </a:pPr>
            <a:r>
              <a:rPr lang="es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Escanear el formato y cargarlo </a:t>
            </a:r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para </a:t>
            </a:r>
            <a:r>
              <a:rPr lang="es-MX" sz="1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finalizar de manera correcta el reclamo.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1E1614-3DE5-D5D7-2B8B-67732C0C8BC3}"/>
              </a:ext>
            </a:extLst>
          </p:cNvPr>
          <p:cNvSpPr/>
          <p:nvPr/>
        </p:nvSpPr>
        <p:spPr>
          <a:xfrm>
            <a:off x="2462954" y="1840487"/>
            <a:ext cx="1800014" cy="288879"/>
          </a:xfrm>
          <a:prstGeom prst="rect">
            <a:avLst/>
          </a:prstGeom>
          <a:solidFill>
            <a:srgbClr val="D9F2FB"/>
          </a:solidFill>
          <a:ln>
            <a:solidFill>
              <a:srgbClr val="D9F2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911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17982-56B7-5495-970D-847CB3D98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Triángulo rectángulo">
            <a:extLst>
              <a:ext uri="{FF2B5EF4-FFF2-40B4-BE49-F238E27FC236}">
                <a16:creationId xmlns:a16="http://schemas.microsoft.com/office/drawing/2014/main" id="{61B34F27-CDF7-72EE-ED84-A263543AC299}"/>
              </a:ext>
            </a:extLst>
          </p:cNvPr>
          <p:cNvSpPr/>
          <p:nvPr/>
        </p:nvSpPr>
        <p:spPr>
          <a:xfrm flipH="1">
            <a:off x="-36512" y="4437111"/>
            <a:ext cx="9180512" cy="2420889"/>
          </a:xfrm>
          <a:prstGeom prst="rtTriangle">
            <a:avLst/>
          </a:prstGeom>
          <a:solidFill>
            <a:srgbClr val="B7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13 Triángulo rectángulo">
            <a:extLst>
              <a:ext uri="{FF2B5EF4-FFF2-40B4-BE49-F238E27FC236}">
                <a16:creationId xmlns:a16="http://schemas.microsoft.com/office/drawing/2014/main" id="{407D13AC-A0B1-4DD5-6240-B9BB5E3F77A3}"/>
              </a:ext>
            </a:extLst>
          </p:cNvPr>
          <p:cNvSpPr/>
          <p:nvPr/>
        </p:nvSpPr>
        <p:spPr>
          <a:xfrm flipH="1">
            <a:off x="44896" y="4635739"/>
            <a:ext cx="9099104" cy="2222262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19 Triángulo rectángulo">
            <a:extLst>
              <a:ext uri="{FF2B5EF4-FFF2-40B4-BE49-F238E27FC236}">
                <a16:creationId xmlns:a16="http://schemas.microsoft.com/office/drawing/2014/main" id="{95C25A05-4A91-954A-1C23-D2C395024AFA}"/>
              </a:ext>
            </a:extLst>
          </p:cNvPr>
          <p:cNvSpPr/>
          <p:nvPr/>
        </p:nvSpPr>
        <p:spPr>
          <a:xfrm flipH="1">
            <a:off x="-36512" y="6583533"/>
            <a:ext cx="9180512" cy="27446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1" name="20 Conector recto">
            <a:extLst>
              <a:ext uri="{FF2B5EF4-FFF2-40B4-BE49-F238E27FC236}">
                <a16:creationId xmlns:a16="http://schemas.microsoft.com/office/drawing/2014/main" id="{815EAD35-F28A-923A-09CE-2A44F80A4790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 flipV="1">
            <a:off x="44896" y="6583533"/>
            <a:ext cx="9099104" cy="27446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4 CuadroTexto">
            <a:extLst>
              <a:ext uri="{FF2B5EF4-FFF2-40B4-BE49-F238E27FC236}">
                <a16:creationId xmlns:a16="http://schemas.microsoft.com/office/drawing/2014/main" id="{4A553680-0FCA-AECB-544A-2BCF9BC37C4E}"/>
              </a:ext>
            </a:extLst>
          </p:cNvPr>
          <p:cNvSpPr txBox="1"/>
          <p:nvPr/>
        </p:nvSpPr>
        <p:spPr>
          <a:xfrm>
            <a:off x="272777" y="1463931"/>
            <a:ext cx="8598445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360000"/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Secretaria de Educación de Guanajuato.</a:t>
            </a:r>
          </a:p>
          <a:p>
            <a:pPr algn="ctr" defTabSz="360000"/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Dirección General de Educación Básica.</a:t>
            </a:r>
          </a:p>
          <a:p>
            <a:pPr algn="ctr" defTabSz="360000"/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Dirección de Gestión y Supervisión Escolar</a:t>
            </a:r>
          </a:p>
          <a:p>
            <a:pPr algn="ctr" defTabSz="360000"/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Departamento de Planeación y Gestión Escolar.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231E3BF-EFAA-8856-AC7C-0844C3C7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53223"/>
              </p:ext>
            </p:extLst>
          </p:nvPr>
        </p:nvGraphicFramePr>
        <p:xfrm>
          <a:off x="272776" y="3969253"/>
          <a:ext cx="863004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728">
                  <a:extLst>
                    <a:ext uri="{9D8B030D-6E8A-4147-A177-3AD203B41FA5}">
                      <a16:colId xmlns:a16="http://schemas.microsoft.com/office/drawing/2014/main" val="2990109570"/>
                    </a:ext>
                  </a:extLst>
                </a:gridCol>
                <a:gridCol w="3858027">
                  <a:extLst>
                    <a:ext uri="{9D8B030D-6E8A-4147-A177-3AD203B41FA5}">
                      <a16:colId xmlns:a16="http://schemas.microsoft.com/office/drawing/2014/main" val="3963450610"/>
                    </a:ext>
                  </a:extLst>
                </a:gridCol>
                <a:gridCol w="1183293">
                  <a:extLst>
                    <a:ext uri="{9D8B030D-6E8A-4147-A177-3AD203B41FA5}">
                      <a16:colId xmlns:a16="http://schemas.microsoft.com/office/drawing/2014/main" val="113777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Correo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Extensión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25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José Luis García Garza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hlinkClick r:id="rId2"/>
                        </a:rPr>
                        <a:t>J_garcia.ga@seg.guanajuato.gob.mx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1074 / 1021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866548"/>
                  </a:ext>
                </a:extLst>
              </a:tr>
            </a:tbl>
          </a:graphicData>
        </a:graphic>
      </p:graphicFrame>
      <p:sp>
        <p:nvSpPr>
          <p:cNvPr id="4" name="14 CuadroTexto">
            <a:extLst>
              <a:ext uri="{FF2B5EF4-FFF2-40B4-BE49-F238E27FC236}">
                <a16:creationId xmlns:a16="http://schemas.microsoft.com/office/drawing/2014/main" id="{14C42D44-3AA1-FED1-F642-87106B73BFF9}"/>
              </a:ext>
            </a:extLst>
          </p:cNvPr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360000"/>
            <a:r>
              <a:rPr lang="es-MX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Dudas y aclaraciones</a:t>
            </a:r>
          </a:p>
        </p:txBody>
      </p:sp>
      <p:sp>
        <p:nvSpPr>
          <p:cNvPr id="8" name="14 CuadroTexto">
            <a:extLst>
              <a:ext uri="{FF2B5EF4-FFF2-40B4-BE49-F238E27FC236}">
                <a16:creationId xmlns:a16="http://schemas.microsoft.com/office/drawing/2014/main" id="{DDF63AD7-1D65-2A68-5287-56B3686B3B88}"/>
              </a:ext>
            </a:extLst>
          </p:cNvPr>
          <p:cNvSpPr txBox="1"/>
          <p:nvPr/>
        </p:nvSpPr>
        <p:spPr>
          <a:xfrm>
            <a:off x="5594111" y="604455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Guía inscripción IPAC</a:t>
            </a:r>
          </a:p>
        </p:txBody>
      </p:sp>
      <p:sp>
        <p:nvSpPr>
          <p:cNvPr id="9" name="36 CuadroTexto">
            <a:extLst>
              <a:ext uri="{FF2B5EF4-FFF2-40B4-BE49-F238E27FC236}">
                <a16:creationId xmlns:a16="http://schemas.microsoft.com/office/drawing/2014/main" id="{018A3820-2B44-69E3-1E07-F619E7F06A52}"/>
              </a:ext>
            </a:extLst>
          </p:cNvPr>
          <p:cNvSpPr txBox="1"/>
          <p:nvPr/>
        </p:nvSpPr>
        <p:spPr>
          <a:xfrm>
            <a:off x="5599861" y="200153"/>
            <a:ext cx="41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Sistema de</a:t>
            </a:r>
            <a:r>
              <a:rPr lang="es-MX" sz="1800" b="1" kern="1200" baseline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s-MX" b="1" dirty="0">
                <a:solidFill>
                  <a:srgbClr val="FF3399"/>
                </a:solidFill>
                <a:latin typeface="Century Gothic" panose="020B0502020202020204" pitchFamily="34" charset="0"/>
              </a:rPr>
              <a:t>Planeación</a:t>
            </a:r>
            <a:r>
              <a:rPr lang="es-MX" b="1" baseline="0" dirty="0">
                <a:solidFill>
                  <a:srgbClr val="FF3399"/>
                </a:solidFill>
                <a:latin typeface="Century Gothic" panose="020B0502020202020204" pitchFamily="34" charset="0"/>
              </a:rPr>
              <a:t> Escolar</a:t>
            </a:r>
            <a:endParaRPr lang="es-MX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WEBマーケティングを独学する方法！個人で稼ぐ方法もあわせて解説">
            <a:extLst>
              <a:ext uri="{FF2B5EF4-FFF2-40B4-BE49-F238E27FC236}">
                <a16:creationId xmlns:a16="http://schemas.microsoft.com/office/drawing/2014/main" id="{1CF22A77-EE99-E20C-11A8-AE4D85E82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7754" r="14891" b="3187"/>
          <a:stretch/>
        </p:blipFill>
        <p:spPr bwMode="auto">
          <a:xfrm>
            <a:off x="4533424" y="100222"/>
            <a:ext cx="1073426" cy="86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45330"/>
      </p:ext>
    </p:extLst>
  </p:cSld>
  <p:clrMapOvr>
    <a:masterClrMapping/>
  </p:clrMapOvr>
</p:sld>
</file>

<file path=ppt/theme/theme1.xml><?xml version="1.0" encoding="utf-8"?>
<a:theme xmlns:a="http://schemas.openxmlformats.org/drawingml/2006/main" name="Manual Ususario SISA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11305</TotalTime>
  <Words>458</Words>
  <Application>Microsoft Office PowerPoint</Application>
  <PresentationFormat>Presentación en pantalla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Manual Ususario SISAF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Arriaga Mejia</dc:creator>
  <cp:lastModifiedBy>Jose Luis Garcia Garza</cp:lastModifiedBy>
  <cp:revision>178</cp:revision>
  <dcterms:modified xsi:type="dcterms:W3CDTF">2025-06-03T19:11:47Z</dcterms:modified>
</cp:coreProperties>
</file>