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826AC-C4D9-43F6-A522-C673346CC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77E714-F2FE-4722-98DA-288DAB918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89B57-4EA6-4A96-A4E1-C001CABE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67B7B-6A4E-4D0A-B32D-5D8F2F68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DB331-323B-4D25-B46D-F27D0D77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3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65238-71CF-454E-8ACF-11786E48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E6B350-8250-4B92-9198-B6CCB8842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AE8D3-9616-442D-A693-4ED04DB2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31D81-C078-4944-AE4B-A155FB70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0B9BB-A479-4B4F-A1D4-DDCD0D0C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AE4733-3B8C-47A0-AA66-756865701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F503C1-099A-4913-B95F-477E4085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636ADE-2BB0-4274-AC6E-90E4CC9E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E75658-BA3C-46F8-8EA3-8C472ABC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23DF1-8084-462C-B98B-63947A58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2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1DCE6-A62A-403F-9A3B-1FA2EDE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0E69C3-3AA9-4055-ABEF-B396660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D9F95-F1E8-48F3-80CC-61B40CD7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1281F-C9F9-423A-AEDC-CDF8F5D6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DBFD8-9042-4542-9B26-3223D96A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B375A-6178-4DC7-B01F-DABE34FF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7F20CB-186E-4837-9995-59C76016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E5C8DE-5A6E-44CF-862D-50813543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4E2D40-9A3F-493F-A5B4-7C01277A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0394E-D6B6-4D13-8FC3-FC0A96E6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8865C-856D-4D03-A214-EBEE1DA8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A18C6-63A4-47BE-A629-61435773A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37BF2D-F8FF-47E8-A9D9-F8705C4B2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B16533-8BEA-483D-AE94-CE91C85B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36924B-1EBD-4EAB-927E-ED72FF39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66342F-D96F-4645-8C5B-6BE8B60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6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FFBC7-664F-4875-8980-9981BC51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38930-DC12-4F1D-BA71-BC0EC6CB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E34D37-1E4C-4427-BB77-A27CDEABC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0BD54C-526D-4C79-8A33-94218BDBC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8B22E6-8A37-4A8E-AB62-F2744306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E65C4C-5324-49E0-AA00-543691BB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AB048-1BBB-45AD-8749-FAF9B743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AC20A1-62BB-466B-8697-0FCED8B4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DEAF6-8963-4291-95BF-7FF4037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8AF2DC-C183-44E7-AD43-D1D06C06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E8F729-3D1D-4374-8783-8F9E8BCF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69C93A-732E-478F-9B16-650C66D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0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2E6ABC-BCAC-4767-8D22-7A72368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6A45C9-E9B4-4A00-82E9-4E887A22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A231B8-031E-476F-A8B7-6637A38D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95FB5-82AD-4420-A788-147FA09C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8877B-D4E6-48E3-94EE-F64DAF85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A1D591-887A-4743-9193-C6F1EC8C4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052E35-431A-44CD-B1FD-5AD8BB6B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145D80-E89E-42B8-814B-2CAEFA4C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0F5F75-CC47-404B-AB89-3BF4E918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0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5509E-C1EB-4486-8BA1-2AA753FC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51ED4-96EE-4E2E-9177-91E0470E4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FCD6FB-CACC-4E60-BAEA-1FB3DB040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78A2A6-B9BA-4F18-82E2-7885A518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EBA01C-0CE3-4861-9547-B02E33C9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0BB9CD-FAA0-467F-AE1A-90D2DE67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5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432266-6C42-4A2D-A1EE-71E3DAF0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3D0B1-5615-4CB4-8CFA-F9764C21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651B2-1402-4655-9E63-42CA52926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260A-9832-462F-A863-76527B63440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1325C-CE63-41A9-BF62-91EB393E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89655D-0890-4116-BBBC-7505F4FFB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3CF5-54E4-49F7-8C56-0AAA8CCD0A2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BD3323-62F6-4D0A-AF3B-AC40B2260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3836F9E-3BB9-46EB-A656-279B05817752}"/>
              </a:ext>
            </a:extLst>
          </p:cNvPr>
          <p:cNvSpPr/>
          <p:nvPr/>
        </p:nvSpPr>
        <p:spPr>
          <a:xfrm>
            <a:off x="0" y="2392218"/>
            <a:ext cx="12192000" cy="37869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EAA8D47-61E9-42F2-B067-30FEA23898B9}"/>
              </a:ext>
            </a:extLst>
          </p:cNvPr>
          <p:cNvSpPr/>
          <p:nvPr/>
        </p:nvSpPr>
        <p:spPr>
          <a:xfrm>
            <a:off x="327890" y="3201554"/>
            <a:ext cx="11536219" cy="216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PREDICTING THE SEVERITY OF ROAD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VEHICLE ACCIDENTS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How to improve rescue services in road vehicle accidents by implementing a machine learning classifier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A6C19E-5DC8-41BA-8821-F43A2BBC1BED}"/>
              </a:ext>
            </a:extLst>
          </p:cNvPr>
          <p:cNvSpPr/>
          <p:nvPr/>
        </p:nvSpPr>
        <p:spPr>
          <a:xfrm>
            <a:off x="0" y="5948218"/>
            <a:ext cx="2733963" cy="23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28.08.2020, Germany</a:t>
            </a:r>
          </a:p>
        </p:txBody>
      </p:sp>
    </p:spTree>
    <p:extLst>
      <p:ext uri="{BB962C8B-B14F-4D97-AF65-F5344CB8AC3E}">
        <p14:creationId xmlns:p14="http://schemas.microsoft.com/office/powerpoint/2010/main" val="257692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4D1F68-C4C5-4F0A-ACF2-77F7CF1B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382"/>
            <a:ext cx="12192000" cy="50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19B51EE-FB82-4722-BD48-4242312AC59C}"/>
              </a:ext>
            </a:extLst>
          </p:cNvPr>
          <p:cNvSpPr/>
          <p:nvPr/>
        </p:nvSpPr>
        <p:spPr>
          <a:xfrm>
            <a:off x="341744" y="452582"/>
            <a:ext cx="3676073" cy="62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0E5DC52-B569-4F12-9F4E-BA44C41447D7}"/>
              </a:ext>
            </a:extLst>
          </p:cNvPr>
          <p:cNvSpPr/>
          <p:nvPr/>
        </p:nvSpPr>
        <p:spPr>
          <a:xfrm>
            <a:off x="-295564" y="1265382"/>
            <a:ext cx="12912437" cy="50430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4314214-4E28-4B35-814A-08938F7FCC56}"/>
              </a:ext>
            </a:extLst>
          </p:cNvPr>
          <p:cNvSpPr/>
          <p:nvPr/>
        </p:nvSpPr>
        <p:spPr>
          <a:xfrm>
            <a:off x="452582" y="1597891"/>
            <a:ext cx="517236" cy="517236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00695AD-3D5F-4C52-9C9B-62B8282B0AE7}"/>
              </a:ext>
            </a:extLst>
          </p:cNvPr>
          <p:cNvSpPr/>
          <p:nvPr/>
        </p:nvSpPr>
        <p:spPr>
          <a:xfrm>
            <a:off x="1457036" y="1593274"/>
            <a:ext cx="8102600" cy="517236"/>
          </a:xfrm>
          <a:prstGeom prst="round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32818B-8ECB-43C3-A822-3F6BEA59123E}"/>
              </a:ext>
            </a:extLst>
          </p:cNvPr>
          <p:cNvSpPr/>
          <p:nvPr/>
        </p:nvSpPr>
        <p:spPr>
          <a:xfrm>
            <a:off x="452582" y="5400965"/>
            <a:ext cx="517236" cy="517236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459BB121-F566-4713-8033-D8E5DD206C3B}"/>
              </a:ext>
            </a:extLst>
          </p:cNvPr>
          <p:cNvSpPr/>
          <p:nvPr/>
        </p:nvSpPr>
        <p:spPr>
          <a:xfrm>
            <a:off x="1457036" y="5400965"/>
            <a:ext cx="8102600" cy="517236"/>
          </a:xfrm>
          <a:prstGeom prst="round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C1BAB09-D41B-47AF-B537-6E738705432C}"/>
              </a:ext>
            </a:extLst>
          </p:cNvPr>
          <p:cNvSpPr/>
          <p:nvPr/>
        </p:nvSpPr>
        <p:spPr>
          <a:xfrm>
            <a:off x="452582" y="4640351"/>
            <a:ext cx="517236" cy="517236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D021440-2C38-49AE-B5D3-6ADCB2F5FF3A}"/>
              </a:ext>
            </a:extLst>
          </p:cNvPr>
          <p:cNvSpPr/>
          <p:nvPr/>
        </p:nvSpPr>
        <p:spPr>
          <a:xfrm>
            <a:off x="1457036" y="4639426"/>
            <a:ext cx="8102600" cy="517236"/>
          </a:xfrm>
          <a:prstGeom prst="round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72A01E6-BF66-4F06-9B20-BC02A199E241}"/>
              </a:ext>
            </a:extLst>
          </p:cNvPr>
          <p:cNvSpPr/>
          <p:nvPr/>
        </p:nvSpPr>
        <p:spPr>
          <a:xfrm>
            <a:off x="452582" y="3879736"/>
            <a:ext cx="517236" cy="517236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BDFBBCB-6916-41DE-ACB9-7A2203E1C6C0}"/>
              </a:ext>
            </a:extLst>
          </p:cNvPr>
          <p:cNvSpPr/>
          <p:nvPr/>
        </p:nvSpPr>
        <p:spPr>
          <a:xfrm>
            <a:off x="1457036" y="3877888"/>
            <a:ext cx="8102600" cy="517236"/>
          </a:xfrm>
          <a:prstGeom prst="round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F39901E-3F35-4DD4-80C9-44BD52886EC5}"/>
              </a:ext>
            </a:extLst>
          </p:cNvPr>
          <p:cNvSpPr/>
          <p:nvPr/>
        </p:nvSpPr>
        <p:spPr>
          <a:xfrm>
            <a:off x="452582" y="3119121"/>
            <a:ext cx="517236" cy="517236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A97A280D-08CD-40A2-B4D3-2BBFEFD961CB}"/>
              </a:ext>
            </a:extLst>
          </p:cNvPr>
          <p:cNvSpPr/>
          <p:nvPr/>
        </p:nvSpPr>
        <p:spPr>
          <a:xfrm>
            <a:off x="1457036" y="3116350"/>
            <a:ext cx="8102600" cy="517236"/>
          </a:xfrm>
          <a:prstGeom prst="round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0F00546-5FD5-43A3-A412-8BE90298606F}"/>
              </a:ext>
            </a:extLst>
          </p:cNvPr>
          <p:cNvSpPr/>
          <p:nvPr/>
        </p:nvSpPr>
        <p:spPr>
          <a:xfrm>
            <a:off x="452582" y="2358506"/>
            <a:ext cx="517236" cy="517236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F431E17-D9CD-4599-9160-9AACE9405970}"/>
              </a:ext>
            </a:extLst>
          </p:cNvPr>
          <p:cNvSpPr/>
          <p:nvPr/>
        </p:nvSpPr>
        <p:spPr>
          <a:xfrm>
            <a:off x="1457036" y="2354812"/>
            <a:ext cx="8102600" cy="517236"/>
          </a:xfrm>
          <a:prstGeom prst="round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7625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4D1F68-C4C5-4F0A-ACF2-77F7CF1B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382"/>
            <a:ext cx="12192000" cy="50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19B51EE-FB82-4722-BD48-4242312AC59C}"/>
              </a:ext>
            </a:extLst>
          </p:cNvPr>
          <p:cNvSpPr/>
          <p:nvPr/>
        </p:nvSpPr>
        <p:spPr>
          <a:xfrm>
            <a:off x="341744" y="452582"/>
            <a:ext cx="4739303" cy="62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Business Understanding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0E5DC52-B569-4F12-9F4E-BA44C41447D7}"/>
              </a:ext>
            </a:extLst>
          </p:cNvPr>
          <p:cNvSpPr/>
          <p:nvPr/>
        </p:nvSpPr>
        <p:spPr>
          <a:xfrm>
            <a:off x="-295564" y="1265382"/>
            <a:ext cx="12912437" cy="50430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9F6C80C-8688-472E-B18D-7D56CEAAB6EB}"/>
              </a:ext>
            </a:extLst>
          </p:cNvPr>
          <p:cNvSpPr/>
          <p:nvPr/>
        </p:nvSpPr>
        <p:spPr>
          <a:xfrm>
            <a:off x="341744" y="1407595"/>
            <a:ext cx="3544478" cy="356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 the US there are:</a:t>
            </a:r>
          </a:p>
        </p:txBody>
      </p:sp>
      <p:pic>
        <p:nvPicPr>
          <p:cNvPr id="9" name="Grafik 8" descr="Auto">
            <a:extLst>
              <a:ext uri="{FF2B5EF4-FFF2-40B4-BE49-F238E27FC236}">
                <a16:creationId xmlns:a16="http://schemas.microsoft.com/office/drawing/2014/main" id="{F3F153F5-B26B-4155-B952-C91A3C945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405" y="1948350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87DA25BC-06B1-4217-80E1-56DC7140B4EF}"/>
              </a:ext>
            </a:extLst>
          </p:cNvPr>
          <p:cNvSpPr txBox="1"/>
          <p:nvPr/>
        </p:nvSpPr>
        <p:spPr>
          <a:xfrm>
            <a:off x="1542281" y="2220884"/>
            <a:ext cx="4102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280 million vehicles</a:t>
            </a:r>
          </a:p>
        </p:txBody>
      </p:sp>
      <p:pic>
        <p:nvPicPr>
          <p:cNvPr id="17" name="Grafik 16" descr="Krankenwagen">
            <a:extLst>
              <a:ext uri="{FF2B5EF4-FFF2-40B4-BE49-F238E27FC236}">
                <a16:creationId xmlns:a16="http://schemas.microsoft.com/office/drawing/2014/main" id="{0B36E02B-102F-48EB-A948-34CF7C821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3771" y="3791766"/>
            <a:ext cx="628073" cy="628073"/>
          </a:xfrm>
          <a:prstGeom prst="rect">
            <a:avLst/>
          </a:prstGeom>
        </p:spPr>
      </p:pic>
      <p:pic>
        <p:nvPicPr>
          <p:cNvPr id="21" name="Grafik 20" descr="Balkendiagramm mit Abwärtstrend">
            <a:extLst>
              <a:ext uri="{FF2B5EF4-FFF2-40B4-BE49-F238E27FC236}">
                <a16:creationId xmlns:a16="http://schemas.microsoft.com/office/drawing/2014/main" id="{0C20F561-DFBC-46CC-80E7-19F623248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43552" y="3367708"/>
            <a:ext cx="1142931" cy="1142931"/>
          </a:xfrm>
          <a:prstGeom prst="rect">
            <a:avLst/>
          </a:prstGeom>
        </p:spPr>
      </p:pic>
      <p:pic>
        <p:nvPicPr>
          <p:cNvPr id="2052" name="Grafik 2051" descr="Einfahrt verboten">
            <a:extLst>
              <a:ext uri="{FF2B5EF4-FFF2-40B4-BE49-F238E27FC236}">
                <a16:creationId xmlns:a16="http://schemas.microsoft.com/office/drawing/2014/main" id="{D8267C9D-0857-401D-B0B9-FB8A09F988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405" y="3219389"/>
            <a:ext cx="914400" cy="914400"/>
          </a:xfrm>
          <a:prstGeom prst="rect">
            <a:avLst/>
          </a:prstGeom>
        </p:spPr>
      </p:pic>
      <p:pic>
        <p:nvPicPr>
          <p:cNvPr id="2054" name="Grafik 2053" descr="Grabstein">
            <a:extLst>
              <a:ext uri="{FF2B5EF4-FFF2-40B4-BE49-F238E27FC236}">
                <a16:creationId xmlns:a16="http://schemas.microsoft.com/office/drawing/2014/main" id="{A37ACC62-40C7-47F5-B378-E7AD22753E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6405" y="4490428"/>
            <a:ext cx="914400" cy="914400"/>
          </a:xfrm>
          <a:prstGeom prst="rect">
            <a:avLst/>
          </a:prstGeom>
        </p:spPr>
      </p:pic>
      <p:sp>
        <p:nvSpPr>
          <p:cNvPr id="2055" name="Textfeld 2054">
            <a:extLst>
              <a:ext uri="{FF2B5EF4-FFF2-40B4-BE49-F238E27FC236}">
                <a16:creationId xmlns:a16="http://schemas.microsoft.com/office/drawing/2014/main" id="{165F60EA-60C5-4B92-9E32-38F852B250C6}"/>
              </a:ext>
            </a:extLst>
          </p:cNvPr>
          <p:cNvSpPr txBox="1"/>
          <p:nvPr/>
        </p:nvSpPr>
        <p:spPr>
          <a:xfrm>
            <a:off x="1542281" y="3491923"/>
            <a:ext cx="4102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 million accidents per year</a:t>
            </a:r>
          </a:p>
        </p:txBody>
      </p: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6DD278C-A9C6-4777-8BDE-36734DD34021}"/>
              </a:ext>
            </a:extLst>
          </p:cNvPr>
          <p:cNvSpPr txBox="1"/>
          <p:nvPr/>
        </p:nvSpPr>
        <p:spPr>
          <a:xfrm>
            <a:off x="1542281" y="4718058"/>
            <a:ext cx="4102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35.600 fatalities per year (2018)</a:t>
            </a:r>
          </a:p>
        </p:txBody>
      </p:sp>
      <p:sp>
        <p:nvSpPr>
          <p:cNvPr id="2057" name="Gleichschenkliges Dreieck 2056">
            <a:extLst>
              <a:ext uri="{FF2B5EF4-FFF2-40B4-BE49-F238E27FC236}">
                <a16:creationId xmlns:a16="http://schemas.microsoft.com/office/drawing/2014/main" id="{81C4A3B4-DA2D-4C11-9761-C6F76281924B}"/>
              </a:ext>
            </a:extLst>
          </p:cNvPr>
          <p:cNvSpPr/>
          <p:nvPr/>
        </p:nvSpPr>
        <p:spPr>
          <a:xfrm rot="5400000">
            <a:off x="4400650" y="3437968"/>
            <a:ext cx="1838035" cy="4772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0" name="Gruppieren 2059">
            <a:extLst>
              <a:ext uri="{FF2B5EF4-FFF2-40B4-BE49-F238E27FC236}">
                <a16:creationId xmlns:a16="http://schemas.microsoft.com/office/drawing/2014/main" id="{B422E998-1DDF-4946-A877-546144225A84}"/>
              </a:ext>
            </a:extLst>
          </p:cNvPr>
          <p:cNvGrpSpPr/>
          <p:nvPr/>
        </p:nvGrpSpPr>
        <p:grpSpPr>
          <a:xfrm>
            <a:off x="5644297" y="2590216"/>
            <a:ext cx="2723848" cy="2240402"/>
            <a:chOff x="8377210" y="2477656"/>
            <a:chExt cx="3361158" cy="2240402"/>
          </a:xfrm>
          <a:noFill/>
        </p:grpSpPr>
        <p:sp>
          <p:nvSpPr>
            <p:cNvPr id="2059" name="Rechteck 2058">
              <a:extLst>
                <a:ext uri="{FF2B5EF4-FFF2-40B4-BE49-F238E27FC236}">
                  <a16:creationId xmlns:a16="http://schemas.microsoft.com/office/drawing/2014/main" id="{927815CB-4076-41BA-91ED-80282202070E}"/>
                </a:ext>
              </a:extLst>
            </p:cNvPr>
            <p:cNvSpPr/>
            <p:nvPr/>
          </p:nvSpPr>
          <p:spPr>
            <a:xfrm>
              <a:off x="8377210" y="2477656"/>
              <a:ext cx="3361158" cy="224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8" name="Textfeld 2057">
              <a:extLst>
                <a:ext uri="{FF2B5EF4-FFF2-40B4-BE49-F238E27FC236}">
                  <a16:creationId xmlns:a16="http://schemas.microsoft.com/office/drawing/2014/main" id="{90949D50-B3F3-431D-9C42-306155D7DABA}"/>
                </a:ext>
              </a:extLst>
            </p:cNvPr>
            <p:cNvSpPr txBox="1"/>
            <p:nvPr/>
          </p:nvSpPr>
          <p:spPr>
            <a:xfrm>
              <a:off x="8634548" y="2516454"/>
              <a:ext cx="284648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How to reduce fatality rate?</a:t>
              </a:r>
            </a:p>
          </p:txBody>
        </p:sp>
      </p:grpSp>
      <p:sp>
        <p:nvSpPr>
          <p:cNvPr id="2061" name="Gleichschenkliges Dreieck 2060">
            <a:extLst>
              <a:ext uri="{FF2B5EF4-FFF2-40B4-BE49-F238E27FC236}">
                <a16:creationId xmlns:a16="http://schemas.microsoft.com/office/drawing/2014/main" id="{8E777B6C-BD07-4CCE-BD63-C2B6EAC1ED78}"/>
              </a:ext>
            </a:extLst>
          </p:cNvPr>
          <p:cNvSpPr/>
          <p:nvPr/>
        </p:nvSpPr>
        <p:spPr>
          <a:xfrm rot="5400000">
            <a:off x="7773756" y="3420443"/>
            <a:ext cx="1838035" cy="47724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1E85415-807C-42BF-8076-E2F5C1C23D26}"/>
              </a:ext>
            </a:extLst>
          </p:cNvPr>
          <p:cNvSpPr/>
          <p:nvPr/>
        </p:nvSpPr>
        <p:spPr>
          <a:xfrm>
            <a:off x="9017400" y="2590216"/>
            <a:ext cx="2723847" cy="224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2" name="Gruppieren 2061">
            <a:extLst>
              <a:ext uri="{FF2B5EF4-FFF2-40B4-BE49-F238E27FC236}">
                <a16:creationId xmlns:a16="http://schemas.microsoft.com/office/drawing/2014/main" id="{81270AB2-1AF6-4490-8534-D952973E792E}"/>
              </a:ext>
            </a:extLst>
          </p:cNvPr>
          <p:cNvGrpSpPr/>
          <p:nvPr/>
        </p:nvGrpSpPr>
        <p:grpSpPr>
          <a:xfrm>
            <a:off x="9055435" y="2539584"/>
            <a:ext cx="2880776" cy="646331"/>
            <a:chOff x="9055435" y="2539584"/>
            <a:chExt cx="2880776" cy="646331"/>
          </a:xfrm>
        </p:grpSpPr>
        <p:pic>
          <p:nvPicPr>
            <p:cNvPr id="2049" name="Grafik 2048" descr="Volltreffer">
              <a:extLst>
                <a:ext uri="{FF2B5EF4-FFF2-40B4-BE49-F238E27FC236}">
                  <a16:creationId xmlns:a16="http://schemas.microsoft.com/office/drawing/2014/main" id="{17DFC0DA-3E42-4B2D-AE89-663514E1B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55435" y="2635601"/>
              <a:ext cx="454295" cy="454295"/>
            </a:xfrm>
            <a:prstGeom prst="rect">
              <a:avLst/>
            </a:prstGeom>
          </p:spPr>
        </p:pic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A4A2F5A-1862-4CE2-A249-F14545EA50A6}"/>
                </a:ext>
              </a:extLst>
            </p:cNvPr>
            <p:cNvSpPr txBox="1"/>
            <p:nvPr/>
          </p:nvSpPr>
          <p:spPr>
            <a:xfrm>
              <a:off x="9553793" y="2539584"/>
              <a:ext cx="23824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ML classifier to predict severity of accidents </a:t>
              </a:r>
            </a:p>
          </p:txBody>
        </p: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4A8233C-4F1C-4B6E-B14C-EFA6DD21D565}"/>
              </a:ext>
            </a:extLst>
          </p:cNvPr>
          <p:cNvSpPr txBox="1"/>
          <p:nvPr/>
        </p:nvSpPr>
        <p:spPr>
          <a:xfrm>
            <a:off x="9558215" y="3505639"/>
            <a:ext cx="238241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Enable rescue services to send appropriate equipment and number of paramedics</a:t>
            </a:r>
          </a:p>
        </p:txBody>
      </p:sp>
    </p:spTree>
    <p:extLst>
      <p:ext uri="{BB962C8B-B14F-4D97-AF65-F5344CB8AC3E}">
        <p14:creationId xmlns:p14="http://schemas.microsoft.com/office/powerpoint/2010/main" val="15263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4D1F68-C4C5-4F0A-ACF2-77F7CF1B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382"/>
            <a:ext cx="12192000" cy="50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19B51EE-FB82-4722-BD48-4242312AC59C}"/>
              </a:ext>
            </a:extLst>
          </p:cNvPr>
          <p:cNvSpPr/>
          <p:nvPr/>
        </p:nvSpPr>
        <p:spPr>
          <a:xfrm>
            <a:off x="341744" y="452582"/>
            <a:ext cx="4739303" cy="62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0E5DC52-B569-4F12-9F4E-BA44C41447D7}"/>
              </a:ext>
            </a:extLst>
          </p:cNvPr>
          <p:cNvSpPr/>
          <p:nvPr/>
        </p:nvSpPr>
        <p:spPr>
          <a:xfrm>
            <a:off x="-295564" y="1265382"/>
            <a:ext cx="12912437" cy="50430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C7AEA4-79C2-4182-8E0F-378EC70667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6577" y="4380855"/>
            <a:ext cx="7358845" cy="151639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C6785C6-D3C7-430B-A4E9-835F3D3DE29F}"/>
              </a:ext>
            </a:extLst>
          </p:cNvPr>
          <p:cNvSpPr/>
          <p:nvPr/>
        </p:nvSpPr>
        <p:spPr>
          <a:xfrm>
            <a:off x="749191" y="1364644"/>
            <a:ext cx="4331856" cy="2272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ysClr val="windowText" lastClr="000000"/>
                </a:solidFill>
              </a:rPr>
              <a:t>Data set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SDOT Traffic Management 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Traffic Records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2004 to present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194.673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38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2 severity codes (prop damage / injury)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D3D777-3E72-4716-A9D6-23DE985D8DD4}"/>
              </a:ext>
            </a:extLst>
          </p:cNvPr>
          <p:cNvSpPr/>
          <p:nvPr/>
        </p:nvSpPr>
        <p:spPr>
          <a:xfrm>
            <a:off x="7348573" y="1364644"/>
            <a:ext cx="4331856" cy="2272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ysClr val="windowText" lastClr="000000"/>
                </a:solidFill>
              </a:rPr>
              <a:t>Feature selection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External/environmental features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Must be possible to visually/directly determine feature by anyone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5 features selected for modeling: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</a:rPr>
              <a:t>Person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</a:rPr>
              <a:t>Vehicle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</a:rPr>
              <a:t>Junction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</a:rPr>
              <a:t>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</a:rPr>
              <a:t>Road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</a:rPr>
              <a:t>Light conditions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CCCD77A-91D8-4DFE-8275-4EDE8BCB9075}"/>
              </a:ext>
            </a:extLst>
          </p:cNvPr>
          <p:cNvSpPr/>
          <p:nvPr/>
        </p:nvSpPr>
        <p:spPr>
          <a:xfrm>
            <a:off x="4926120" y="2209804"/>
            <a:ext cx="1910882" cy="8405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5D0B085-4A4B-4033-A7CA-83A0DBA35656}"/>
              </a:ext>
            </a:extLst>
          </p:cNvPr>
          <p:cNvSpPr/>
          <p:nvPr/>
        </p:nvSpPr>
        <p:spPr>
          <a:xfrm>
            <a:off x="2290617" y="4127255"/>
            <a:ext cx="3943927" cy="25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First five rows of resulting data frame</a:t>
            </a:r>
          </a:p>
        </p:txBody>
      </p:sp>
    </p:spTree>
    <p:extLst>
      <p:ext uri="{BB962C8B-B14F-4D97-AF65-F5344CB8AC3E}">
        <p14:creationId xmlns:p14="http://schemas.microsoft.com/office/powerpoint/2010/main" val="278628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4D1F68-C4C5-4F0A-ACF2-77F7CF1B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382"/>
            <a:ext cx="12192000" cy="50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19B51EE-FB82-4722-BD48-4242312AC59C}"/>
              </a:ext>
            </a:extLst>
          </p:cNvPr>
          <p:cNvSpPr/>
          <p:nvPr/>
        </p:nvSpPr>
        <p:spPr>
          <a:xfrm>
            <a:off x="341744" y="452582"/>
            <a:ext cx="4739303" cy="62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0E5DC52-B569-4F12-9F4E-BA44C41447D7}"/>
              </a:ext>
            </a:extLst>
          </p:cNvPr>
          <p:cNvSpPr/>
          <p:nvPr/>
        </p:nvSpPr>
        <p:spPr>
          <a:xfrm>
            <a:off x="-295564" y="1265382"/>
            <a:ext cx="12912437" cy="50430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C92C44-03A8-45D2-9584-EBC4D752D0B3}"/>
              </a:ext>
            </a:extLst>
          </p:cNvPr>
          <p:cNvSpPr/>
          <p:nvPr/>
        </p:nvSpPr>
        <p:spPr>
          <a:xfrm>
            <a:off x="951346" y="2503054"/>
            <a:ext cx="2632364" cy="3089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4336507-5455-42EE-AB43-356168FFED29}"/>
              </a:ext>
            </a:extLst>
          </p:cNvPr>
          <p:cNvSpPr/>
          <p:nvPr/>
        </p:nvSpPr>
        <p:spPr>
          <a:xfrm>
            <a:off x="4844472" y="2503054"/>
            <a:ext cx="2632364" cy="3089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4CEB89-6FCD-4831-A687-C12E83C1991C}"/>
              </a:ext>
            </a:extLst>
          </p:cNvPr>
          <p:cNvSpPr/>
          <p:nvPr/>
        </p:nvSpPr>
        <p:spPr>
          <a:xfrm>
            <a:off x="8737599" y="2503053"/>
            <a:ext cx="2632364" cy="3089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0C8AF4-40D6-474E-9C26-DF603B6EB324}"/>
              </a:ext>
            </a:extLst>
          </p:cNvPr>
          <p:cNvSpPr/>
          <p:nvPr/>
        </p:nvSpPr>
        <p:spPr>
          <a:xfrm>
            <a:off x="682968" y="2234675"/>
            <a:ext cx="536756" cy="536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F3F36E9-A2CF-4ECB-8933-B28D1BD3A533}"/>
              </a:ext>
            </a:extLst>
          </p:cNvPr>
          <p:cNvSpPr/>
          <p:nvPr/>
        </p:nvSpPr>
        <p:spPr>
          <a:xfrm>
            <a:off x="4576094" y="2234675"/>
            <a:ext cx="536756" cy="536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6267EF-1C1E-42FF-8F42-5782CEE1BE21}"/>
              </a:ext>
            </a:extLst>
          </p:cNvPr>
          <p:cNvSpPr/>
          <p:nvPr/>
        </p:nvSpPr>
        <p:spPr>
          <a:xfrm>
            <a:off x="8469220" y="2234675"/>
            <a:ext cx="536756" cy="536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7F3F92-3DE8-4367-B9EE-F1F18980652A}"/>
              </a:ext>
            </a:extLst>
          </p:cNvPr>
          <p:cNvSpPr/>
          <p:nvPr/>
        </p:nvSpPr>
        <p:spPr>
          <a:xfrm>
            <a:off x="1365196" y="2614412"/>
            <a:ext cx="1809804" cy="15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0B43D7-5146-4A5B-B094-0FB8D9B69EE6}"/>
              </a:ext>
            </a:extLst>
          </p:cNvPr>
          <p:cNvSpPr/>
          <p:nvPr/>
        </p:nvSpPr>
        <p:spPr>
          <a:xfrm>
            <a:off x="5191098" y="2614412"/>
            <a:ext cx="2092352" cy="15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Exploratory Analysis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E50FA52-431C-4DF7-9A00-9A5D43A6C905}"/>
              </a:ext>
            </a:extLst>
          </p:cNvPr>
          <p:cNvSpPr/>
          <p:nvPr/>
        </p:nvSpPr>
        <p:spPr>
          <a:xfrm>
            <a:off x="9148878" y="2614412"/>
            <a:ext cx="2091775" cy="15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Predictive Modeling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FECA5AE-2539-4360-B72C-C7CDF11A99E5}"/>
              </a:ext>
            </a:extLst>
          </p:cNvPr>
          <p:cNvSpPr/>
          <p:nvPr/>
        </p:nvSpPr>
        <p:spPr>
          <a:xfrm>
            <a:off x="1038225" y="2962274"/>
            <a:ext cx="2545484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Delete rows with 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Delete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Drop rows with “other” or “unknown”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Summarize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Balance sample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One hot encoding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BFAC4E6-668D-4354-9A99-BF20BACA4DD8}"/>
              </a:ext>
            </a:extLst>
          </p:cNvPr>
          <p:cNvSpPr/>
          <p:nvPr/>
        </p:nvSpPr>
        <p:spPr>
          <a:xfrm>
            <a:off x="4931352" y="2962275"/>
            <a:ext cx="2545484" cy="2114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Distribution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Correlation weekday and severity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Detection of outliers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DB64E68-355C-44ED-8C00-2BA06C9010D2}"/>
              </a:ext>
            </a:extLst>
          </p:cNvPr>
          <p:cNvSpPr/>
          <p:nvPr/>
        </p:nvSpPr>
        <p:spPr>
          <a:xfrm>
            <a:off x="8829357" y="2962275"/>
            <a:ext cx="2545484" cy="2505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Modeling four different algorithms with changing parameters (iterative)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K-nearest neighbors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Decision Tree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Logistic Regression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Evaluation based on accuracy, f1 and log loss</a:t>
            </a:r>
          </a:p>
        </p:txBody>
      </p:sp>
    </p:spTree>
    <p:extLst>
      <p:ext uri="{BB962C8B-B14F-4D97-AF65-F5344CB8AC3E}">
        <p14:creationId xmlns:p14="http://schemas.microsoft.com/office/powerpoint/2010/main" val="425024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4D1F68-C4C5-4F0A-ACF2-77F7CF1B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382"/>
            <a:ext cx="12192000" cy="50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19B51EE-FB82-4722-BD48-4242312AC59C}"/>
              </a:ext>
            </a:extLst>
          </p:cNvPr>
          <p:cNvSpPr/>
          <p:nvPr/>
        </p:nvSpPr>
        <p:spPr>
          <a:xfrm>
            <a:off x="341744" y="452582"/>
            <a:ext cx="4739303" cy="62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0E5DC52-B569-4F12-9F4E-BA44C41447D7}"/>
              </a:ext>
            </a:extLst>
          </p:cNvPr>
          <p:cNvSpPr/>
          <p:nvPr/>
        </p:nvSpPr>
        <p:spPr>
          <a:xfrm>
            <a:off x="-295564" y="1265382"/>
            <a:ext cx="12912437" cy="50430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BD0C2E4-B649-409A-B3EB-C2B7082A1FB8}"/>
              </a:ext>
            </a:extLst>
          </p:cNvPr>
          <p:cNvSpPr/>
          <p:nvPr/>
        </p:nvSpPr>
        <p:spPr>
          <a:xfrm>
            <a:off x="399618" y="1485900"/>
            <a:ext cx="2047875" cy="42862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B3D1906-712E-4D66-B77D-5E8FB61B2C9E}"/>
              </a:ext>
            </a:extLst>
          </p:cNvPr>
          <p:cNvSpPr/>
          <p:nvPr/>
        </p:nvSpPr>
        <p:spPr>
          <a:xfrm>
            <a:off x="3412789" y="1485900"/>
            <a:ext cx="2047875" cy="42862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F755C47-1DEB-4B2E-B0F0-BED53749C6B3}"/>
              </a:ext>
            </a:extLst>
          </p:cNvPr>
          <p:cNvSpPr/>
          <p:nvPr/>
        </p:nvSpPr>
        <p:spPr>
          <a:xfrm>
            <a:off x="6425960" y="1485899"/>
            <a:ext cx="2047875" cy="42862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393237B-315E-4A64-BD45-C3A356CC1932}"/>
              </a:ext>
            </a:extLst>
          </p:cNvPr>
          <p:cNvSpPr/>
          <p:nvPr/>
        </p:nvSpPr>
        <p:spPr>
          <a:xfrm>
            <a:off x="9506239" y="1485898"/>
            <a:ext cx="2047875" cy="42862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Logistic Regression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8942AA-F67C-4995-AB71-C62378F8F321}"/>
              </a:ext>
            </a:extLst>
          </p:cNvPr>
          <p:cNvPicPr/>
          <p:nvPr/>
        </p:nvPicPr>
        <p:blipFill rotWithShape="1">
          <a:blip r:embed="rId3"/>
          <a:srcRect t="19476"/>
          <a:stretch/>
        </p:blipFill>
        <p:spPr bwMode="auto">
          <a:xfrm>
            <a:off x="341744" y="2099252"/>
            <a:ext cx="2276017" cy="1688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43F5A2F-8696-4CF9-B6CE-7CB91F3936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4635" y="2157543"/>
            <a:ext cx="2713369" cy="16780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C8ED739-B72F-4028-9584-303DCF5E7CA6}"/>
              </a:ext>
            </a:extLst>
          </p:cNvPr>
          <p:cNvPicPr/>
          <p:nvPr/>
        </p:nvPicPr>
        <p:blipFill rotWithShape="1">
          <a:blip r:embed="rId5"/>
          <a:srcRect r="1314"/>
          <a:stretch/>
        </p:blipFill>
        <p:spPr bwMode="auto">
          <a:xfrm>
            <a:off x="6160654" y="2157543"/>
            <a:ext cx="2680047" cy="1511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EC819C1-E1F2-4386-9C60-8EE1B981FBC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r="1"/>
          <a:stretch/>
        </p:blipFill>
        <p:spPr bwMode="auto">
          <a:xfrm>
            <a:off x="9194615" y="2167452"/>
            <a:ext cx="2671121" cy="1010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48" name="Ellipse 2047">
            <a:extLst>
              <a:ext uri="{FF2B5EF4-FFF2-40B4-BE49-F238E27FC236}">
                <a16:creationId xmlns:a16="http://schemas.microsoft.com/office/drawing/2014/main" id="{AF11ACBA-D67C-4BC0-A6D8-93BD6C4B9727}"/>
              </a:ext>
            </a:extLst>
          </p:cNvPr>
          <p:cNvSpPr/>
          <p:nvPr/>
        </p:nvSpPr>
        <p:spPr>
          <a:xfrm>
            <a:off x="2863390" y="2447924"/>
            <a:ext cx="3051635" cy="285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9" name="Pfeil: nach rechts 2048">
            <a:extLst>
              <a:ext uri="{FF2B5EF4-FFF2-40B4-BE49-F238E27FC236}">
                <a16:creationId xmlns:a16="http://schemas.microsoft.com/office/drawing/2014/main" id="{BF474292-135E-49AE-AFD8-4D142AD4B62E}"/>
              </a:ext>
            </a:extLst>
          </p:cNvPr>
          <p:cNvSpPr/>
          <p:nvPr/>
        </p:nvSpPr>
        <p:spPr>
          <a:xfrm rot="5400000">
            <a:off x="4172007" y="3827647"/>
            <a:ext cx="434398" cy="31803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1" name="Rechteck 2050">
            <a:extLst>
              <a:ext uri="{FF2B5EF4-FFF2-40B4-BE49-F238E27FC236}">
                <a16:creationId xmlns:a16="http://schemas.microsoft.com/office/drawing/2014/main" id="{E10A2A82-F6A4-4A5E-AEDA-DE5CB6B68BB4}"/>
              </a:ext>
            </a:extLst>
          </p:cNvPr>
          <p:cNvSpPr/>
          <p:nvPr/>
        </p:nvSpPr>
        <p:spPr>
          <a:xfrm>
            <a:off x="2885212" y="4250054"/>
            <a:ext cx="3092210" cy="434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Highest accuracy with decision tree with max_depth = 7</a:t>
            </a:r>
          </a:p>
        </p:txBody>
      </p:sp>
      <p:pic>
        <p:nvPicPr>
          <p:cNvPr id="2052" name="Grafik 2051">
            <a:extLst>
              <a:ext uri="{FF2B5EF4-FFF2-40B4-BE49-F238E27FC236}">
                <a16:creationId xmlns:a16="http://schemas.microsoft.com/office/drawing/2014/main" id="{BD703A24-8425-47AD-BE1B-F1A029F7A2B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478692" y="4805575"/>
            <a:ext cx="3905250" cy="1304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308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4D1F68-C4C5-4F0A-ACF2-77F7CF1B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382"/>
            <a:ext cx="12192000" cy="50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19B51EE-FB82-4722-BD48-4242312AC59C}"/>
              </a:ext>
            </a:extLst>
          </p:cNvPr>
          <p:cNvSpPr/>
          <p:nvPr/>
        </p:nvSpPr>
        <p:spPr>
          <a:xfrm>
            <a:off x="341744" y="452582"/>
            <a:ext cx="4739303" cy="62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Discussion and Conclusion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0E5DC52-B569-4F12-9F4E-BA44C41447D7}"/>
              </a:ext>
            </a:extLst>
          </p:cNvPr>
          <p:cNvSpPr/>
          <p:nvPr/>
        </p:nvSpPr>
        <p:spPr>
          <a:xfrm>
            <a:off x="-295564" y="1265382"/>
            <a:ext cx="12912437" cy="50430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C37EA8-E130-4BC9-9254-5852AC249212}"/>
              </a:ext>
            </a:extLst>
          </p:cNvPr>
          <p:cNvSpPr/>
          <p:nvPr/>
        </p:nvSpPr>
        <p:spPr>
          <a:xfrm>
            <a:off x="876300" y="1834284"/>
            <a:ext cx="4400550" cy="3905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Discussion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Max accuracy of 0.6485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Further data might be needed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Choice of features must be optimized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Classifier is not biased towards a certain result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Future research might include:</a:t>
            </a:r>
            <a:br>
              <a:rPr lang="en-US" sz="1400" b="1" dirty="0">
                <a:solidFill>
                  <a:schemeClr val="tx1"/>
                </a:solidFill>
              </a:rPr>
            </a:br>
            <a:endParaRPr lang="en-US" sz="1400" b="1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Possibility to predict probability of accident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Include further severity grades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55BE550-9BF1-4051-890D-6441F39E8779}"/>
              </a:ext>
            </a:extLst>
          </p:cNvPr>
          <p:cNvSpPr/>
          <p:nvPr/>
        </p:nvSpPr>
        <p:spPr>
          <a:xfrm>
            <a:off x="6915150" y="1834284"/>
            <a:ext cx="4400550" cy="3905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Machine learning classifier was developed in order to predict the severity of an accident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Based on data set of accidents in Seattle (2004 to today)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Best model was found by using Decision Tree with max_depth = 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Model can be of great help for rescue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4652DBF-B42F-4A30-A3B6-C0748AC173FD}"/>
              </a:ext>
            </a:extLst>
          </p:cNvPr>
          <p:cNvSpPr/>
          <p:nvPr/>
        </p:nvSpPr>
        <p:spPr>
          <a:xfrm>
            <a:off x="4986338" y="3244273"/>
            <a:ext cx="2109787" cy="771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2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106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Pagano</dc:creator>
  <cp:lastModifiedBy>Luca Pagano</cp:lastModifiedBy>
  <cp:revision>7</cp:revision>
  <dcterms:created xsi:type="dcterms:W3CDTF">2020-08-28T13:36:27Z</dcterms:created>
  <dcterms:modified xsi:type="dcterms:W3CDTF">2020-08-28T14:22:46Z</dcterms:modified>
</cp:coreProperties>
</file>