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2"/>
  </p:notesMasterIdLst>
  <p:sldIdLst>
    <p:sldId id="274" r:id="rId3"/>
    <p:sldId id="320" r:id="rId4"/>
    <p:sldId id="330" r:id="rId5"/>
    <p:sldId id="336" r:id="rId6"/>
    <p:sldId id="338" r:id="rId7"/>
    <p:sldId id="334" r:id="rId8"/>
    <p:sldId id="315" r:id="rId9"/>
    <p:sldId id="256" r:id="rId10"/>
    <p:sldId id="321" r:id="rId11"/>
  </p:sldIdLst>
  <p:sldSz cx="12192000" cy="6858000"/>
  <p:notesSz cx="7010400" cy="9296400"/>
  <p:embeddedFontLst>
    <p:embeddedFont>
      <p:font typeface="Montserrat" panose="00000500000000000000" pitchFamily="2" charset="-52"/>
      <p:regular r:id="rId13"/>
      <p:bold r:id="rId14"/>
      <p:italic r:id="rId15"/>
      <p:boldItalic r:id="rId16"/>
    </p:embeddedFont>
    <p:embeddedFont>
      <p:font typeface="Raleway" pitchFamily="2" charset="-52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italic r:id="rId26"/>
    </p:embeddedFont>
    <p:embeddedFont>
      <p:font typeface="Segoe UI Light" panose="020B0502040204020203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5AEDF"/>
    <a:srgbClr val="3C90DC"/>
    <a:srgbClr val="49B0E3"/>
    <a:srgbClr val="023A84"/>
    <a:srgbClr val="0067B1"/>
    <a:srgbClr val="EA0029"/>
    <a:srgbClr val="001A72"/>
    <a:srgbClr val="00D09A"/>
    <a:srgbClr val="6D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6645" autoAdjust="0"/>
  </p:normalViewPr>
  <p:slideViewPr>
    <p:cSldViewPr snapToGrid="0">
      <p:cViewPr varScale="1">
        <p:scale>
          <a:sx n="114" d="100"/>
          <a:sy n="114" d="100"/>
        </p:scale>
        <p:origin x="648" y="102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75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FB1661C8-BA35-87DA-8931-8A84B02E6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>
            <a:extLst>
              <a:ext uri="{FF2B5EF4-FFF2-40B4-BE49-F238E27FC236}">
                <a16:creationId xmlns:a16="http://schemas.microsoft.com/office/drawing/2014/main" id="{B569521B-26E8-551A-1819-95E9244AD7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>
            <a:extLst>
              <a:ext uri="{FF2B5EF4-FFF2-40B4-BE49-F238E27FC236}">
                <a16:creationId xmlns:a16="http://schemas.microsoft.com/office/drawing/2014/main" id="{B59E4A97-950F-980B-3B7C-28E6C248A2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>
            <a:extLst>
              <a:ext uri="{FF2B5EF4-FFF2-40B4-BE49-F238E27FC236}">
                <a16:creationId xmlns:a16="http://schemas.microsoft.com/office/drawing/2014/main" id="{BA744A99-4C90-EF1B-DE52-2DCEDD4715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73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9" y="-500499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71127" y="4723596"/>
            <a:ext cx="8650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Зимняя проектная школа 2024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6" y="5424732"/>
            <a:ext cx="71306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Лапшин Л.А. – специалист по цифровой трансформации</a:t>
            </a:r>
            <a:b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</a:rPr>
              <a:t>Белоусов Е.А – </a:t>
            </a:r>
            <a:r>
              <a:rPr lang="en-US" sz="1800" i="1" dirty="0">
                <a:solidFill>
                  <a:schemeClr val="bg1"/>
                </a:solidFill>
                <a:latin typeface="+mj-lt"/>
                <a:ea typeface="Roboto" pitchFamily="2" charset="0"/>
              </a:rPr>
              <a:t>Back-End </a:t>
            </a:r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</a:rPr>
              <a:t>разработчик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</a:rPr>
              <a:t>Кораблев К.А. – </a:t>
            </a:r>
            <a:r>
              <a:rPr lang="en-US" sz="1800" i="1" dirty="0">
                <a:solidFill>
                  <a:schemeClr val="bg1"/>
                </a:solidFill>
                <a:latin typeface="+mj-lt"/>
                <a:ea typeface="Roboto" pitchFamily="2" charset="0"/>
              </a:rPr>
              <a:t>Front-End </a:t>
            </a:r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</a:rPr>
              <a:t>разработчик</a:t>
            </a:r>
            <a:endParaRPr lang="ru-RU" sz="1800" i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800" i="1" dirty="0" err="1">
                <a:solidFill>
                  <a:schemeClr val="bg1"/>
                </a:solidFill>
                <a:latin typeface="+mj-lt"/>
                <a:ea typeface="Roboto" pitchFamily="2" charset="0"/>
              </a:rPr>
              <a:t>Дидик</a:t>
            </a:r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</a:rPr>
              <a:t> К.Е. – </a:t>
            </a:r>
            <a:r>
              <a:rPr lang="en-US" sz="1800" i="1" dirty="0">
                <a:solidFill>
                  <a:schemeClr val="bg1"/>
                </a:solidFill>
                <a:latin typeface="+mj-lt"/>
                <a:ea typeface="Roboto" pitchFamily="2" charset="0"/>
              </a:rPr>
              <a:t>Project-</a:t>
            </a:r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</a:rPr>
              <a:t>менеджер</a:t>
            </a:r>
          </a:p>
          <a:p>
            <a:pPr lvl="0"/>
            <a:b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</a:br>
            <a:endParaRPr lang="ru-RU" sz="1800" i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34225" y="573932"/>
            <a:ext cx="5408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cap="all" dirty="0">
                <a:solidFill>
                  <a:srgbClr val="023A84"/>
                </a:solidFill>
                <a:latin typeface="+mj-lt"/>
                <a:ea typeface="Roboto" pitchFamily="2" charset="0"/>
              </a:rPr>
              <a:t>Система обратной связи по образовательному процессу </a:t>
            </a:r>
            <a:endParaRPr lang="ru-RU" sz="3600" b="1" cap="all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Пользовательские истории</a:t>
            </a:r>
            <a:endParaRPr lang="ru-RU" sz="12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Был выполнен анализ целей стейкхолдеров для поиска оптимальных путей решения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161;p17">
            <a:extLst>
              <a:ext uri="{FF2B5EF4-FFF2-40B4-BE49-F238E27FC236}">
                <a16:creationId xmlns:a16="http://schemas.microsoft.com/office/drawing/2014/main" id="{5BC53A23-7010-465E-A460-B545147EE951}"/>
              </a:ext>
            </a:extLst>
          </p:cNvPr>
          <p:cNvSpPr txBox="1"/>
          <p:nvPr/>
        </p:nvSpPr>
        <p:spPr>
          <a:xfrm>
            <a:off x="34416" y="2169833"/>
            <a:ext cx="3891649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Получить знания, которые будут полезны в жизни и в работе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Быть конкурентоспособным на рынке труда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Иметь перспективу карьерного роста</a:t>
            </a:r>
            <a:br>
              <a:rPr lang="ru-RU" dirty="0">
                <a:latin typeface="+mj-lt"/>
                <a:ea typeface="Montserrat"/>
                <a:cs typeface="Montserrat"/>
                <a:sym typeface="Montserrat"/>
              </a:rPr>
            </a:b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Попасть в доброжелательное окружение, получить приятный опыт студенчества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Попробовать себя в различных ролях внутри своей профессиональной сферы</a:t>
            </a:r>
            <a:br>
              <a:rPr lang="ru-RU" sz="1100" dirty="0">
                <a:latin typeface="+mj-lt"/>
                <a:ea typeface="Montserrat"/>
                <a:cs typeface="Montserrat"/>
                <a:sym typeface="Montserrat"/>
              </a:rPr>
            </a:b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157;p17">
            <a:extLst>
              <a:ext uri="{FF2B5EF4-FFF2-40B4-BE49-F238E27FC236}">
                <a16:creationId xmlns:a16="http://schemas.microsoft.com/office/drawing/2014/main" id="{ADE659F1-CA15-4B42-9277-50686A2E957D}"/>
              </a:ext>
            </a:extLst>
          </p:cNvPr>
          <p:cNvSpPr/>
          <p:nvPr/>
        </p:nvSpPr>
        <p:spPr>
          <a:xfrm>
            <a:off x="467645" y="1515026"/>
            <a:ext cx="3458409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Обучающиеся</a:t>
            </a:r>
          </a:p>
        </p:txBody>
      </p:sp>
      <p:sp>
        <p:nvSpPr>
          <p:cNvPr id="67" name="Google Shape;161;p17">
            <a:extLst>
              <a:ext uri="{FF2B5EF4-FFF2-40B4-BE49-F238E27FC236}">
                <a16:creationId xmlns:a16="http://schemas.microsoft.com/office/drawing/2014/main" id="{DD5BA1F2-2DC2-4B6C-9380-866670FC302D}"/>
              </a:ext>
            </a:extLst>
          </p:cNvPr>
          <p:cNvSpPr txBox="1"/>
          <p:nvPr/>
        </p:nvSpPr>
        <p:spPr>
          <a:xfrm>
            <a:off x="4067264" y="2132228"/>
            <a:ext cx="4059092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Сделать процесс обучения комфортным для студентов 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Получать справедливую оплату за свою работу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Профессионально развиваться</a:t>
            </a:r>
            <a:b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</a:b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Видеть конечный результат своей работы - как студенты применяют полученные знания.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Способствовать развитию потенциала талантливых студентов </a:t>
            </a:r>
          </a:p>
          <a:p>
            <a:pPr marL="302851" lvl="0">
              <a:buClr>
                <a:srgbClr val="0074BD"/>
              </a:buClr>
              <a:buSzPts val="900"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157;p17">
            <a:extLst>
              <a:ext uri="{FF2B5EF4-FFF2-40B4-BE49-F238E27FC236}">
                <a16:creationId xmlns:a16="http://schemas.microsoft.com/office/drawing/2014/main" id="{21B4D64B-0AC6-4F87-81EB-71353970C804}"/>
              </a:ext>
            </a:extLst>
          </p:cNvPr>
          <p:cNvSpPr/>
          <p:nvPr/>
        </p:nvSpPr>
        <p:spPr>
          <a:xfrm>
            <a:off x="4652103" y="1510029"/>
            <a:ext cx="3174822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Профессорско-преподавательский состав (ППС)</a:t>
            </a:r>
          </a:p>
        </p:txBody>
      </p:sp>
      <p:sp>
        <p:nvSpPr>
          <p:cNvPr id="69" name="Google Shape;161;p17">
            <a:extLst>
              <a:ext uri="{FF2B5EF4-FFF2-40B4-BE49-F238E27FC236}">
                <a16:creationId xmlns:a16="http://schemas.microsoft.com/office/drawing/2014/main" id="{9B8EB0CD-8DD3-4F4B-B70C-A8BB84E9DF3C}"/>
              </a:ext>
            </a:extLst>
          </p:cNvPr>
          <p:cNvSpPr txBox="1"/>
          <p:nvPr/>
        </p:nvSpPr>
        <p:spPr>
          <a:xfrm>
            <a:off x="8667569" y="2077378"/>
            <a:ext cx="3449874" cy="356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4999" lvl="0" indent="-147149">
              <a:spcBef>
                <a:spcPts val="500"/>
              </a:spcBef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Повышать качество обучения</a:t>
            </a:r>
          </a:p>
          <a:p>
            <a:pPr marL="134999" lvl="0" indent="-147149">
              <a:spcBef>
                <a:spcPts val="500"/>
              </a:spcBef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134999" lvl="0" indent="-147149">
              <a:spcBef>
                <a:spcPts val="500"/>
              </a:spcBef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Обеспечивать комфортные условия труда подчиненных</a:t>
            </a:r>
          </a:p>
          <a:p>
            <a:pPr marL="134999" lvl="0" indent="-147149">
              <a:spcBef>
                <a:spcPts val="500"/>
              </a:spcBef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134999" lvl="0" indent="-147149">
              <a:spcBef>
                <a:spcPts val="500"/>
              </a:spcBef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Контролировать качество учебной работы подчиненных</a:t>
            </a:r>
          </a:p>
          <a:p>
            <a:pPr marL="134999" lvl="0" indent="-147149">
              <a:spcBef>
                <a:spcPts val="500"/>
              </a:spcBef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134999" lvl="0" indent="-147149">
              <a:spcBef>
                <a:spcPts val="500"/>
              </a:spcBef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Принимать оптимальные управленческие решения</a:t>
            </a:r>
          </a:p>
          <a:p>
            <a:pPr marL="134999" lvl="0" indent="-147149">
              <a:spcBef>
                <a:spcPts val="500"/>
              </a:spcBef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134999" indent="-147149">
              <a:spcBef>
                <a:spcPts val="500"/>
              </a:spcBef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Видеть последствия принятых решений</a:t>
            </a:r>
          </a:p>
        </p:txBody>
      </p:sp>
      <p:sp>
        <p:nvSpPr>
          <p:cNvPr id="70" name="Google Shape;157;p17">
            <a:extLst>
              <a:ext uri="{FF2B5EF4-FFF2-40B4-BE49-F238E27FC236}">
                <a16:creationId xmlns:a16="http://schemas.microsoft.com/office/drawing/2014/main" id="{3D12F937-9C22-4BED-9CAA-705702170CA2}"/>
              </a:ext>
            </a:extLst>
          </p:cNvPr>
          <p:cNvSpPr/>
          <p:nvPr/>
        </p:nvSpPr>
        <p:spPr>
          <a:xfrm>
            <a:off x="8667568" y="1515026"/>
            <a:ext cx="2909237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Руководители структур и структурных подразделений </a:t>
            </a:r>
          </a:p>
        </p:txBody>
      </p:sp>
      <p:cxnSp>
        <p:nvCxnSpPr>
          <p:cNvPr id="71" name="Google Shape;125;p16">
            <a:extLst>
              <a:ext uri="{FF2B5EF4-FFF2-40B4-BE49-F238E27FC236}">
                <a16:creationId xmlns:a16="http://schemas.microsoft.com/office/drawing/2014/main" id="{0055BC47-01BF-4272-8F0A-423B580A7F8B}"/>
              </a:ext>
            </a:extLst>
          </p:cNvPr>
          <p:cNvCxnSpPr/>
          <p:nvPr/>
        </p:nvCxnSpPr>
        <p:spPr>
          <a:xfrm>
            <a:off x="4230432" y="1598258"/>
            <a:ext cx="0" cy="4882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2" name="Google Shape;125;p16">
            <a:extLst>
              <a:ext uri="{FF2B5EF4-FFF2-40B4-BE49-F238E27FC236}">
                <a16:creationId xmlns:a16="http://schemas.microsoft.com/office/drawing/2014/main" id="{D8AEA8C7-3B7A-47BA-B419-917607CA18D7}"/>
              </a:ext>
            </a:extLst>
          </p:cNvPr>
          <p:cNvCxnSpPr>
            <a:cxnSpLocks/>
          </p:cNvCxnSpPr>
          <p:nvPr/>
        </p:nvCxnSpPr>
        <p:spPr>
          <a:xfrm>
            <a:off x="8126356" y="1598258"/>
            <a:ext cx="0" cy="4882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" name="Google Shape;157;p17">
            <a:extLst>
              <a:ext uri="{FF2B5EF4-FFF2-40B4-BE49-F238E27FC236}">
                <a16:creationId xmlns:a16="http://schemas.microsoft.com/office/drawing/2014/main" id="{D72BDDB3-09E7-7FF4-7537-8A8CDABE448A}"/>
              </a:ext>
            </a:extLst>
          </p:cNvPr>
          <p:cNvSpPr/>
          <p:nvPr/>
        </p:nvSpPr>
        <p:spPr>
          <a:xfrm>
            <a:off x="8934277" y="5752604"/>
            <a:ext cx="2709634" cy="992145"/>
          </a:xfrm>
          <a:prstGeom prst="rect">
            <a:avLst/>
          </a:prstGeom>
          <a:noFill/>
          <a:ln>
            <a:solidFill>
              <a:srgbClr val="3C90DC"/>
            </a:solidFill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Видеть свою работу со стороны конечных потребителей (студентов)</a:t>
            </a:r>
          </a:p>
        </p:txBody>
      </p:sp>
      <p:sp>
        <p:nvSpPr>
          <p:cNvPr id="4" name="Google Shape;157;p17">
            <a:extLst>
              <a:ext uri="{FF2B5EF4-FFF2-40B4-BE49-F238E27FC236}">
                <a16:creationId xmlns:a16="http://schemas.microsoft.com/office/drawing/2014/main" id="{9351BE35-173A-CEBA-E1AF-DF9046685FE8}"/>
              </a:ext>
            </a:extLst>
          </p:cNvPr>
          <p:cNvSpPr/>
          <p:nvPr/>
        </p:nvSpPr>
        <p:spPr>
          <a:xfrm>
            <a:off x="4741183" y="5752604"/>
            <a:ext cx="2709634" cy="885642"/>
          </a:xfrm>
          <a:prstGeom prst="rect">
            <a:avLst/>
          </a:prstGeom>
          <a:noFill/>
          <a:ln>
            <a:solidFill>
              <a:srgbClr val="3C90DC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SzPts val="1400"/>
            </a:pPr>
            <a:r>
              <a:rPr lang="ru-RU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Получить стимул к развитию </a:t>
            </a:r>
          </a:p>
        </p:txBody>
      </p:sp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7BD6577F-85F0-AD9C-A283-148A9DDFA001}"/>
              </a:ext>
            </a:extLst>
          </p:cNvPr>
          <p:cNvSpPr/>
          <p:nvPr/>
        </p:nvSpPr>
        <p:spPr>
          <a:xfrm>
            <a:off x="625423" y="5749398"/>
            <a:ext cx="2709634" cy="885642"/>
          </a:xfrm>
          <a:prstGeom prst="rect">
            <a:avLst/>
          </a:prstGeom>
          <a:noFill/>
          <a:ln>
            <a:solidFill>
              <a:srgbClr val="3C90DC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SzPts val="1400"/>
            </a:pPr>
            <a:r>
              <a:rPr lang="ru-RU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Влиять на свое обучение – быть услышанными</a:t>
            </a:r>
          </a:p>
        </p:txBody>
      </p:sp>
    </p:spTree>
    <p:extLst>
      <p:ext uri="{BB962C8B-B14F-4D97-AF65-F5344CB8AC3E}">
        <p14:creationId xmlns:p14="http://schemas.microsoft.com/office/powerpoint/2010/main" val="176601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CAD0-2B3A-F466-51AA-29C6CC268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2819C49C-F70F-999A-22A4-E39203B7D7CC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CEE78160-1971-1578-F482-1973038961CB}"/>
              </a:ext>
            </a:extLst>
          </p:cNvPr>
          <p:cNvSpPr txBox="1"/>
          <p:nvPr/>
        </p:nvSpPr>
        <p:spPr>
          <a:xfrm>
            <a:off x="275575" y="214114"/>
            <a:ext cx="638528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Критерии оценки качества преподавания и учебных курсов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Были рассмотрены аналоги системы в других ВУЗах и сформулированы основные критерии</a:t>
            </a:r>
            <a:endParaRPr sz="20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5C159-75B5-6A18-D6B5-B86CFB9E7AF2}"/>
              </a:ext>
            </a:extLst>
          </p:cNvPr>
          <p:cNvSpPr txBox="1"/>
          <p:nvPr/>
        </p:nvSpPr>
        <p:spPr>
          <a:xfrm>
            <a:off x="35953" y="1449087"/>
            <a:ext cx="4337107" cy="5478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dirty="0">
                <a:solidFill>
                  <a:srgbClr val="1F497D"/>
                </a:solidFill>
                <a:latin typeface="+mj-lt"/>
                <a:sym typeface="Montserrat"/>
              </a:rPr>
              <a:t>K1: </a:t>
            </a:r>
            <a:r>
              <a:rPr lang="ru-RU" b="1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Как вы оцениваете уровень знаний преподавателя?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i="0" u="none" strike="noStrike" dirty="0">
                <a:solidFill>
                  <a:srgbClr val="25AEDF"/>
                </a:solidFill>
                <a:effectLst/>
                <a:latin typeface="Arial" panose="020B0604020202020204" pitchFamily="34" charset="0"/>
              </a:rPr>
              <a:t>K2: </a:t>
            </a:r>
            <a:r>
              <a:rPr lang="ru-RU" b="1" i="0" u="none" strike="noStrike" dirty="0">
                <a:solidFill>
                  <a:srgbClr val="25AEDF"/>
                </a:solidFill>
                <a:effectLst/>
                <a:latin typeface="Arial" panose="020B0604020202020204" pitchFamily="34" charset="0"/>
              </a:rPr>
              <a:t>Как вы оцениваете профессиональные качества преподавателя? (ясность изложения, умение преподавать, и др.)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K3:</a:t>
            </a:r>
            <a:r>
              <a:rPr lang="ru-RU" b="1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 Насколько полезны будут полученные знания в профессиональной деятельности?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dirty="0">
                <a:solidFill>
                  <a:srgbClr val="25AEDF"/>
                </a:solidFill>
                <a:latin typeface="Arial" panose="020B0604020202020204" pitchFamily="34" charset="0"/>
              </a:rPr>
              <a:t>K4:</a:t>
            </a:r>
            <a:r>
              <a:rPr lang="ru-RU" b="1" i="0" u="none" strike="noStrike" dirty="0">
                <a:solidFill>
                  <a:srgbClr val="25AEDF"/>
                </a:solidFill>
                <a:effectLst/>
                <a:latin typeface="Arial" panose="020B0604020202020204" pitchFamily="34" charset="0"/>
              </a:rPr>
              <a:t>Насколько вежливо преподаватель общается со студентами?</a:t>
            </a:r>
          </a:p>
          <a:p>
            <a:pPr marL="302851">
              <a:buClr>
                <a:srgbClr val="0074BD"/>
              </a:buClr>
              <a:buSzPts val="900"/>
            </a:pP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9" name="Google Shape;157;p17">
            <a:extLst>
              <a:ext uri="{FF2B5EF4-FFF2-40B4-BE49-F238E27FC236}">
                <a16:creationId xmlns:a16="http://schemas.microsoft.com/office/drawing/2014/main" id="{5EA63555-6DD1-893D-D6D1-0DB9A4DF07C1}"/>
              </a:ext>
            </a:extLst>
          </p:cNvPr>
          <p:cNvSpPr/>
          <p:nvPr/>
        </p:nvSpPr>
        <p:spPr>
          <a:xfrm>
            <a:off x="9410855" y="2846062"/>
            <a:ext cx="2122404" cy="1165876"/>
          </a:xfrm>
          <a:prstGeom prst="rect">
            <a:avLst/>
          </a:prstGeom>
          <a:noFill/>
          <a:ln>
            <a:solidFill>
              <a:srgbClr val="3C90DC"/>
            </a:solidFill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1600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Итоговая метрика</a:t>
            </a:r>
            <a:r>
              <a:rPr lang="en-US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:</a:t>
            </a:r>
            <a:r>
              <a:rPr lang="ru-RU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 удовлетворенность студентов образовательным процессом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505F5-F135-FDCD-E44A-E394A10942C4}"/>
              </a:ext>
            </a:extLst>
          </p:cNvPr>
          <p:cNvSpPr txBox="1"/>
          <p:nvPr/>
        </p:nvSpPr>
        <p:spPr>
          <a:xfrm>
            <a:off x="4395231" y="1853352"/>
            <a:ext cx="4110606" cy="353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02851">
              <a:buClr>
                <a:srgbClr val="0074BD"/>
              </a:buClr>
              <a:buSzPts val="900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K5: </a:t>
            </a:r>
            <a:r>
              <a:rPr lang="ru-RU" b="1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Насколько прост материал в освоении?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i="0" u="none" strike="noStrike" dirty="0">
                <a:solidFill>
                  <a:srgbClr val="25AEDF"/>
                </a:solidFill>
                <a:effectLst/>
                <a:latin typeface="Arial" panose="020B0604020202020204" pitchFamily="34" charset="0"/>
              </a:rPr>
              <a:t>K6:</a:t>
            </a:r>
            <a:r>
              <a:rPr lang="ru-RU" b="1" i="0" u="none" strike="noStrike" dirty="0">
                <a:solidFill>
                  <a:srgbClr val="25AEDF"/>
                </a:solidFill>
                <a:effectLst/>
                <a:latin typeface="Arial" panose="020B0604020202020204" pitchFamily="34" charset="0"/>
              </a:rPr>
              <a:t>Насколько преподаватель готов подстраиваться под запросы студентов?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ru-RU" b="1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b="1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ru-RU" b="1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Насколько разнообразны и интересны предлагаемые виды работ?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endParaRPr lang="ru-RU" dirty="0">
              <a:latin typeface="Arial" panose="020B0604020202020204" pitchFamily="34" charset="0"/>
            </a:endParaRP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89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4FAF2-B729-EC52-93C1-D4FEC7E11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FF27D980-8805-13EB-1DFE-2DB2B9EFEB0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A90BA70C-A8EE-48AC-74E6-3E02766F3EE3}"/>
              </a:ext>
            </a:extLst>
          </p:cNvPr>
          <p:cNvSpPr txBox="1"/>
          <p:nvPr/>
        </p:nvSpPr>
        <p:spPr>
          <a:xfrm>
            <a:off x="275575" y="214114"/>
            <a:ext cx="582042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Работа с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Big Data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Был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сгенерирован тестовый набор данных </a:t>
            </a:r>
            <a:endParaRPr sz="20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161;p17">
            <a:extLst>
              <a:ext uri="{FF2B5EF4-FFF2-40B4-BE49-F238E27FC236}">
                <a16:creationId xmlns:a16="http://schemas.microsoft.com/office/drawing/2014/main" id="{36F76210-D8E6-347D-D440-11426B734F1E}"/>
              </a:ext>
            </a:extLst>
          </p:cNvPr>
          <p:cNvSpPr txBox="1"/>
          <p:nvPr/>
        </p:nvSpPr>
        <p:spPr>
          <a:xfrm>
            <a:off x="222823" y="1520800"/>
            <a:ext cx="407026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02851">
              <a:buClr>
                <a:srgbClr val="0074BD"/>
              </a:buClr>
              <a:buSzPts val="900"/>
            </a:pP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Основные собираемые данные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b="1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dirty="0">
                <a:latin typeface="+mj-lt"/>
                <a:ea typeface="Montserrat"/>
                <a:cs typeface="Montserrat"/>
                <a:sym typeface="Montserrat"/>
              </a:rPr>
              <a:t>ФИО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600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dirty="0">
                <a:latin typeface="+mj-lt"/>
                <a:ea typeface="Montserrat"/>
                <a:cs typeface="Montserrat"/>
                <a:sym typeface="Montserrat"/>
              </a:rPr>
              <a:t>Дата оценивания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600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dirty="0">
                <a:latin typeface="+mj-lt"/>
                <a:ea typeface="Montserrat"/>
                <a:cs typeface="Montserrat"/>
                <a:sym typeface="Montserrat"/>
              </a:rPr>
              <a:t>Оцениваемая дисциплина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600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dirty="0">
                <a:latin typeface="+mj-lt"/>
                <a:ea typeface="Montserrat"/>
                <a:cs typeface="Montserrat"/>
                <a:sym typeface="Montserrat"/>
              </a:rPr>
              <a:t>Оценка по критериям</a:t>
            </a:r>
            <a:br>
              <a:rPr lang="ru-RU" dirty="0">
                <a:latin typeface="+mj-lt"/>
                <a:ea typeface="Montserrat"/>
                <a:cs typeface="Montserrat"/>
                <a:sym typeface="Montserrat"/>
              </a:rPr>
            </a:b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r>
              <a:rPr lang="ru-RU" dirty="0"/>
              <a:t>В предлагаемом варианте инфографику предлагается сделать </a:t>
            </a:r>
            <a:r>
              <a:rPr lang="ru-RU" i="1" dirty="0">
                <a:solidFill>
                  <a:srgbClr val="25AEDF"/>
                </a:solidFill>
              </a:rPr>
              <a:t>интерактивной</a:t>
            </a:r>
            <a:r>
              <a:rPr lang="ru-RU" dirty="0"/>
              <a:t> и </a:t>
            </a:r>
            <a:r>
              <a:rPr lang="ru-RU" i="1" dirty="0">
                <a:solidFill>
                  <a:srgbClr val="25AEDF"/>
                </a:solidFill>
              </a:rPr>
              <a:t>гибко настраиваемой </a:t>
            </a:r>
            <a:r>
              <a:rPr lang="ru-RU" dirty="0"/>
              <a:t>по каждому собираемому показателю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17">
            <a:extLst>
              <a:ext uri="{FF2B5EF4-FFF2-40B4-BE49-F238E27FC236}">
                <a16:creationId xmlns:a16="http://schemas.microsoft.com/office/drawing/2014/main" id="{6060707A-7B31-B7C3-5B98-60189AFB1F7C}"/>
              </a:ext>
            </a:extLst>
          </p:cNvPr>
          <p:cNvSpPr txBox="1"/>
          <p:nvPr/>
        </p:nvSpPr>
        <p:spPr>
          <a:xfrm>
            <a:off x="3904312" y="952747"/>
            <a:ext cx="4852201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02851">
              <a:buClr>
                <a:srgbClr val="0074BD"/>
              </a:buClr>
              <a:buSzPts val="900"/>
            </a:pPr>
            <a:r>
              <a:rPr lang="ru-RU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Связанные данные</a:t>
            </a:r>
            <a:r>
              <a:rPr lang="en-US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:</a:t>
            </a:r>
            <a:endParaRPr lang="ru-RU" b="1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ФИО</a:t>
            </a:r>
            <a:r>
              <a:rPr lang="en-US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ru-RU" dirty="0"/>
              <a:t>⟷</a:t>
            </a:r>
            <a:r>
              <a:rPr lang="en-US" dirty="0"/>
              <a:t> </a:t>
            </a:r>
            <a:r>
              <a:rPr lang="ru-RU" dirty="0"/>
              <a:t>Номер группы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dirty="0"/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/>
              <a:t>ФИО, оцениваемая дисциплина</a:t>
            </a:r>
            <a:r>
              <a:rPr lang="en-US" dirty="0"/>
              <a:t> </a:t>
            </a:r>
            <a:r>
              <a:rPr lang="ru-RU" dirty="0"/>
              <a:t>⟷</a:t>
            </a:r>
            <a:r>
              <a:rPr lang="en-US" dirty="0"/>
              <a:t> </a:t>
            </a:r>
            <a:r>
              <a:rPr lang="ru-RU" dirty="0"/>
              <a:t>Зачет</a:t>
            </a:r>
            <a:r>
              <a:rPr lang="en-US" dirty="0"/>
              <a:t>/</a:t>
            </a:r>
            <a:r>
              <a:rPr lang="ru-RU" dirty="0"/>
              <a:t>Оценка за экзамен 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dirty="0"/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/>
              <a:t>Номер группы ⟷ Образовательная программа, Список дисциплин в текущем семестре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dirty="0"/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/>
              <a:t>Номер группы ⟷</a:t>
            </a:r>
            <a:r>
              <a:rPr lang="en-US" dirty="0"/>
              <a:t> </a:t>
            </a:r>
            <a:r>
              <a:rPr lang="ru-RU" dirty="0"/>
              <a:t>Курс,</a:t>
            </a:r>
            <a:r>
              <a:rPr lang="en-US" dirty="0"/>
              <a:t> </a:t>
            </a:r>
            <a:r>
              <a:rPr lang="ru-RU" dirty="0"/>
              <a:t>Форма обучения, Ступень образования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dirty="0"/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/>
              <a:t>Образовательная программа ⟷ Структурное подразделение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dirty="0"/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/>
              <a:t>Структурное подразделение ⟷ Структура</a:t>
            </a:r>
          </a:p>
          <a:p>
            <a:pPr marL="302851">
              <a:buClr>
                <a:srgbClr val="0074BD"/>
              </a:buClr>
              <a:buSzPts val="900"/>
            </a:pPr>
            <a:endParaRPr lang="en-US" dirty="0"/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/>
              <a:t>Дисциплина ⟷</a:t>
            </a:r>
            <a:r>
              <a:rPr lang="en-US" dirty="0"/>
              <a:t> </a:t>
            </a:r>
            <a:r>
              <a:rPr lang="ru-RU" dirty="0"/>
              <a:t>Преподаватель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dirty="0"/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/>
              <a:t>Дата оценивания ⟷</a:t>
            </a:r>
            <a:r>
              <a:rPr lang="en-US" dirty="0"/>
              <a:t> </a:t>
            </a:r>
            <a:r>
              <a:rPr lang="ru-RU" dirty="0"/>
              <a:t>Год, семестр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/>
          </a:p>
        </p:txBody>
      </p:sp>
      <p:sp>
        <p:nvSpPr>
          <p:cNvPr id="3" name="Google Shape;157;p17">
            <a:extLst>
              <a:ext uri="{FF2B5EF4-FFF2-40B4-BE49-F238E27FC236}">
                <a16:creationId xmlns:a16="http://schemas.microsoft.com/office/drawing/2014/main" id="{D9BBAC70-D095-4E02-9864-C375D597D3A6}"/>
              </a:ext>
            </a:extLst>
          </p:cNvPr>
          <p:cNvSpPr/>
          <p:nvPr/>
        </p:nvSpPr>
        <p:spPr>
          <a:xfrm>
            <a:off x="9410855" y="2846062"/>
            <a:ext cx="2122404" cy="1165876"/>
          </a:xfrm>
          <a:prstGeom prst="rect">
            <a:avLst/>
          </a:prstGeom>
          <a:noFill/>
          <a:ln>
            <a:solidFill>
              <a:srgbClr val="3C90DC"/>
            </a:solidFill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1600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Должны быть учтены все данные, которые можно собрать </a:t>
            </a:r>
            <a:endParaRPr lang="ru-RU" b="1" dirty="0">
              <a:solidFill>
                <a:srgbClr val="3C90DC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961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411F2-E38A-5074-7CEB-B12C3EC2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F2188A83-A6A1-77A0-B3C0-95A22E54030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9588DAA8-1C27-339E-F3EF-9F4DE085A78E}"/>
              </a:ext>
            </a:extLst>
          </p:cNvPr>
          <p:cNvSpPr txBox="1"/>
          <p:nvPr/>
        </p:nvSpPr>
        <p:spPr>
          <a:xfrm>
            <a:off x="275575" y="214114"/>
            <a:ext cx="582042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Структура интерфейса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Основные страницы</a:t>
            </a:r>
            <a:endParaRPr sz="20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161;p17">
            <a:extLst>
              <a:ext uri="{FF2B5EF4-FFF2-40B4-BE49-F238E27FC236}">
                <a16:creationId xmlns:a16="http://schemas.microsoft.com/office/drawing/2014/main" id="{C4CE889A-1499-DA69-9E26-B3D60CCBED3B}"/>
              </a:ext>
            </a:extLst>
          </p:cNvPr>
          <p:cNvSpPr txBox="1"/>
          <p:nvPr/>
        </p:nvSpPr>
        <p:spPr>
          <a:xfrm>
            <a:off x="3439887" y="750877"/>
            <a:ext cx="5368094" cy="64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02851">
              <a:buClr>
                <a:srgbClr val="0074BD"/>
              </a:buClr>
              <a:buSzPts val="900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Интерфейс преподавателя</a:t>
            </a:r>
            <a:endParaRPr lang="en-US" sz="1600" b="1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1. Отображает только данные по дисциплинам которые ведет это преподаватель.</a:t>
            </a: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2. Доступные фильтры</a:t>
            </a:r>
            <a:r>
              <a:rPr lang="en-US" dirty="0">
                <a:latin typeface="+mj-lt"/>
                <a:ea typeface="Montserrat"/>
                <a:cs typeface="Montserrat"/>
                <a:sym typeface="Montserrat"/>
              </a:rPr>
              <a:t>:</a:t>
            </a: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Дисциплина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Семестр, год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Отображение не валидных оценок</a:t>
            </a: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Интерфейс руководителя структурного подразделения</a:t>
            </a:r>
            <a:endParaRPr lang="en-US" sz="1600" b="1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1. Отображает только данные по образовательным программам этого подразделения.</a:t>
            </a:r>
          </a:p>
          <a:p>
            <a:pPr marL="302851">
              <a:buClr>
                <a:srgbClr val="0074BD"/>
              </a:buClr>
              <a:buSzPts val="900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2. Доступные фильтры те же и еще</a:t>
            </a:r>
            <a:r>
              <a:rPr lang="en-US" dirty="0">
                <a:latin typeface="+mj-lt"/>
                <a:ea typeface="Montserrat"/>
                <a:cs typeface="Montserrat"/>
                <a:sym typeface="Montserrat"/>
              </a:rPr>
              <a:t>:</a:t>
            </a:r>
            <a:endParaRPr lang="ru-RU" dirty="0">
              <a:latin typeface="+mj-lt"/>
              <a:ea typeface="Montserrat"/>
              <a:cs typeface="Montserrat"/>
              <a:sym typeface="Montserrat"/>
            </a:endParaRP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Курс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Образовательная программа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Преподаватель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Ступень образования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Форма обучения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Интерфейс руководителя структуры</a:t>
            </a:r>
            <a:endParaRPr lang="en-US" sz="1600" b="1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1. Отображает только данные по образовательным программам этой структуры.</a:t>
            </a:r>
          </a:p>
          <a:p>
            <a:pPr marL="302851">
              <a:buClr>
                <a:srgbClr val="0074BD"/>
              </a:buClr>
              <a:buSzPts val="900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2. Доступные фильтры те же</a:t>
            </a:r>
          </a:p>
          <a:p>
            <a:pPr marL="588601" indent="-285750">
              <a:buClr>
                <a:srgbClr val="0074BD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Структурное подразделение</a:t>
            </a:r>
          </a:p>
          <a:p>
            <a:pPr marL="302851">
              <a:buClr>
                <a:srgbClr val="0074BD"/>
              </a:buClr>
              <a:buSzPts val="900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BA835-DECA-FA95-196D-FB1D54CBB068}"/>
              </a:ext>
            </a:extLst>
          </p:cNvPr>
          <p:cNvSpPr txBox="1"/>
          <p:nvPr/>
        </p:nvSpPr>
        <p:spPr>
          <a:xfrm>
            <a:off x="275575" y="1726612"/>
            <a:ext cx="29652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Интерфейс учащегося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en-US" sz="1600" dirty="0"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r>
              <a:rPr lang="ru-RU" sz="1600" dirty="0">
                <a:latin typeface="+mj-lt"/>
                <a:ea typeface="Montserrat"/>
                <a:cs typeface="Montserrat"/>
                <a:sym typeface="Montserrat"/>
              </a:rPr>
              <a:t>Представляет собой страницу выставления оценок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CAA68-E588-8D60-7A29-1CA6CA0DA86E}"/>
              </a:ext>
            </a:extLst>
          </p:cNvPr>
          <p:cNvSpPr txBox="1"/>
          <p:nvPr/>
        </p:nvSpPr>
        <p:spPr>
          <a:xfrm>
            <a:off x="245028" y="3568749"/>
            <a:ext cx="34398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851">
              <a:buClr>
                <a:srgbClr val="0074BD"/>
              </a:buClr>
              <a:buSzPts val="900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Интерфейс ректора и проректора</a:t>
            </a:r>
            <a:endParaRPr lang="en-US" sz="1600" b="1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1. Отображает все данные</a:t>
            </a:r>
          </a:p>
          <a:p>
            <a:pPr marL="302851">
              <a:buClr>
                <a:srgbClr val="0074BD"/>
              </a:buClr>
              <a:buSzPts val="900"/>
            </a:pP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2. Доступны все возможные фильтры</a:t>
            </a:r>
          </a:p>
        </p:txBody>
      </p:sp>
      <p:sp>
        <p:nvSpPr>
          <p:cNvPr id="3" name="Google Shape;157;p17">
            <a:extLst>
              <a:ext uri="{FF2B5EF4-FFF2-40B4-BE49-F238E27FC236}">
                <a16:creationId xmlns:a16="http://schemas.microsoft.com/office/drawing/2014/main" id="{1F10FB1D-7DB9-B3B1-7637-6D3111089C75}"/>
              </a:ext>
            </a:extLst>
          </p:cNvPr>
          <p:cNvSpPr/>
          <p:nvPr/>
        </p:nvSpPr>
        <p:spPr>
          <a:xfrm>
            <a:off x="9410855" y="2195318"/>
            <a:ext cx="2122404" cy="2467364"/>
          </a:xfrm>
          <a:prstGeom prst="rect">
            <a:avLst/>
          </a:prstGeom>
          <a:noFill/>
          <a:ln>
            <a:solidFill>
              <a:srgbClr val="3C90DC"/>
            </a:solidFill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1600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Интерфейс соответствует функциям проекта</a:t>
            </a:r>
          </a:p>
          <a:p>
            <a:pPr algn="ctr">
              <a:buSzPts val="1400"/>
            </a:pPr>
            <a:endParaRPr lang="en-US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b="1" dirty="0">
                <a:latin typeface="+mj-lt"/>
                <a:ea typeface="Montserrat"/>
                <a:cs typeface="Montserrat"/>
                <a:sym typeface="Montserrat"/>
              </a:rPr>
              <a:t>Сбор информации</a:t>
            </a:r>
          </a:p>
          <a:p>
            <a:pPr marL="302851">
              <a:buClr>
                <a:srgbClr val="0074BD"/>
              </a:buClr>
              <a:buSzPts val="900"/>
            </a:pPr>
            <a:endParaRPr lang="ru-RU" b="1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b="1" dirty="0">
                <a:latin typeface="+mj-lt"/>
                <a:ea typeface="Montserrat"/>
                <a:cs typeface="Montserrat"/>
                <a:sym typeface="Montserrat"/>
              </a:rPr>
              <a:t>Наглядное отображение информации</a:t>
            </a:r>
            <a:endParaRPr lang="en-US" b="1" dirty="0">
              <a:latin typeface="+mj-lt"/>
              <a:ea typeface="Montserrat"/>
              <a:cs typeface="Montserrat"/>
              <a:sym typeface="Montserrat"/>
            </a:endParaRPr>
          </a:p>
          <a:p>
            <a:pPr algn="ctr">
              <a:buSzPts val="1400"/>
            </a:pPr>
            <a:endParaRPr lang="ru-RU" b="1" dirty="0">
              <a:solidFill>
                <a:srgbClr val="3C90DC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0129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284BE8DC-7755-10CD-3668-49830FD95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96643EFD-4589-2AA7-E743-C39293371D74}"/>
              </a:ext>
            </a:extLst>
          </p:cNvPr>
          <p:cNvSpPr txBox="1"/>
          <p:nvPr/>
        </p:nvSpPr>
        <p:spPr>
          <a:xfrm>
            <a:off x="275576" y="214114"/>
            <a:ext cx="574464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Артефакты проекта</a:t>
            </a:r>
            <a:endParaRPr lang="ru-RU" sz="12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Были разработаны несколько MVP отражающие различные стороны проекта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03312C50-0B1F-E766-2DA8-4EFE22FF7AC2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161;p17">
            <a:extLst>
              <a:ext uri="{FF2B5EF4-FFF2-40B4-BE49-F238E27FC236}">
                <a16:creationId xmlns:a16="http://schemas.microsoft.com/office/drawing/2014/main" id="{8D0373AF-462C-1576-C011-4FBA5F26FAE5}"/>
              </a:ext>
            </a:extLst>
          </p:cNvPr>
          <p:cNvSpPr txBox="1"/>
          <p:nvPr/>
        </p:nvSpPr>
        <p:spPr>
          <a:xfrm>
            <a:off x="34416" y="2169833"/>
            <a:ext cx="3891649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Демонстрирует работу с данными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Отражает работу фильтров данных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Содержит примеры инфографики на экранах преподавателя и руководителя </a:t>
            </a:r>
          </a:p>
        </p:txBody>
      </p:sp>
      <p:sp>
        <p:nvSpPr>
          <p:cNvPr id="63" name="Google Shape;157;p17">
            <a:extLst>
              <a:ext uri="{FF2B5EF4-FFF2-40B4-BE49-F238E27FC236}">
                <a16:creationId xmlns:a16="http://schemas.microsoft.com/office/drawing/2014/main" id="{83FDA69C-0BDC-F731-A903-6B0AE20C90F3}"/>
              </a:ext>
            </a:extLst>
          </p:cNvPr>
          <p:cNvSpPr/>
          <p:nvPr/>
        </p:nvSpPr>
        <p:spPr>
          <a:xfrm>
            <a:off x="860541" y="1445195"/>
            <a:ext cx="2191665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Интерактивный </a:t>
            </a:r>
            <a:r>
              <a:rPr lang="ru-RU" sz="1600" b="1" dirty="0" err="1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дашборд</a:t>
            </a: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b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</a:b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(</a:t>
            </a:r>
            <a:r>
              <a:rPr lang="en-US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Power BI)</a:t>
            </a:r>
            <a:endParaRPr lang="ru-RU" sz="1600" b="1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161;p17">
            <a:extLst>
              <a:ext uri="{FF2B5EF4-FFF2-40B4-BE49-F238E27FC236}">
                <a16:creationId xmlns:a16="http://schemas.microsoft.com/office/drawing/2014/main" id="{74D42CB1-E2FE-1C4E-94AD-81350091BDC7}"/>
              </a:ext>
            </a:extLst>
          </p:cNvPr>
          <p:cNvSpPr txBox="1"/>
          <p:nvPr/>
        </p:nvSpPr>
        <p:spPr>
          <a:xfrm>
            <a:off x="4067264" y="2132228"/>
            <a:ext cx="4059092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400" dirty="0">
                <a:latin typeface="+mj-lt"/>
                <a:sym typeface="Montserrat"/>
              </a:rPr>
              <a:t>Показывает процесс сбора обратной связи</a:t>
            </a:r>
            <a:endParaRPr lang="ru-RU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400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Вариация на тему внешнего вида сайта и всех основных экранов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en-US" dirty="0">
              <a:latin typeface="+mj-lt"/>
              <a:sym typeface="Montserrat"/>
            </a:endParaRPr>
          </a:p>
        </p:txBody>
      </p:sp>
      <p:sp>
        <p:nvSpPr>
          <p:cNvPr id="68" name="Google Shape;157;p17">
            <a:extLst>
              <a:ext uri="{FF2B5EF4-FFF2-40B4-BE49-F238E27FC236}">
                <a16:creationId xmlns:a16="http://schemas.microsoft.com/office/drawing/2014/main" id="{A9716503-E71E-5E77-12B5-19EA4C7BFB31}"/>
              </a:ext>
            </a:extLst>
          </p:cNvPr>
          <p:cNvSpPr/>
          <p:nvPr/>
        </p:nvSpPr>
        <p:spPr>
          <a:xfrm>
            <a:off x="4680929" y="1441814"/>
            <a:ext cx="3174822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1600" b="1" dirty="0">
                <a:solidFill>
                  <a:srgbClr val="1F497D"/>
                </a:solidFill>
                <a:latin typeface="+mj-lt"/>
                <a:sym typeface="Montserrat"/>
              </a:rPr>
              <a:t>Прототип интерфейса (</a:t>
            </a:r>
            <a:r>
              <a:rPr lang="en-US" sz="1600" b="1" dirty="0">
                <a:solidFill>
                  <a:srgbClr val="1F497D"/>
                </a:solidFill>
                <a:latin typeface="+mj-lt"/>
                <a:sym typeface="Montserrat"/>
              </a:rPr>
              <a:t>Figma)</a:t>
            </a:r>
          </a:p>
        </p:txBody>
      </p:sp>
      <p:sp>
        <p:nvSpPr>
          <p:cNvPr id="70" name="Google Shape;157;p17">
            <a:extLst>
              <a:ext uri="{FF2B5EF4-FFF2-40B4-BE49-F238E27FC236}">
                <a16:creationId xmlns:a16="http://schemas.microsoft.com/office/drawing/2014/main" id="{27F47118-1E35-530E-38B9-5BBE5CA92A2E}"/>
              </a:ext>
            </a:extLst>
          </p:cNvPr>
          <p:cNvSpPr/>
          <p:nvPr/>
        </p:nvSpPr>
        <p:spPr>
          <a:xfrm>
            <a:off x="8701124" y="1441814"/>
            <a:ext cx="2909237" cy="42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Прототип сайта</a:t>
            </a:r>
            <a:r>
              <a:rPr lang="en-US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br>
              <a:rPr lang="ru-RU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(Django)</a:t>
            </a:r>
            <a:endParaRPr lang="ru-RU" sz="1600" b="1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125;p16">
            <a:extLst>
              <a:ext uri="{FF2B5EF4-FFF2-40B4-BE49-F238E27FC236}">
                <a16:creationId xmlns:a16="http://schemas.microsoft.com/office/drawing/2014/main" id="{8588DE69-B876-3B2C-903A-B999AC43C39C}"/>
              </a:ext>
            </a:extLst>
          </p:cNvPr>
          <p:cNvCxnSpPr/>
          <p:nvPr/>
        </p:nvCxnSpPr>
        <p:spPr>
          <a:xfrm>
            <a:off x="4230432" y="1598258"/>
            <a:ext cx="0" cy="4882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2" name="Google Shape;125;p16">
            <a:extLst>
              <a:ext uri="{FF2B5EF4-FFF2-40B4-BE49-F238E27FC236}">
                <a16:creationId xmlns:a16="http://schemas.microsoft.com/office/drawing/2014/main" id="{BA39B0F5-35A2-9EC2-1D36-ADDC17C9B3CA}"/>
              </a:ext>
            </a:extLst>
          </p:cNvPr>
          <p:cNvCxnSpPr>
            <a:cxnSpLocks/>
          </p:cNvCxnSpPr>
          <p:nvPr/>
        </p:nvCxnSpPr>
        <p:spPr>
          <a:xfrm>
            <a:off x="8126356" y="1598258"/>
            <a:ext cx="0" cy="4882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" name="Google Shape;161;p17">
            <a:extLst>
              <a:ext uri="{FF2B5EF4-FFF2-40B4-BE49-F238E27FC236}">
                <a16:creationId xmlns:a16="http://schemas.microsoft.com/office/drawing/2014/main" id="{60BC657F-20B8-EC82-7D86-048A619958C5}"/>
              </a:ext>
            </a:extLst>
          </p:cNvPr>
          <p:cNvSpPr txBox="1"/>
          <p:nvPr/>
        </p:nvSpPr>
        <p:spPr>
          <a:xfrm>
            <a:off x="7961569" y="2169833"/>
            <a:ext cx="4059092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Показывает</a:t>
            </a:r>
            <a:r>
              <a:rPr lang="ru-RU" sz="1400" dirty="0">
                <a:latin typeface="+mj-lt"/>
                <a:sym typeface="Montserrat"/>
              </a:rPr>
              <a:t> процесс сбора обратной связи</a:t>
            </a:r>
            <a:endParaRPr lang="ru-RU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400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Вариация на тему внешнего вида сайта и всех основных экранов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Демонстрирует работу с данными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latin typeface="+mj-lt"/>
                <a:sym typeface="Montserrat"/>
              </a:rPr>
              <a:t>Отражает опыт конечного пользователя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dirty="0"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en-US" dirty="0"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8927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58;p17">
            <a:extLst>
              <a:ext uri="{FF2B5EF4-FFF2-40B4-BE49-F238E27FC236}">
                <a16:creationId xmlns:a16="http://schemas.microsoft.com/office/drawing/2014/main" id="{66882B29-6B89-4CAF-AF66-9F0211EF093D}"/>
              </a:ext>
            </a:extLst>
          </p:cNvPr>
          <p:cNvSpPr/>
          <p:nvPr/>
        </p:nvSpPr>
        <p:spPr>
          <a:xfrm rot="21594989">
            <a:off x="1181629" y="2892561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Параметры проекта</a:t>
            </a:r>
            <a:endParaRPr sz="1100" b="1" dirty="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157;p17">
            <a:extLst>
              <a:ext uri="{FF2B5EF4-FFF2-40B4-BE49-F238E27FC236}">
                <a16:creationId xmlns:a16="http://schemas.microsoft.com/office/drawing/2014/main" id="{69B1B2BA-4FE6-483A-9631-56FAD2883F8D}"/>
              </a:ext>
            </a:extLst>
          </p:cNvPr>
          <p:cNvSpPr/>
          <p:nvPr/>
        </p:nvSpPr>
        <p:spPr>
          <a:xfrm>
            <a:off x="2154708" y="1996380"/>
            <a:ext cx="1106006" cy="41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1-2 недели</a:t>
            </a:r>
            <a:endParaRPr sz="12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161;p17">
            <a:extLst>
              <a:ext uri="{FF2B5EF4-FFF2-40B4-BE49-F238E27FC236}">
                <a16:creationId xmlns:a16="http://schemas.microsoft.com/office/drawing/2014/main" id="{2C30A083-9AE0-4AC8-825B-26402B5EC751}"/>
              </a:ext>
            </a:extLst>
          </p:cNvPr>
          <p:cNvSpPr txBox="1"/>
          <p:nvPr/>
        </p:nvSpPr>
        <p:spPr>
          <a:xfrm>
            <a:off x="958755" y="3554030"/>
            <a:ext cx="2494170" cy="172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550" lvl="0" algn="ctr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</a:pPr>
            <a:r>
              <a:rPr lang="ru-RU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Срок реализации</a:t>
            </a:r>
            <a:r>
              <a:rPr lang="en-US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45550" lvl="0" algn="ctr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</a:pPr>
            <a:r>
              <a:rPr lang="en-US" sz="1600" b="1" dirty="0">
                <a:solidFill>
                  <a:srgbClr val="699BCD"/>
                </a:solidFill>
                <a:latin typeface="Montserrat"/>
                <a:sym typeface="Montserrat"/>
              </a:rPr>
              <a:t>1</a:t>
            </a:r>
            <a:r>
              <a:rPr lang="ru-RU" sz="1600" b="1" dirty="0">
                <a:solidFill>
                  <a:srgbClr val="699BCD"/>
                </a:solidFill>
                <a:latin typeface="Montserrat"/>
                <a:sym typeface="Montserrat"/>
              </a:rPr>
              <a:t>1</a:t>
            </a:r>
            <a:r>
              <a:rPr lang="en-US" sz="1600" b="1" dirty="0">
                <a:solidFill>
                  <a:srgbClr val="699BCD"/>
                </a:solidFill>
                <a:latin typeface="Montserrat"/>
                <a:sym typeface="Montserrat"/>
              </a:rPr>
              <a:t>-1</a:t>
            </a:r>
            <a:r>
              <a:rPr lang="ru-RU" sz="1600" b="1" dirty="0">
                <a:solidFill>
                  <a:srgbClr val="699BCD"/>
                </a:solidFill>
                <a:latin typeface="Montserrat"/>
                <a:sym typeface="Montserrat"/>
              </a:rPr>
              <a:t>4</a:t>
            </a:r>
            <a:r>
              <a:rPr lang="en-US" sz="1600" b="1" dirty="0">
                <a:solidFill>
                  <a:srgbClr val="699BCD"/>
                </a:solidFill>
                <a:latin typeface="Montserrat"/>
                <a:sym typeface="Montserrat"/>
              </a:rPr>
              <a:t> </a:t>
            </a:r>
            <a:r>
              <a:rPr lang="ru-RU" sz="1600" b="1" dirty="0">
                <a:solidFill>
                  <a:srgbClr val="699BCD"/>
                </a:solidFill>
                <a:latin typeface="Montserrat"/>
                <a:sym typeface="Montserrat"/>
              </a:rPr>
              <a:t>недель</a:t>
            </a:r>
            <a:endParaRPr lang="en-US" sz="1600" b="1" dirty="0">
              <a:solidFill>
                <a:srgbClr val="699BCD"/>
              </a:solidFill>
              <a:latin typeface="Montserrat"/>
              <a:sym typeface="Montserrat"/>
            </a:endParaRPr>
          </a:p>
          <a:p>
            <a:pPr marL="45550" lvl="0" algn="ctr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</a:pPr>
            <a:endParaRPr lang="ru-RU"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550" lvl="0" algn="ctr" rtl="0"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700"/>
            </a:pPr>
            <a:r>
              <a:rPr lang="ru-RU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Ориентировочная стоимость проекта</a:t>
            </a:r>
            <a:r>
              <a:rPr lang="en-US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ru-RU" sz="1600" b="1" dirty="0">
                <a:solidFill>
                  <a:srgbClr val="699BCD"/>
                </a:solidFill>
                <a:latin typeface="Montserrat"/>
                <a:sym typeface="Montserrat"/>
              </a:rPr>
              <a:t>700 тыс. рублей</a:t>
            </a:r>
          </a:p>
        </p:txBody>
      </p:sp>
      <p:sp>
        <p:nvSpPr>
          <p:cNvPr id="63" name="Google Shape;169;p17">
            <a:extLst>
              <a:ext uri="{FF2B5EF4-FFF2-40B4-BE49-F238E27FC236}">
                <a16:creationId xmlns:a16="http://schemas.microsoft.com/office/drawing/2014/main" id="{56B067A7-CABA-486A-B834-B11676D30BEE}"/>
              </a:ext>
            </a:extLst>
          </p:cNvPr>
          <p:cNvSpPr/>
          <p:nvPr/>
        </p:nvSpPr>
        <p:spPr>
          <a:xfrm rot="999">
            <a:off x="7448281" y="1968336"/>
            <a:ext cx="1055847" cy="51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1-2 недели</a:t>
            </a:r>
          </a:p>
        </p:txBody>
      </p:sp>
      <p:sp>
        <p:nvSpPr>
          <p:cNvPr id="71" name="Google Shape;173;p17">
            <a:extLst>
              <a:ext uri="{FF2B5EF4-FFF2-40B4-BE49-F238E27FC236}">
                <a16:creationId xmlns:a16="http://schemas.microsoft.com/office/drawing/2014/main" id="{A4283AA1-7DAC-447E-9239-B74BA674D638}"/>
              </a:ext>
            </a:extLst>
          </p:cNvPr>
          <p:cNvSpPr/>
          <p:nvPr/>
        </p:nvSpPr>
        <p:spPr>
          <a:xfrm>
            <a:off x="9171866" y="1994022"/>
            <a:ext cx="1055999" cy="41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1-2 недели</a:t>
            </a:r>
          </a:p>
        </p:txBody>
      </p:sp>
      <p:sp>
        <p:nvSpPr>
          <p:cNvPr id="88" name="Google Shape;183;p17">
            <a:extLst>
              <a:ext uri="{FF2B5EF4-FFF2-40B4-BE49-F238E27FC236}">
                <a16:creationId xmlns:a16="http://schemas.microsoft.com/office/drawing/2014/main" id="{41490EAB-5150-4794-AC04-C2E6F6A70238}"/>
              </a:ext>
            </a:extLst>
          </p:cNvPr>
          <p:cNvSpPr/>
          <p:nvPr/>
        </p:nvSpPr>
        <p:spPr>
          <a:xfrm>
            <a:off x="1797" y="1387513"/>
            <a:ext cx="2199265" cy="548466"/>
          </a:xfrm>
          <a:custGeom>
            <a:avLst/>
            <a:gdLst>
              <a:gd name="connsiteX0" fmla="*/ 0 w 1645921"/>
              <a:gd name="connsiteY0" fmla="*/ 0 h 391481"/>
              <a:gd name="connsiteX1" fmla="*/ 1450181 w 1645921"/>
              <a:gd name="connsiteY1" fmla="*/ 0 h 391481"/>
              <a:gd name="connsiteX2" fmla="*/ 1645921 w 1645921"/>
              <a:gd name="connsiteY2" fmla="*/ 195741 h 391481"/>
              <a:gd name="connsiteX3" fmla="*/ 1450181 w 1645921"/>
              <a:gd name="connsiteY3" fmla="*/ 391481 h 391481"/>
              <a:gd name="connsiteX4" fmla="*/ 0 w 1645921"/>
              <a:gd name="connsiteY4" fmla="*/ 391481 h 391481"/>
              <a:gd name="connsiteX5" fmla="*/ 195741 w 1645921"/>
              <a:gd name="connsiteY5" fmla="*/ 195741 h 391481"/>
              <a:gd name="connsiteX6" fmla="*/ 0 w 1645921"/>
              <a:gd name="connsiteY6" fmla="*/ 0 h 391481"/>
              <a:gd name="connsiteX0" fmla="*/ 17619 w 1663540"/>
              <a:gd name="connsiteY0" fmla="*/ 0 h 391481"/>
              <a:gd name="connsiteX1" fmla="*/ 1467800 w 1663540"/>
              <a:gd name="connsiteY1" fmla="*/ 0 h 391481"/>
              <a:gd name="connsiteX2" fmla="*/ 1663540 w 1663540"/>
              <a:gd name="connsiteY2" fmla="*/ 195741 h 391481"/>
              <a:gd name="connsiteX3" fmla="*/ 1467800 w 1663540"/>
              <a:gd name="connsiteY3" fmla="*/ 391481 h 391481"/>
              <a:gd name="connsiteX4" fmla="*/ 17619 w 1663540"/>
              <a:gd name="connsiteY4" fmla="*/ 391481 h 391481"/>
              <a:gd name="connsiteX5" fmla="*/ 0 w 1663540"/>
              <a:gd name="connsiteY5" fmla="*/ 195741 h 391481"/>
              <a:gd name="connsiteX6" fmla="*/ 17619 w 1663540"/>
              <a:gd name="connsiteY6" fmla="*/ 0 h 391481"/>
              <a:gd name="connsiteX0" fmla="*/ 0 w 1645921"/>
              <a:gd name="connsiteY0" fmla="*/ 0 h 391481"/>
              <a:gd name="connsiteX1" fmla="*/ 1450181 w 1645921"/>
              <a:gd name="connsiteY1" fmla="*/ 0 h 391481"/>
              <a:gd name="connsiteX2" fmla="*/ 1645921 w 1645921"/>
              <a:gd name="connsiteY2" fmla="*/ 195741 h 391481"/>
              <a:gd name="connsiteX3" fmla="*/ 1450181 w 1645921"/>
              <a:gd name="connsiteY3" fmla="*/ 391481 h 391481"/>
              <a:gd name="connsiteX4" fmla="*/ 0 w 1645921"/>
              <a:gd name="connsiteY4" fmla="*/ 391481 h 391481"/>
              <a:gd name="connsiteX5" fmla="*/ 71281 w 1645921"/>
              <a:gd name="connsiteY5" fmla="*/ 192566 h 391481"/>
              <a:gd name="connsiteX6" fmla="*/ 0 w 1645921"/>
              <a:gd name="connsiteY6" fmla="*/ 0 h 391481"/>
              <a:gd name="connsiteX0" fmla="*/ 1744 w 1647665"/>
              <a:gd name="connsiteY0" fmla="*/ 0 h 391481"/>
              <a:gd name="connsiteX1" fmla="*/ 1451925 w 1647665"/>
              <a:gd name="connsiteY1" fmla="*/ 0 h 391481"/>
              <a:gd name="connsiteX2" fmla="*/ 1647665 w 1647665"/>
              <a:gd name="connsiteY2" fmla="*/ 195741 h 391481"/>
              <a:gd name="connsiteX3" fmla="*/ 1451925 w 1647665"/>
              <a:gd name="connsiteY3" fmla="*/ 391481 h 391481"/>
              <a:gd name="connsiteX4" fmla="*/ 1744 w 1647665"/>
              <a:gd name="connsiteY4" fmla="*/ 391481 h 391481"/>
              <a:gd name="connsiteX5" fmla="*/ 0 w 1647665"/>
              <a:gd name="connsiteY5" fmla="*/ 189391 h 391481"/>
              <a:gd name="connsiteX6" fmla="*/ 1744 w 1647665"/>
              <a:gd name="connsiteY6" fmla="*/ 0 h 39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665" h="391481">
                <a:moveTo>
                  <a:pt x="1744" y="0"/>
                </a:moveTo>
                <a:lnTo>
                  <a:pt x="1451925" y="0"/>
                </a:lnTo>
                <a:lnTo>
                  <a:pt x="1647665" y="195741"/>
                </a:lnTo>
                <a:lnTo>
                  <a:pt x="1451925" y="391481"/>
                </a:lnTo>
                <a:lnTo>
                  <a:pt x="1744" y="391481"/>
                </a:lnTo>
                <a:cubicBezTo>
                  <a:pt x="1163" y="324118"/>
                  <a:pt x="581" y="256754"/>
                  <a:pt x="0" y="189391"/>
                </a:cubicBezTo>
                <a:cubicBezTo>
                  <a:pt x="581" y="126261"/>
                  <a:pt x="1163" y="63130"/>
                  <a:pt x="1744" y="0"/>
                </a:cubicBezTo>
                <a:close/>
              </a:path>
            </a:pathLst>
          </a:custGeom>
          <a:solidFill>
            <a:srgbClr val="699B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ПРОЕКТ </a:t>
            </a:r>
          </a:p>
        </p:txBody>
      </p:sp>
      <p:sp>
        <p:nvSpPr>
          <p:cNvPr id="89" name="Google Shape;184;p17">
            <a:extLst>
              <a:ext uri="{FF2B5EF4-FFF2-40B4-BE49-F238E27FC236}">
                <a16:creationId xmlns:a16="http://schemas.microsoft.com/office/drawing/2014/main" id="{4708AB55-65C0-4459-A2C9-0FE2CA4653B9}"/>
              </a:ext>
            </a:extLst>
          </p:cNvPr>
          <p:cNvSpPr/>
          <p:nvPr/>
        </p:nvSpPr>
        <p:spPr>
          <a:xfrm>
            <a:off x="8668140" y="1394430"/>
            <a:ext cx="2165158" cy="573751"/>
          </a:xfrm>
          <a:prstGeom prst="chevron">
            <a:avLst>
              <a:gd name="adj" fmla="val 50000"/>
            </a:avLst>
          </a:prstGeom>
          <a:solidFill>
            <a:srgbClr val="D0E0E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dk1"/>
                </a:solidFill>
                <a:latin typeface="Montserrat"/>
                <a:sym typeface="Montserrat"/>
              </a:rPr>
              <a:t>Интеграция с  системами университета</a:t>
            </a:r>
            <a:endParaRPr lang="ru-RU" sz="1800" dirty="0"/>
          </a:p>
        </p:txBody>
      </p:sp>
      <p:sp>
        <p:nvSpPr>
          <p:cNvPr id="90" name="Google Shape;185;p17">
            <a:extLst>
              <a:ext uri="{FF2B5EF4-FFF2-40B4-BE49-F238E27FC236}">
                <a16:creationId xmlns:a16="http://schemas.microsoft.com/office/drawing/2014/main" id="{E11456A8-8F56-4125-8C6D-41C3D2F03D2E}"/>
              </a:ext>
            </a:extLst>
          </p:cNvPr>
          <p:cNvSpPr txBox="1"/>
          <p:nvPr/>
        </p:nvSpPr>
        <p:spPr>
          <a:xfrm>
            <a:off x="11194057" y="1355254"/>
            <a:ext cx="107476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latin typeface="Montserrat"/>
                <a:ea typeface="Montserrat"/>
                <a:cs typeface="Montserrat"/>
                <a:sym typeface="Montserrat"/>
              </a:rPr>
              <a:t>глобальные рынки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164;p17">
            <a:extLst>
              <a:ext uri="{FF2B5EF4-FFF2-40B4-BE49-F238E27FC236}">
                <a16:creationId xmlns:a16="http://schemas.microsoft.com/office/drawing/2014/main" id="{C9D3EE6E-EA00-432F-BDBB-29C5A1A618AE}"/>
              </a:ext>
            </a:extLst>
          </p:cNvPr>
          <p:cNvSpPr/>
          <p:nvPr/>
        </p:nvSpPr>
        <p:spPr>
          <a:xfrm rot="21598566">
            <a:off x="3770195" y="1996688"/>
            <a:ext cx="1127932" cy="4284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2-4 недели</a:t>
            </a:r>
          </a:p>
        </p:txBody>
      </p:sp>
      <p:sp>
        <p:nvSpPr>
          <p:cNvPr id="96" name="Google Shape;189;p17">
            <a:extLst>
              <a:ext uri="{FF2B5EF4-FFF2-40B4-BE49-F238E27FC236}">
                <a16:creationId xmlns:a16="http://schemas.microsoft.com/office/drawing/2014/main" id="{DBCB4C86-74B2-4404-AB28-075B6BC508AA}"/>
              </a:ext>
            </a:extLst>
          </p:cNvPr>
          <p:cNvSpPr/>
          <p:nvPr/>
        </p:nvSpPr>
        <p:spPr>
          <a:xfrm>
            <a:off x="1999523" y="1394430"/>
            <a:ext cx="1535233" cy="548465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dk1"/>
                </a:solidFill>
                <a:latin typeface="Montserrat"/>
                <a:sym typeface="Montserrat"/>
              </a:rPr>
              <a:t>Уточнение</a:t>
            </a:r>
            <a:br>
              <a:rPr lang="ru" sz="1000" dirty="0">
                <a:solidFill>
                  <a:schemeClr val="dk1"/>
                </a:solidFill>
                <a:latin typeface="Montserrat"/>
                <a:sym typeface="Montserrat"/>
              </a:rPr>
            </a:br>
            <a:r>
              <a:rPr lang="ru" sz="1000" dirty="0">
                <a:solidFill>
                  <a:schemeClr val="dk1"/>
                </a:solidFill>
                <a:latin typeface="Montserrat"/>
                <a:sym typeface="Montserrat"/>
              </a:rPr>
              <a:t>ТЗ</a:t>
            </a:r>
            <a:endParaRPr sz="1800" dirty="0"/>
          </a:p>
        </p:txBody>
      </p:sp>
      <p:sp>
        <p:nvSpPr>
          <p:cNvPr id="97" name="Google Shape;190;p17">
            <a:extLst>
              <a:ext uri="{FF2B5EF4-FFF2-40B4-BE49-F238E27FC236}">
                <a16:creationId xmlns:a16="http://schemas.microsoft.com/office/drawing/2014/main" id="{1025D6D4-ECDF-4C88-8170-4452C10A2D19}"/>
              </a:ext>
            </a:extLst>
          </p:cNvPr>
          <p:cNvSpPr/>
          <p:nvPr/>
        </p:nvSpPr>
        <p:spPr>
          <a:xfrm>
            <a:off x="3461271" y="1394430"/>
            <a:ext cx="1847998" cy="548465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 проектной команды</a:t>
            </a:r>
          </a:p>
        </p:txBody>
      </p:sp>
      <p:sp>
        <p:nvSpPr>
          <p:cNvPr id="98" name="Google Shape;191;p17">
            <a:extLst>
              <a:ext uri="{FF2B5EF4-FFF2-40B4-BE49-F238E27FC236}">
                <a16:creationId xmlns:a16="http://schemas.microsoft.com/office/drawing/2014/main" id="{56E9A9FC-A831-48E5-B09C-C77026814369}"/>
              </a:ext>
            </a:extLst>
          </p:cNvPr>
          <p:cNvSpPr/>
          <p:nvPr/>
        </p:nvSpPr>
        <p:spPr>
          <a:xfrm>
            <a:off x="5206728" y="1394430"/>
            <a:ext cx="2063455" cy="548465"/>
          </a:xfrm>
          <a:prstGeom prst="chevron">
            <a:avLst>
              <a:gd name="adj" fmla="val 50000"/>
            </a:avLst>
          </a:prstGeom>
          <a:solidFill>
            <a:srgbClr val="D8E6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dk1"/>
                </a:solidFill>
                <a:latin typeface="Montserrat"/>
                <a:sym typeface="Montserrat"/>
              </a:rPr>
              <a:t>Подготовка работоспособного ПО</a:t>
            </a:r>
            <a:endParaRPr lang="ru-RU" sz="1800" dirty="0"/>
          </a:p>
        </p:txBody>
      </p:sp>
      <p:sp>
        <p:nvSpPr>
          <p:cNvPr id="99" name="Google Shape;192;p17">
            <a:extLst>
              <a:ext uri="{FF2B5EF4-FFF2-40B4-BE49-F238E27FC236}">
                <a16:creationId xmlns:a16="http://schemas.microsoft.com/office/drawing/2014/main" id="{58D61E29-2B7B-4999-8039-41B7A1245DF9}"/>
              </a:ext>
            </a:extLst>
          </p:cNvPr>
          <p:cNvSpPr/>
          <p:nvPr/>
        </p:nvSpPr>
        <p:spPr>
          <a:xfrm>
            <a:off x="7097871" y="1387514"/>
            <a:ext cx="1756670" cy="548465"/>
          </a:xfrm>
          <a:prstGeom prst="chevron">
            <a:avLst>
              <a:gd name="adj" fmla="val 50000"/>
            </a:avLst>
          </a:prstGeom>
          <a:solidFill>
            <a:srgbClr val="DBE7E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на тестовом наборе данных</a:t>
            </a:r>
            <a:endParaRPr lang="ru-RU" sz="1800" dirty="0"/>
          </a:p>
        </p:txBody>
      </p:sp>
      <p:cxnSp>
        <p:nvCxnSpPr>
          <p:cNvPr id="100" name="Google Shape;194;p17">
            <a:extLst>
              <a:ext uri="{FF2B5EF4-FFF2-40B4-BE49-F238E27FC236}">
                <a16:creationId xmlns:a16="http://schemas.microsoft.com/office/drawing/2014/main" id="{79DC1EC4-A71F-47A7-9DCF-24D1DC304F0A}"/>
              </a:ext>
            </a:extLst>
          </p:cNvPr>
          <p:cNvCxnSpPr>
            <a:cxnSpLocks/>
          </p:cNvCxnSpPr>
          <p:nvPr/>
        </p:nvCxnSpPr>
        <p:spPr>
          <a:xfrm>
            <a:off x="-12326" y="2885650"/>
            <a:ext cx="12465443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95;p17">
            <a:extLst>
              <a:ext uri="{FF2B5EF4-FFF2-40B4-BE49-F238E27FC236}">
                <a16:creationId xmlns:a16="http://schemas.microsoft.com/office/drawing/2014/main" id="{173B4F19-6C25-4D0C-BFDB-9B28BE515AE5}"/>
              </a:ext>
            </a:extLst>
          </p:cNvPr>
          <p:cNvCxnSpPr/>
          <p:nvPr/>
        </p:nvCxnSpPr>
        <p:spPr>
          <a:xfrm rot="10800000" flipH="1">
            <a:off x="-12326" y="3365102"/>
            <a:ext cx="12269266" cy="7208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295;p20">
            <a:extLst>
              <a:ext uri="{FF2B5EF4-FFF2-40B4-BE49-F238E27FC236}">
                <a16:creationId xmlns:a16="http://schemas.microsoft.com/office/drawing/2014/main" id="{25C2C0A6-7ACD-4E00-97A4-196B969EAFEB}"/>
              </a:ext>
            </a:extLst>
          </p:cNvPr>
          <p:cNvSpPr/>
          <p:nvPr/>
        </p:nvSpPr>
        <p:spPr>
          <a:xfrm>
            <a:off x="594499" y="2701667"/>
            <a:ext cx="386304" cy="386304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06" name="Google Shape;295;p20">
            <a:extLst>
              <a:ext uri="{FF2B5EF4-FFF2-40B4-BE49-F238E27FC236}">
                <a16:creationId xmlns:a16="http://schemas.microsoft.com/office/drawing/2014/main" id="{22A75C4A-EAFC-47CC-95AA-AFF55919E645}"/>
              </a:ext>
            </a:extLst>
          </p:cNvPr>
          <p:cNvSpPr/>
          <p:nvPr/>
        </p:nvSpPr>
        <p:spPr>
          <a:xfrm>
            <a:off x="6009258" y="2707724"/>
            <a:ext cx="386304" cy="386304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09" name="Google Shape;295;p20">
            <a:extLst>
              <a:ext uri="{FF2B5EF4-FFF2-40B4-BE49-F238E27FC236}">
                <a16:creationId xmlns:a16="http://schemas.microsoft.com/office/drawing/2014/main" id="{400C7C58-9CD4-4EB3-8985-3B01FC481FBB}"/>
              </a:ext>
            </a:extLst>
          </p:cNvPr>
          <p:cNvSpPr/>
          <p:nvPr/>
        </p:nvSpPr>
        <p:spPr>
          <a:xfrm>
            <a:off x="3260714" y="2707724"/>
            <a:ext cx="386304" cy="386304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12" name="Google Shape;295;p20">
            <a:extLst>
              <a:ext uri="{FF2B5EF4-FFF2-40B4-BE49-F238E27FC236}">
                <a16:creationId xmlns:a16="http://schemas.microsoft.com/office/drawing/2014/main" id="{122D5D04-B416-48F3-AFE0-9E5268214D19}"/>
              </a:ext>
            </a:extLst>
          </p:cNvPr>
          <p:cNvSpPr/>
          <p:nvPr/>
        </p:nvSpPr>
        <p:spPr>
          <a:xfrm>
            <a:off x="8836957" y="2710773"/>
            <a:ext cx="386304" cy="386304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14" name="Google Shape;184;p17">
            <a:extLst>
              <a:ext uri="{FF2B5EF4-FFF2-40B4-BE49-F238E27FC236}">
                <a16:creationId xmlns:a16="http://schemas.microsoft.com/office/drawing/2014/main" id="{0F8FDDA1-4ACA-48C9-8419-BF35331404AC}"/>
              </a:ext>
            </a:extLst>
          </p:cNvPr>
          <p:cNvSpPr/>
          <p:nvPr/>
        </p:nvSpPr>
        <p:spPr>
          <a:xfrm>
            <a:off x="10629054" y="1396006"/>
            <a:ext cx="1581582" cy="548465"/>
          </a:xfrm>
          <a:custGeom>
            <a:avLst/>
            <a:gdLst>
              <a:gd name="connsiteX0" fmla="*/ 0 w 1545918"/>
              <a:gd name="connsiteY0" fmla="*/ 0 h 410904"/>
              <a:gd name="connsiteX1" fmla="*/ 1340466 w 1545918"/>
              <a:gd name="connsiteY1" fmla="*/ 0 h 410904"/>
              <a:gd name="connsiteX2" fmla="*/ 1545918 w 1545918"/>
              <a:gd name="connsiteY2" fmla="*/ 205452 h 410904"/>
              <a:gd name="connsiteX3" fmla="*/ 1340466 w 1545918"/>
              <a:gd name="connsiteY3" fmla="*/ 410904 h 410904"/>
              <a:gd name="connsiteX4" fmla="*/ 0 w 1545918"/>
              <a:gd name="connsiteY4" fmla="*/ 410904 h 410904"/>
              <a:gd name="connsiteX5" fmla="*/ 205452 w 1545918"/>
              <a:gd name="connsiteY5" fmla="*/ 205452 h 410904"/>
              <a:gd name="connsiteX6" fmla="*/ 0 w 1545918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46524 w 1340466"/>
              <a:gd name="connsiteY2" fmla="*/ 205452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181716 w 1340466"/>
              <a:gd name="connsiteY1" fmla="*/ 3175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7827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64010"/>
              <a:gd name="connsiteY0" fmla="*/ 0 h 410904"/>
              <a:gd name="connsiteX1" fmla="*/ 1181716 w 1264010"/>
              <a:gd name="connsiteY1" fmla="*/ 3175 h 410904"/>
              <a:gd name="connsiteX2" fmla="*/ 1263999 w 1264010"/>
              <a:gd name="connsiteY2" fmla="*/ 208627 h 410904"/>
              <a:gd name="connsiteX3" fmla="*/ 1184891 w 1264010"/>
              <a:gd name="connsiteY3" fmla="*/ 410904 h 410904"/>
              <a:gd name="connsiteX4" fmla="*/ 0 w 1264010"/>
              <a:gd name="connsiteY4" fmla="*/ 410904 h 410904"/>
              <a:gd name="connsiteX5" fmla="*/ 205452 w 1264010"/>
              <a:gd name="connsiteY5" fmla="*/ 205452 h 410904"/>
              <a:gd name="connsiteX6" fmla="*/ 0 w 1264010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10291"/>
              <a:gd name="connsiteY0" fmla="*/ 0 h 410904"/>
              <a:gd name="connsiteX1" fmla="*/ 1210291 w 1210291"/>
              <a:gd name="connsiteY1" fmla="*/ 3175 h 410904"/>
              <a:gd name="connsiteX2" fmla="*/ 1184624 w 1210291"/>
              <a:gd name="connsiteY2" fmla="*/ 208627 h 410904"/>
              <a:gd name="connsiteX3" fmla="*/ 1184891 w 1210291"/>
              <a:gd name="connsiteY3" fmla="*/ 410904 h 410904"/>
              <a:gd name="connsiteX4" fmla="*/ 0 w 1210291"/>
              <a:gd name="connsiteY4" fmla="*/ 410904 h 410904"/>
              <a:gd name="connsiteX5" fmla="*/ 205452 w 1210291"/>
              <a:gd name="connsiteY5" fmla="*/ 205452 h 410904"/>
              <a:gd name="connsiteX6" fmla="*/ 0 w 12102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904"/>
              <a:gd name="connsiteY0" fmla="*/ 0 h 410904"/>
              <a:gd name="connsiteX1" fmla="*/ 1184098 w 1184904"/>
              <a:gd name="connsiteY1" fmla="*/ 793 h 410904"/>
              <a:gd name="connsiteX2" fmla="*/ 1184624 w 1184904"/>
              <a:gd name="connsiteY2" fmla="*/ 208627 h 410904"/>
              <a:gd name="connsiteX3" fmla="*/ 1184891 w 1184904"/>
              <a:gd name="connsiteY3" fmla="*/ 410904 h 410904"/>
              <a:gd name="connsiteX4" fmla="*/ 0 w 1184904"/>
              <a:gd name="connsiteY4" fmla="*/ 410904 h 410904"/>
              <a:gd name="connsiteX5" fmla="*/ 205452 w 1184904"/>
              <a:gd name="connsiteY5" fmla="*/ 205452 h 410904"/>
              <a:gd name="connsiteX6" fmla="*/ 0 w 1184904"/>
              <a:gd name="connsiteY6" fmla="*/ 0 h 41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904" h="410904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7CACA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388" lvl="0" indent="3175" algn="ctr" defTabSz="982663">
              <a:buSzPts val="1400"/>
              <a:tabLst>
                <a:tab pos="92075" algn="l"/>
              </a:tabLst>
            </a:pPr>
            <a:r>
              <a:rPr lang="ru-RU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Ввод в эксплуатацию</a:t>
            </a:r>
          </a:p>
        </p:txBody>
      </p:sp>
      <p:cxnSp>
        <p:nvCxnSpPr>
          <p:cNvPr id="135" name="Прямая соединительная линия 134">
            <a:extLst>
              <a:ext uri="{FF2B5EF4-FFF2-40B4-BE49-F238E27FC236}">
                <a16:creationId xmlns:a16="http://schemas.microsoft.com/office/drawing/2014/main" id="{A2E78EE9-1653-4911-951E-2F8CF033D106}"/>
              </a:ext>
            </a:extLst>
          </p:cNvPr>
          <p:cNvCxnSpPr/>
          <p:nvPr/>
        </p:nvCxnSpPr>
        <p:spPr>
          <a:xfrm>
            <a:off x="3469661" y="3097077"/>
            <a:ext cx="0" cy="3439459"/>
          </a:xfrm>
          <a:prstGeom prst="line">
            <a:avLst/>
          </a:prstGeom>
          <a:ln>
            <a:solidFill>
              <a:srgbClr val="3C90D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A2AD3C80-74AF-49B4-9490-28397AD240F2}"/>
              </a:ext>
            </a:extLst>
          </p:cNvPr>
          <p:cNvCxnSpPr/>
          <p:nvPr/>
        </p:nvCxnSpPr>
        <p:spPr>
          <a:xfrm>
            <a:off x="774563" y="3097077"/>
            <a:ext cx="0" cy="3439459"/>
          </a:xfrm>
          <a:prstGeom prst="line">
            <a:avLst/>
          </a:prstGeom>
          <a:ln>
            <a:solidFill>
              <a:srgbClr val="3C90D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E7808E6F-AC37-4568-BB2D-0D423B95FBB2}"/>
              </a:ext>
            </a:extLst>
          </p:cNvPr>
          <p:cNvCxnSpPr/>
          <p:nvPr/>
        </p:nvCxnSpPr>
        <p:spPr>
          <a:xfrm>
            <a:off x="6194066" y="3097077"/>
            <a:ext cx="0" cy="3439459"/>
          </a:xfrm>
          <a:prstGeom prst="line">
            <a:avLst/>
          </a:prstGeom>
          <a:ln>
            <a:solidFill>
              <a:srgbClr val="3C90D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4C147CEE-1B87-45A6-82DF-9E0663ABA600}"/>
              </a:ext>
            </a:extLst>
          </p:cNvPr>
          <p:cNvCxnSpPr/>
          <p:nvPr/>
        </p:nvCxnSpPr>
        <p:spPr>
          <a:xfrm>
            <a:off x="9042696" y="3097077"/>
            <a:ext cx="0" cy="3439459"/>
          </a:xfrm>
          <a:prstGeom prst="line">
            <a:avLst/>
          </a:prstGeom>
          <a:ln>
            <a:solidFill>
              <a:srgbClr val="3C90D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Google Shape;106;p15">
            <a:extLst>
              <a:ext uri="{FF2B5EF4-FFF2-40B4-BE49-F238E27FC236}">
                <a16:creationId xmlns:a16="http://schemas.microsoft.com/office/drawing/2014/main" id="{5F401E4B-855A-45C1-B7CF-05B487A0A55B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67;p15">
            <a:extLst>
              <a:ext uri="{FF2B5EF4-FFF2-40B4-BE49-F238E27FC236}">
                <a16:creationId xmlns:a16="http://schemas.microsoft.com/office/drawing/2014/main" id="{7A7394E5-3967-4105-809A-8CDE52D6FC24}"/>
              </a:ext>
            </a:extLst>
          </p:cNvPr>
          <p:cNvSpPr txBox="1"/>
          <p:nvPr/>
        </p:nvSpPr>
        <p:spPr>
          <a:xfrm>
            <a:off x="275575" y="214114"/>
            <a:ext cx="1125089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План внедрения </a:t>
            </a:r>
            <a:endParaRPr sz="1600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Б</a:t>
            </a:r>
            <a:r>
              <a:rPr lang="ru-RU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ы</a:t>
            </a:r>
            <a:r>
              <a:rPr lang="ru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л разработан план внедрения </a:t>
            </a:r>
            <a:endParaRPr sz="20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Google Shape;169;p17">
            <a:extLst>
              <a:ext uri="{FF2B5EF4-FFF2-40B4-BE49-F238E27FC236}">
                <a16:creationId xmlns:a16="http://schemas.microsoft.com/office/drawing/2014/main" id="{D4BBD8A5-708A-7E43-C982-355B491337D9}"/>
              </a:ext>
            </a:extLst>
          </p:cNvPr>
          <p:cNvSpPr/>
          <p:nvPr/>
        </p:nvSpPr>
        <p:spPr>
          <a:xfrm rot="999">
            <a:off x="5640056" y="1991514"/>
            <a:ext cx="1196799" cy="51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4-6 недель</a:t>
            </a:r>
          </a:p>
        </p:txBody>
      </p:sp>
      <p:sp>
        <p:nvSpPr>
          <p:cNvPr id="3" name="Google Shape;158;p17">
            <a:extLst>
              <a:ext uri="{FF2B5EF4-FFF2-40B4-BE49-F238E27FC236}">
                <a16:creationId xmlns:a16="http://schemas.microsoft.com/office/drawing/2014/main" id="{28D4EFF3-F9D4-63D7-38EC-E973A94B93BD}"/>
              </a:ext>
            </a:extLst>
          </p:cNvPr>
          <p:cNvSpPr/>
          <p:nvPr/>
        </p:nvSpPr>
        <p:spPr>
          <a:xfrm rot="21594989">
            <a:off x="3932734" y="2886173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Проектная команда</a:t>
            </a:r>
            <a:endParaRPr sz="1200" b="1" dirty="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72;p17">
            <a:extLst>
              <a:ext uri="{FF2B5EF4-FFF2-40B4-BE49-F238E27FC236}">
                <a16:creationId xmlns:a16="http://schemas.microsoft.com/office/drawing/2014/main" id="{B940944E-9F46-A1BF-C536-329DA140A207}"/>
              </a:ext>
            </a:extLst>
          </p:cNvPr>
          <p:cNvSpPr txBox="1"/>
          <p:nvPr/>
        </p:nvSpPr>
        <p:spPr>
          <a:xfrm>
            <a:off x="3658664" y="3553083"/>
            <a:ext cx="2736894" cy="274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Lead/Project Manager</a:t>
            </a: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17000" lvl="4" indent="-171450">
              <a:buClr>
                <a:srgbClr val="0074BD"/>
              </a:buClr>
              <a:buSzPts val="700"/>
              <a:buFont typeface="Wingdings" panose="05000000000000000000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Опыт работы с </a:t>
            </a: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Big Data</a:t>
            </a: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17000" lvl="4" indent="-171450">
              <a:buClr>
                <a:srgbClr val="0074BD"/>
              </a:buClr>
              <a:buSzPts val="700"/>
              <a:buFont typeface="Wingdings" panose="05000000000000000000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Видение конечного продукта</a:t>
            </a:r>
          </a:p>
          <a:p>
            <a:pPr marL="217000" lvl="4" indent="-171450">
              <a:buClr>
                <a:srgbClr val="0074BD"/>
              </a:buClr>
              <a:buSzPts val="700"/>
              <a:buFont typeface="Wingdings" panose="05000000000000000000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Понимание организационной структуры ВУЗа</a:t>
            </a:r>
            <a:endParaRPr lang="en-US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17000" lvl="4" indent="-171450">
              <a:buClr>
                <a:srgbClr val="0074BD"/>
              </a:buClr>
              <a:buSzPts val="700"/>
              <a:buFont typeface="Wingdings" panose="05000000000000000000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Знание гибких методологий разработки</a:t>
            </a:r>
          </a:p>
          <a:p>
            <a:pPr marL="179999" lvl="0" indent="-134449" algn="l" rtl="0"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Front-End Developer</a:t>
            </a:r>
          </a:p>
          <a:p>
            <a:pPr marL="217000" lvl="1" indent="-171450">
              <a:spcBef>
                <a:spcPts val="500"/>
              </a:spcBef>
              <a:buClr>
                <a:srgbClr val="0074BD"/>
              </a:buClr>
              <a:buSzPts val="700"/>
              <a:buFont typeface="Wingdings" panose="05000000000000000000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  <a:latin typeface="Montserrat"/>
                <a:sym typeface="Montserrat"/>
              </a:rPr>
              <a:t>Требования зависят от стека на котором реализованы веб-сервисы ДВФУ </a:t>
            </a: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34449" algn="l" rtl="0">
              <a:spcBef>
                <a:spcPts val="500"/>
              </a:spcBef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000" dirty="0">
                <a:solidFill>
                  <a:schemeClr val="dk1"/>
                </a:solidFill>
                <a:latin typeface="Montserrat"/>
                <a:sym typeface="Montserrat"/>
              </a:rPr>
              <a:t>Back-End</a:t>
            </a:r>
            <a:r>
              <a:rPr lang="ru-RU" sz="1000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1000" dirty="0">
                <a:solidFill>
                  <a:schemeClr val="dk1"/>
                </a:solidFill>
                <a:latin typeface="Montserrat"/>
                <a:sym typeface="Montserrat"/>
              </a:rPr>
              <a:t>Developer</a:t>
            </a:r>
            <a:endParaRPr lang="ru-RU" sz="1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217000" lvl="1" indent="-171450">
              <a:spcBef>
                <a:spcPts val="500"/>
              </a:spcBef>
              <a:buClr>
                <a:srgbClr val="0074BD"/>
              </a:buClr>
              <a:buSzPts val="700"/>
              <a:buFont typeface="Wingdings" panose="05000000000000000000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  <a:latin typeface="Montserrat"/>
                <a:sym typeface="Montserrat"/>
              </a:rPr>
              <a:t>Требования зависят от стека на котором реализованы веб-сервисы ДВФУ </a:t>
            </a: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158;p17">
            <a:extLst>
              <a:ext uri="{FF2B5EF4-FFF2-40B4-BE49-F238E27FC236}">
                <a16:creationId xmlns:a16="http://schemas.microsoft.com/office/drawing/2014/main" id="{F08EE5C2-7D72-E8F8-073F-4FC56FE296CE}"/>
              </a:ext>
            </a:extLst>
          </p:cNvPr>
          <p:cNvSpPr/>
          <p:nvPr/>
        </p:nvSpPr>
        <p:spPr>
          <a:xfrm rot="21594989">
            <a:off x="6723212" y="2872233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Информационные системы университета</a:t>
            </a:r>
            <a:endParaRPr sz="900" b="1" dirty="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72;p17">
            <a:extLst>
              <a:ext uri="{FF2B5EF4-FFF2-40B4-BE49-F238E27FC236}">
                <a16:creationId xmlns:a16="http://schemas.microsoft.com/office/drawing/2014/main" id="{DE8AD9F5-ADA4-98B4-D20C-522534ADF724}"/>
              </a:ext>
            </a:extLst>
          </p:cNvPr>
          <p:cNvSpPr txBox="1"/>
          <p:nvPr/>
        </p:nvSpPr>
        <p:spPr>
          <a:xfrm>
            <a:off x="6215430" y="3548633"/>
            <a:ext cx="2736894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1С Университет</a:t>
            </a: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Список структур и структурных подразделений</a:t>
            </a: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Список преподавателей</a:t>
            </a: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Список образовательных программ</a:t>
            </a: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Список  дисциплин</a:t>
            </a: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Список групп</a:t>
            </a: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Список учащихся</a:t>
            </a:r>
          </a:p>
        </p:txBody>
      </p:sp>
      <p:sp>
        <p:nvSpPr>
          <p:cNvPr id="7" name="Google Shape;158;p17">
            <a:extLst>
              <a:ext uri="{FF2B5EF4-FFF2-40B4-BE49-F238E27FC236}">
                <a16:creationId xmlns:a16="http://schemas.microsoft.com/office/drawing/2014/main" id="{F2F88257-4414-0D26-77D6-A4B7B7E9E779}"/>
              </a:ext>
            </a:extLst>
          </p:cNvPr>
          <p:cNvSpPr/>
          <p:nvPr/>
        </p:nvSpPr>
        <p:spPr>
          <a:xfrm rot="21594989">
            <a:off x="9746510" y="2919049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Обратная связь во время разработки</a:t>
            </a:r>
            <a:endParaRPr sz="900" b="1" dirty="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72;p17">
            <a:extLst>
              <a:ext uri="{FF2B5EF4-FFF2-40B4-BE49-F238E27FC236}">
                <a16:creationId xmlns:a16="http://schemas.microsoft.com/office/drawing/2014/main" id="{EFA30B4A-AAC8-FA0B-35FB-844526E6FFE3}"/>
              </a:ext>
            </a:extLst>
          </p:cNvPr>
          <p:cNvSpPr txBox="1"/>
          <p:nvPr/>
        </p:nvSpPr>
        <p:spPr>
          <a:xfrm>
            <a:off x="9223261" y="3548633"/>
            <a:ext cx="2550913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Фокус-группа</a:t>
            </a:r>
          </a:p>
          <a:p>
            <a:pPr marL="217000" lvl="0" indent="-171450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Wingdings" panose="05000000000000000000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Учащиеся</a:t>
            </a:r>
          </a:p>
          <a:p>
            <a:pPr marL="217000" lvl="0" indent="-171450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Wingdings" panose="05000000000000000000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Преподаватели</a:t>
            </a:r>
          </a:p>
          <a:p>
            <a:pPr marL="217000" lvl="0" indent="-171450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Wingdings" panose="05000000000000000000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Руководители структурных подразделений</a:t>
            </a: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Сбор обратной связи после ввода в эксплуатацию</a:t>
            </a: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endParaRPr lang="ru-RU"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34449" algn="l" rtl="0"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Поддержка и развитие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78421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  <p:sp>
        <p:nvSpPr>
          <p:cNvPr id="2" name="Google Shape;161;p17">
            <a:extLst>
              <a:ext uri="{FF2B5EF4-FFF2-40B4-BE49-F238E27FC236}">
                <a16:creationId xmlns:a16="http://schemas.microsoft.com/office/drawing/2014/main" id="{4D182A42-F6CC-9C22-93A2-BC46F455F59B}"/>
              </a:ext>
            </a:extLst>
          </p:cNvPr>
          <p:cNvSpPr txBox="1"/>
          <p:nvPr/>
        </p:nvSpPr>
        <p:spPr>
          <a:xfrm>
            <a:off x="-25258" y="1210404"/>
            <a:ext cx="4059092" cy="553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02851" lvl="0" algn="ctr">
              <a:buClr>
                <a:srgbClr val="0074BD"/>
              </a:buClr>
              <a:buSzPts val="900"/>
            </a:pP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Леонид Лапшин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Аналитика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Распределение задач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Разработка интерактивного </a:t>
            </a:r>
            <a:r>
              <a:rPr lang="ru-RU" dirty="0" err="1">
                <a:solidFill>
                  <a:srgbClr val="1F497D"/>
                </a:solidFill>
                <a:latin typeface="+mj-lt"/>
                <a:sym typeface="Montserrat"/>
              </a:rPr>
              <a:t>дашборда</a:t>
            </a: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 в </a:t>
            </a:r>
            <a:r>
              <a:rPr lang="en-US" dirty="0">
                <a:solidFill>
                  <a:srgbClr val="1F497D"/>
                </a:solidFill>
                <a:latin typeface="+mj-lt"/>
                <a:sym typeface="Montserrat"/>
              </a:rPr>
              <a:t>Power BI</a:t>
            </a:r>
            <a:endParaRPr lang="ru-RU" dirty="0">
              <a:solidFill>
                <a:srgbClr val="1F497D"/>
              </a:solidFill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Разработка плана внедрения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Подготовка презентационных материалов </a:t>
            </a:r>
            <a:b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</a:br>
            <a:b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</a:br>
            <a:b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</a:br>
            <a:b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</a:br>
            <a:b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</a:br>
            <a:b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</a:br>
            <a:b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</a:br>
            <a:b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</a:br>
            <a:b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</a:br>
            <a:endParaRPr lang="ru-RU" dirty="0">
              <a:solidFill>
                <a:srgbClr val="1F497D"/>
              </a:solidFill>
              <a:latin typeface="+mj-lt"/>
              <a:sym typeface="Montserrat"/>
            </a:endParaRPr>
          </a:p>
          <a:p>
            <a:pPr marL="302851" lvl="0" algn="ctr">
              <a:buClr>
                <a:srgbClr val="0074BD"/>
              </a:buClr>
              <a:buSzPts val="900"/>
            </a:pP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Ксения </a:t>
            </a:r>
            <a:r>
              <a:rPr lang="ru-RU" dirty="0" err="1">
                <a:solidFill>
                  <a:srgbClr val="1F497D"/>
                </a:solidFill>
                <a:latin typeface="+mj-lt"/>
                <a:sym typeface="Montserrat"/>
              </a:rPr>
              <a:t>Дидик</a:t>
            </a:r>
            <a:endParaRPr lang="ru-RU" dirty="0">
              <a:solidFill>
                <a:srgbClr val="1F497D"/>
              </a:solidFill>
              <a:latin typeface="+mj-lt"/>
              <a:sym typeface="Montserrat"/>
            </a:endParaRP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Разработка метрик оценки образовательного процесса</a:t>
            </a:r>
            <a:endParaRPr lang="ru-RU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302851" lvl="0" algn="ctr">
              <a:buClr>
                <a:srgbClr val="0074BD"/>
              </a:buClr>
              <a:buSzPts val="900"/>
            </a:pPr>
            <a:r>
              <a:rPr lang="ru-RU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Белоусов Егор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Разработка прототипа веб-сайта</a:t>
            </a:r>
            <a:endParaRPr lang="ru-RU" b="1" dirty="0">
              <a:solidFill>
                <a:srgbClr val="1F497D"/>
              </a:solidFill>
              <a:latin typeface="+mj-lt"/>
              <a:sym typeface="Montserrat"/>
            </a:endParaRPr>
          </a:p>
          <a:p>
            <a:pPr marL="302851" lvl="0" algn="ctr">
              <a:buClr>
                <a:srgbClr val="0074BD"/>
              </a:buClr>
              <a:buSzPts val="900"/>
            </a:pPr>
            <a:r>
              <a:rPr lang="ru-RU" dirty="0" err="1">
                <a:solidFill>
                  <a:srgbClr val="1F497D"/>
                </a:solidFill>
                <a:latin typeface="+mj-lt"/>
                <a:sym typeface="Montserrat"/>
              </a:rPr>
              <a:t>Кирил</a:t>
            </a:r>
            <a:r>
              <a:rPr lang="ru-RU" dirty="0">
                <a:solidFill>
                  <a:srgbClr val="1F497D"/>
                </a:solidFill>
                <a:latin typeface="+mj-lt"/>
                <a:sym typeface="Montserrat"/>
              </a:rPr>
              <a:t> Кораблев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dirty="0">
                <a:solidFill>
                  <a:srgbClr val="1F497D"/>
                </a:solidFill>
                <a:latin typeface="+mj-lt"/>
                <a:ea typeface="Montserrat"/>
                <a:cs typeface="Montserrat"/>
                <a:sym typeface="Montserrat"/>
              </a:rPr>
              <a:t>Разработка прототипа интерфейса</a:t>
            </a:r>
          </a:p>
          <a:p>
            <a:pPr marL="450000" lvl="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200" b="1" dirty="0">
              <a:solidFill>
                <a:srgbClr val="1F497D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723939d2-3f6e-4d1f-a217-2a059a7e38fb}">
  <we:reference id="WA200003233" version="2.0.0.3" store="en-US" storeType="OMEX"/>
  <we:alternateReferences/>
  <we:properties>
    <we:property name="Microsoft.Office.CampaignId" value="&quot;none&quot;"/>
    <we:property name="embedUrl" value="&quot;/reportEmbed?reportId=082ef2fd-04bd-4c52-aa68-09db056279a6&amp;config=eyJjbHVzdGVyVXJsIjoiaHR0cHM6Ly9XQUJJLVdFU1QtRVVST1BFLXJlZGlyZWN0LmFuYWx5c2lzLndpbmRvd3MubmV0IiwiZW1iZWRGZWF0dXJlcyI6eyJ1c2FnZU1ldHJpY3NWTmV4dCI6dHJ1ZSwiZGlzYWJsZUFuZ3VsYXJKU0Jvb3RzdHJhcFJlcG9ydEVtYmVkIjp0cnVlfX0%3D&amp;disableSensitivityBanner=true&amp;lrtl=true&quot;"/>
    <we:property name="bookmark" value="&quot;H4sIAAAAAAAAA+2az2/jRBTH/5XKl71EyDOO7bg3WroSAlbVFpUD6mF+vKTedePIdkrDKlLblZYDSD2AhLSAUCUOHMPSiNIt2X9h/B/xZiZZ2pLdsD+CrJV7iO2Z8fj7Xt5n3vilDxwZ572EDe6wPXBWHfW9GqkL9RQ/z/A4WiFOw+navrU0vb/HsvtAZJuELa/lRoKB6zU9yXFU2ivitJs7qw+cgmUdKLbjvM8SPTE2fu60JJfcDSTxqXBDyaTwfGen4bAk2WQdPabNkhwaTg+yPO2yJP4S7BTYVWR9GDYcOOglacb0g7YKVoB+2D4Ox2sUSN7zUAcTRbwPWyAK23oXemlWzK4bTm7PjNDrfXoy88D1tFuwuIsT6zbaDAJOmi5hkd9koeeG3NXt7TgppkP4YOOgl6GVaPugp531vtxnXQHSMaIzyPPpE9bTpL9nzjautW+l/UzAXWibrm4RFwP9ffygzsuj8pg4QzR/M0vRObbjcfmwPCyPTPtu+sV6BugP6ay6Q/QpH3xqZKCe6Zd324hlnPp+m/guBU+0ghCECFDhVPPGgUj6ErDBmqaVbM+8SxvO7SzdM3POguUpDp0jteHYpxspn+1CZpWgV2U8c/SdtPi3Dz684Zd8et9/8Ji9sKJe7CrUs82SvglInPnjWPskMXbqZhzc7SeJHrgz1H87N5zbNC153O0k09j8J2iszU6exAJdhzzwexhXJjz2AHnQJ5IVzNjUs/JisP2pNN1ggmiurltrLI/FLWcqaziLc7Tz3pWAfm7dMgJN+6ThRDxAjsFzEWBglLnUlwtxWEf/ddIsFmjVsoj4RU3KQ3WJi5aaqN9Q9VdqrP7C0SevBgkElLbDoB0RSbhwm57X4u8+JC/1Xs3NWw5Hi9LclFgFlH7F3D/Ru4BXI8f3Qi8KAKgLnAPzoeXDu0/OVWfVoLxZsE25wKzihS3uRT53XUaIS6rBxWl5jLnwobrAI2ZFxHmixivqGR7O8HKk/sBt8xhtMaSrcY1Pjc+y8XmNmLSUSS8Ar0k47uSCQAgWAA8qQdnPKHtsDUD5T9SoPNYGlN/UONU4LRunlwWf5SaMiEcpaXNwGfMCl0eUVoKbnwzsKNmCbveddgWYXLXELBF/4hKBnRP1uxlyqS7Lr2u+ar6WzdfbCFLLoeCyHfg0DKiUlLKQc9qqBIffmY5HaN4zDJRztKR+j6rJWjpZ88POsuISFroi9FiTQMC5KTosZGXpNexvdZatK9h1BXu5YMzCzKKgSwuMiqbv6cqCaIkoXFy/XjoKp5j1LtVYd5aHNRI1EksuGtwIt+mOSoYCSBDyiEUEPNcT4eI3mxei8QmwvJ/Bm4v90SSzc11Ln+4MR+UJbhwx1+maxsXc7VXjfxU4UhflUZUlnprX2jPUMp5Wh1bUE5SMYbCC2g/xPtx4m+OJupy3AC1ipMP6HbiGCN6RZhKytYGJlw/ibPZDO647GxWx03KHm6MWJaTdDEjE/cBtURpWIPKvW/MRqVYQPaYV01MxOc2K6fFfB2vcPeT6R3G5xrL1XZYVFUPcQDG0mX1+fk77Rd5jAjZZF+bkaXQ+60qQC3K1+eek55l6OPwb6FV86zolAAA=&quot;"/>
    <we:property name="datasetId" value="&quot;bea969b5-4d38-4f16-845b-1861eeade412&quot;"/>
    <we:property name="pageName" value="&quot;ReportSection&quot;"/>
    <we:property name="reportUrl" value="&quot;/groups/me/reports/082ef2fd-04bd-4c52-aa68-09db056279a6/ReportSection&quot;"/>
    <we:property name="reportName" value="&quot;Дашборд&quot;"/>
    <we:property name="reportState" value="&quot;CONNECTED&quot;"/>
    <we:property name="pageDisplayName" value="&quot;Окно ректора&quot;"/>
    <we:property name="backgroundColor" value="&quot;#FFFFFF&quot;"/>
    <we:property name="initialStateBookmark" value="&quot;H4sIAAAAAAAAA+1aTW/bRhD9KwYvuQgFuRRJyTfbdYDCsWPYgXsojGI/RjIDmhRIyrUbCLAdoD20gA8tUCBtURjooUc1tVDXcZW/sPxHnd2VEttVrCapWiagDiK5u9x98zRvZrjiI0uEWSeiB2t0F6x5S34n+/JCPsPvMzz25xyrZsWmb/H+/ZXVhY2VT9cWVpexOenkYRJn1vwjK6dpG/KtMOvSSM2EjZ9s1ywaReu0ra5aNMqgZnUgzZKYRuHnYAZjV552oVezYL8TJSlVU27mNAc17R4Ox2tc2/nAxRUpz8M92ASem9YN6CRpPr6uWZk505Cu96nJ9IJLSZzTMMaJVRup+z5z6rZDm16dBq4dMFu1t8IoHw1hB8v7nRTtQSsPOoqHBbFHYw7C0qBTyLLRCktJ1N3VZ8vX2jeTbsphA1q6K87D/EBR/b08L46KY8fqofnraYLkmI4nxePisDjS7TvJZ0spIB/Cmrd7yCk7eKBhIJ7R73JXg6WMeF7L8WwCLm/4AXDuI8IR5uV9HnUFYIMxTSHZGrNLatbdNNnVc4794BkOnQC1ZpnVNZSPdyA1SJBVEY6JXkvyv3Pw0Q1estF9/4Axc2FAvZoqxLNFo652PZz5Xqg4ibSdqhkHx90oUgO3e+qzfYPcum7JwrgdjXzzpdMYm60sCjlSh57PHqJfaffYBfR8ddKG2CyIi3cMwhCyl850/WxW3JeAZv/emGRNNN4gaE4n8LKbCM0caH1NnOvOIs1Cfsca/WK9cQhAbA+vaP0FolloUFlRs5rMF8wG1xbcBUqoTTwxNVIsoWu1kzTkaNWsgsXPclgcyksM1XIof0XUX8qB/BNHn7xe/ACfkFbgt5qOcBi3667bYO9//LiVvf87pLyLurmdUC2lhmAoJV84HuF2ICgqyiuFlH7Bimeoap/XU47nBm7TByA2MAbUg4YH779yrpJVCeXtnG2kC8wqbtBgbtNjtk0dx3bKoYvT4hhz4WN5gUfMiijnoRzMyed4OMPLvvwdHxYGaItWuhxU8qnkM2v5vIFPGpUJ1we37jCs5Hyfc+oD80uhsp8Q9sAYgPCfyn5xrAwovq7kVMlp1nK6zfmMboKm4xLitBjYlLq+zZqElEI3P2qxI2QjdFN3mggwvGqJDhF/YIjAzqH8TQ+5lJfFV5W+Kn3NWl//hpMaHXImWr5HAp8IQQgNGCONUujwW93xBZr3HB3lHC2pnqMqZc1cWZPdzmjFdmhg88CldQd8xvSmw1StzHx7/xuVZavN/Xdpc/9dFMbYzYwU1NYCJbzuuWpngTd4M5i+fz1zKZxi1ruUA9VZHFaSqCQx402DG+42qqhEwMHxA9akTQdc2+XB9CebV0pjFWjWTeHtwf6gk9m52ksfVYb94gQLR8x1ak/jYmJ5VftPAfblRXFUZoin+rH2DLEMRrtDc/IpQkY3mEPsh3gfFt76eCIvJwWgaRpp024brkkE70hSAenigfaXD8N0/A4Cxp3lkthpdIfFUYM4TqvuO03m+XaDkKAEnn/dmhWnXE70hJQMT8ng1EuGx3sTWWP1kKk/xcUiTZd2aJqXTOJaFOYFi97k/Jx086xDOazTGCbkaSSfxgLElFyt39uy9CLIT8iiacldvc31IrP3en8BApMFUGAmAAA=&quot;"/>
    <we:property name="isFiltersActionButtonVisible" value="true"/>
    <we:property name="isVisualContainerHeaderHidden" value="false"/>
    <we:property name="reportEmbeddedTime" value="&quot;2024-02-24T08:14:57.504Z&quot;"/>
    <we:property name="creatorTenantId" value="&quot;ab3ff91d-e10f-425e-b177-3b4548adbb61&quot;"/>
    <we:property name="creatorUserId" value="&quot;10032000DB6B786C&quot;"/>
    <we:property name="creatorSessionId" value="&quot;6f89b733-fe2f-4783-86f3-f28bf80d0eb4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793</Words>
  <Application>Microsoft Office PowerPoint</Application>
  <PresentationFormat>Широкоэкранный</PresentationFormat>
  <Paragraphs>223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Calibri</vt:lpstr>
      <vt:lpstr>Roboto Light</vt:lpstr>
      <vt:lpstr>Montserrat</vt:lpstr>
      <vt:lpstr>Raleway</vt:lpstr>
      <vt:lpstr>Roboto</vt:lpstr>
      <vt:lpstr>Arial</vt:lpstr>
      <vt:lpstr>Segoe UI Light</vt:lpstr>
      <vt:lpstr>Wingdings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Microsoft Power BI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Леонид Лапшин</cp:lastModifiedBy>
  <cp:revision>218</cp:revision>
  <dcterms:modified xsi:type="dcterms:W3CDTF">2024-02-24T08:16:59Z</dcterms:modified>
</cp:coreProperties>
</file>