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89" r:id="rId3"/>
    <p:sldId id="264" r:id="rId4"/>
    <p:sldId id="266" r:id="rId5"/>
    <p:sldId id="262" r:id="rId6"/>
    <p:sldId id="291" r:id="rId7"/>
    <p:sldId id="292" r:id="rId8"/>
    <p:sldId id="293" r:id="rId9"/>
    <p:sldId id="294" r:id="rId10"/>
    <p:sldId id="295" r:id="rId11"/>
    <p:sldId id="296" r:id="rId12"/>
    <p:sldId id="280" r:id="rId13"/>
    <p:sldId id="281" r:id="rId14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746">
          <p15:clr>
            <a:srgbClr val="A4A3A4"/>
          </p15:clr>
        </p15:guide>
        <p15:guide id="4" pos="2290">
          <p15:clr>
            <a:srgbClr val="A4A3A4"/>
          </p15:clr>
        </p15:guide>
        <p15:guide id="5" pos="38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1XNA53m66eUeoYpOExbwe5FRw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4"/>
    <p:restoredTop sz="94631"/>
  </p:normalViewPr>
  <p:slideViewPr>
    <p:cSldViewPr snapToGrid="0">
      <p:cViewPr varScale="1">
        <p:scale>
          <a:sx n="142" d="100"/>
          <a:sy n="142" d="100"/>
        </p:scale>
        <p:origin x="1038" y="120"/>
      </p:cViewPr>
      <p:guideLst>
        <p:guide orient="horz" pos="1620"/>
        <p:guide pos="2880"/>
        <p:guide pos="1746"/>
        <p:guide pos="2290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afb88f7d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bafb88f7d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31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48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3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afb88f7d2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bafb88f7d2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afb88f7d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bafb88f7d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afb88f7d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bafb88f7d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93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54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afb88f7d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bafb88f7d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73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86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" name="Рисунок 1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2F87011B-214C-92D3-744A-C9CE97F9A6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8062" y="176754"/>
            <a:ext cx="871025" cy="2281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443934" y="945300"/>
            <a:ext cx="6810753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ru-RU" sz="4000" b="1" dirty="0">
                <a:solidFill>
                  <a:schemeClr val="lt1"/>
                </a:solidFill>
              </a:rPr>
              <a:t>СЕРВИС ОБРАТНОЙ СВЯЗИ ПО ОБРАЗОВАТЕЛЬНОМУ</a:t>
            </a:r>
            <a:br>
              <a:rPr lang="en-US" sz="4000" b="1" dirty="0">
                <a:solidFill>
                  <a:schemeClr val="lt1"/>
                </a:solidFill>
              </a:rPr>
            </a:br>
            <a:r>
              <a:rPr lang="ru-RU" sz="4000" b="1" dirty="0">
                <a:solidFill>
                  <a:schemeClr val="lt1"/>
                </a:solidFill>
              </a:rPr>
              <a:t>ПРОЦЕССУ</a:t>
            </a:r>
            <a:endParaRPr lang="ru-RU" sz="4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490999" y="4169022"/>
            <a:ext cx="1781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B19FF4"/>
                </a:solidFill>
                <a:latin typeface="Arial"/>
                <a:ea typeface="Arial"/>
                <a:cs typeface="Arial"/>
                <a:sym typeface="Arial"/>
              </a:rPr>
              <a:t>Лапшин Леонид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A235E96-F3AF-E8D7-B513-2886D7BC2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65" y="541619"/>
            <a:ext cx="7963469" cy="4060261"/>
          </a:xfrm>
          <a:prstGeom prst="rect">
            <a:avLst/>
          </a:prstGeom>
        </p:spPr>
      </p:pic>
      <p:sp>
        <p:nvSpPr>
          <p:cNvPr id="44" name="Google Shape;175;g1bafb88f7d2_0_220">
            <a:extLst>
              <a:ext uri="{FF2B5EF4-FFF2-40B4-BE49-F238E27FC236}">
                <a16:creationId xmlns:a16="http://schemas.microsoft.com/office/drawing/2014/main" id="{EF04B856-5903-90FB-2676-85F996089D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10</a:t>
            </a:fld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28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72DA2"/>
            </a:gs>
            <a:gs pos="3000">
              <a:srgbClr val="472DA2"/>
            </a:gs>
            <a:gs pos="63237">
              <a:srgbClr val="853BCF"/>
            </a:gs>
            <a:gs pos="100000">
              <a:srgbClr val="AB44EB"/>
            </a:gs>
          </a:gsLst>
          <a:lin ang="2700000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11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2" name="Объект 3">
            <a:extLst>
              <a:ext uri="{FF2B5EF4-FFF2-40B4-BE49-F238E27FC236}">
                <a16:creationId xmlns:a16="http://schemas.microsoft.com/office/drawing/2014/main" id="{F41FB929-E04B-2464-3A8E-D7157D0727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101922"/>
              </p:ext>
            </p:extLst>
          </p:nvPr>
        </p:nvGraphicFramePr>
        <p:xfrm>
          <a:off x="2012990" y="1081102"/>
          <a:ext cx="5118020" cy="24021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9574">
                  <a:extLst>
                    <a:ext uri="{9D8B030D-6E8A-4147-A177-3AD203B41FA5}">
                      <a16:colId xmlns:a16="http://schemas.microsoft.com/office/drawing/2014/main" val="505579745"/>
                    </a:ext>
                  </a:extLst>
                </a:gridCol>
                <a:gridCol w="3694336">
                  <a:extLst>
                    <a:ext uri="{9D8B030D-6E8A-4147-A177-3AD203B41FA5}">
                      <a16:colId xmlns:a16="http://schemas.microsoft.com/office/drawing/2014/main" val="2965927669"/>
                    </a:ext>
                  </a:extLst>
                </a:gridCol>
                <a:gridCol w="1114110">
                  <a:extLst>
                    <a:ext uri="{9D8B030D-6E8A-4147-A177-3AD203B41FA5}">
                      <a16:colId xmlns:a16="http://schemas.microsoft.com/office/drawing/2014/main" val="547604037"/>
                    </a:ext>
                  </a:extLst>
                </a:gridCol>
              </a:tblGrid>
              <a:tr h="3493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Наименование статьи расходов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Средства гранта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71060"/>
                  </a:ext>
                </a:extLst>
              </a:tr>
              <a:tr h="2260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ФОТ с учетом страховых взносов и НДФЛ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837 000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18556"/>
                  </a:ext>
                </a:extLst>
              </a:tr>
              <a:tr h="39049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Расходы на аренду оборудования и помещения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150 000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433978"/>
                  </a:ext>
                </a:extLst>
              </a:tr>
              <a:tr h="25005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Оплата уставного капитала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kern="1200" baseline="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10 000</a:t>
                      </a:r>
                      <a:endParaRPr lang="ru-RU" sz="1600" b="0" i="0" kern="1200" dirty="0">
                        <a:solidFill>
                          <a:schemeClr val="dk1"/>
                        </a:solidFill>
                        <a:latin typeface="Montserrat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855750"/>
                  </a:ext>
                </a:extLst>
              </a:tr>
              <a:tr h="390495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ИТОГ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>
                          <a:solidFill>
                            <a:schemeClr val="dk1"/>
                          </a:solidFill>
                          <a:latin typeface="Montserrat"/>
                          <a:cs typeface="Arial"/>
                        </a:rPr>
                        <a:t>997 000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8471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E15D75-073F-E9D7-FAF3-9D3CD0C244A6}"/>
              </a:ext>
            </a:extLst>
          </p:cNvPr>
          <p:cNvSpPr txBox="1"/>
          <p:nvPr/>
        </p:nvSpPr>
        <p:spPr>
          <a:xfrm>
            <a:off x="2683913" y="3877732"/>
            <a:ext cx="5077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Arial"/>
                <a:cs typeface="Arial"/>
              </a:rPr>
              <a:t>Спланированы расходы в рамках гранта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DE94A69-AB88-5A77-3D74-E63725A3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913" y="276600"/>
            <a:ext cx="4015148" cy="63788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Montserrat"/>
                <a:ea typeface="+mn-ea"/>
                <a:cs typeface="+mn-cs"/>
              </a:rPr>
              <a:t>Смета 1 этапа</a:t>
            </a:r>
          </a:p>
        </p:txBody>
      </p:sp>
    </p:spTree>
    <p:extLst>
      <p:ext uri="{BB962C8B-B14F-4D97-AF65-F5344CB8AC3E}">
        <p14:creationId xmlns:p14="http://schemas.microsoft.com/office/powerpoint/2010/main" val="242048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387824C-CD58-69C7-027D-82F4B0EB045A}"/>
              </a:ext>
            </a:extLst>
          </p:cNvPr>
          <p:cNvGrpSpPr/>
          <p:nvPr/>
        </p:nvGrpSpPr>
        <p:grpSpPr>
          <a:xfrm>
            <a:off x="481990" y="2932563"/>
            <a:ext cx="1277258" cy="946353"/>
            <a:chOff x="378719" y="3972335"/>
            <a:chExt cx="1703010" cy="1261804"/>
          </a:xfrm>
        </p:grpSpPr>
        <p:sp>
          <p:nvSpPr>
            <p:cNvPr id="3" name="Google Shape;117;p2">
              <a:extLst>
                <a:ext uri="{FF2B5EF4-FFF2-40B4-BE49-F238E27FC236}">
                  <a16:creationId xmlns:a16="http://schemas.microsoft.com/office/drawing/2014/main" id="{319B2E4D-9D6B-F170-C0B4-03DB0F90F325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33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lvl="8" defTabSz="685800">
                <a:buClr>
                  <a:srgbClr val="1B1B1B"/>
                </a:buClr>
                <a:buSzPts val="1600"/>
              </a:pPr>
              <a:r>
                <a:rPr lang="ru-RU" sz="1200" kern="1200" dirty="0">
                  <a:solidFill>
                    <a:srgbClr val="1B1B1B"/>
                  </a:solidFill>
                </a:rPr>
                <a:t>Руководитель</a:t>
              </a:r>
            </a:p>
          </p:txBody>
        </p:sp>
        <p:sp>
          <p:nvSpPr>
            <p:cNvPr id="4" name="Google Shape;117;p2">
              <a:extLst>
                <a:ext uri="{FF2B5EF4-FFF2-40B4-BE49-F238E27FC236}">
                  <a16:creationId xmlns:a16="http://schemas.microsoft.com/office/drawing/2014/main" id="{D4AECA5F-A2AA-B31F-DBF9-6FC5195166C3}"/>
                </a:ext>
              </a:extLst>
            </p:cNvPr>
            <p:cNvSpPr txBox="1"/>
            <p:nvPr/>
          </p:nvSpPr>
          <p:spPr>
            <a:xfrm>
              <a:off x="378719" y="4310850"/>
              <a:ext cx="1703010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lvl="8" defTabSz="685800">
                <a:buClr>
                  <a:srgbClr val="1B1B1B"/>
                </a:buClr>
                <a:buSzPts val="1600"/>
              </a:pPr>
              <a:r>
                <a:rPr lang="ru-RU" sz="1350" kern="1200" dirty="0">
                  <a:solidFill>
                    <a:srgbClr val="1B1B1B"/>
                  </a:solidFill>
                </a:rPr>
                <a:t>Лапшин Леонид Алексеевич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E88CA42-93E7-7AC7-E08F-7C97CE1F602B}"/>
              </a:ext>
            </a:extLst>
          </p:cNvPr>
          <p:cNvGrpSpPr/>
          <p:nvPr/>
        </p:nvGrpSpPr>
        <p:grpSpPr>
          <a:xfrm>
            <a:off x="2277627" y="2932564"/>
            <a:ext cx="1277258" cy="946353"/>
            <a:chOff x="378719" y="3972335"/>
            <a:chExt cx="1703010" cy="1261803"/>
          </a:xfrm>
        </p:grpSpPr>
        <p:sp>
          <p:nvSpPr>
            <p:cNvPr id="6" name="Google Shape;117;p2">
              <a:extLst>
                <a:ext uri="{FF2B5EF4-FFF2-40B4-BE49-F238E27FC236}">
                  <a16:creationId xmlns:a16="http://schemas.microsoft.com/office/drawing/2014/main" id="{E84C52FD-134D-8588-5189-80C2DFE430B9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33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lvl="8" defTabSz="685800">
                <a:buClr>
                  <a:srgbClr val="1B1B1B"/>
                </a:buClr>
                <a:buSzPts val="1600"/>
              </a:pPr>
              <a:r>
                <a:rPr lang="ru-RU" sz="1200" kern="1200" dirty="0">
                  <a:solidFill>
                    <a:srgbClr val="1B1B1B"/>
                  </a:solidFill>
                </a:rPr>
                <a:t>Дизайнер</a:t>
              </a:r>
            </a:p>
          </p:txBody>
        </p:sp>
        <p:sp>
          <p:nvSpPr>
            <p:cNvPr id="7" name="Google Shape;117;p2">
              <a:extLst>
                <a:ext uri="{FF2B5EF4-FFF2-40B4-BE49-F238E27FC236}">
                  <a16:creationId xmlns:a16="http://schemas.microsoft.com/office/drawing/2014/main" id="{F0F4930A-2B75-70FB-D19F-077DC83501F7}"/>
                </a:ext>
              </a:extLst>
            </p:cNvPr>
            <p:cNvSpPr txBox="1"/>
            <p:nvPr/>
          </p:nvSpPr>
          <p:spPr>
            <a:xfrm>
              <a:off x="378719" y="4310849"/>
              <a:ext cx="1703010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lvl="8" defTabSz="685800">
                <a:buClr>
                  <a:srgbClr val="1B1B1B"/>
                </a:buClr>
                <a:buSzPts val="1600"/>
              </a:pPr>
              <a:r>
                <a:rPr lang="ru-RU" sz="1350" kern="1200" dirty="0">
                  <a:solidFill>
                    <a:srgbClr val="1B1B1B"/>
                  </a:solidFill>
                </a:rPr>
                <a:t>Кораблев</a:t>
              </a:r>
              <a:br>
                <a:rPr lang="ru-RU" sz="1350" kern="1200" dirty="0">
                  <a:solidFill>
                    <a:srgbClr val="1B1B1B"/>
                  </a:solidFill>
                </a:rPr>
              </a:br>
              <a:r>
                <a:rPr lang="ru-RU" sz="1350" kern="1200" dirty="0">
                  <a:solidFill>
                    <a:srgbClr val="1B1B1B"/>
                  </a:solidFill>
                </a:rPr>
                <a:t>Кирилл</a:t>
              </a:r>
              <a:br>
                <a:rPr lang="ru-RU" sz="1350" kern="1200" dirty="0">
                  <a:solidFill>
                    <a:srgbClr val="1B1B1B"/>
                  </a:solidFill>
                </a:rPr>
              </a:br>
              <a:r>
                <a:rPr lang="ru-RU" sz="1350" kern="1200" dirty="0">
                  <a:solidFill>
                    <a:srgbClr val="1B1B1B"/>
                  </a:solidFill>
                </a:rPr>
                <a:t>Алексеевич 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C6034BD-BE31-AA92-C673-0A4463BA9817}"/>
              </a:ext>
            </a:extLst>
          </p:cNvPr>
          <p:cNvGrpSpPr/>
          <p:nvPr/>
        </p:nvGrpSpPr>
        <p:grpSpPr>
          <a:xfrm>
            <a:off x="4073263" y="1503620"/>
            <a:ext cx="1277258" cy="1959798"/>
            <a:chOff x="378719" y="2067077"/>
            <a:chExt cx="1703010" cy="2613063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E9DB2491-39B5-A86F-1BAB-9AB20188BD66}"/>
                </a:ext>
              </a:extLst>
            </p:cNvPr>
            <p:cNvSpPr/>
            <p:nvPr/>
          </p:nvSpPr>
          <p:spPr>
            <a:xfrm>
              <a:off x="378719" y="2067077"/>
              <a:ext cx="1703010" cy="1751390"/>
            </a:xfrm>
            <a:prstGeom prst="roundRect">
              <a:avLst>
                <a:gd name="adj" fmla="val 6608"/>
              </a:avLst>
            </a:prstGeom>
            <a:solidFill>
              <a:schemeClr val="bg1"/>
            </a:solidFill>
            <a:ln w="9525">
              <a:solidFill>
                <a:srgbClr val="FBB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ru-RU" sz="1350" kern="12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Google Shape;117;p2">
              <a:extLst>
                <a:ext uri="{FF2B5EF4-FFF2-40B4-BE49-F238E27FC236}">
                  <a16:creationId xmlns:a16="http://schemas.microsoft.com/office/drawing/2014/main" id="{E0C228B6-4D4A-15EB-FA30-CBA171162190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lvl="8" defTabSz="685800">
                <a:buClr>
                  <a:srgbClr val="1B1B1B"/>
                </a:buClr>
                <a:buSzPts val="1600"/>
              </a:pPr>
              <a:r>
                <a:rPr lang="en-US" sz="1200" kern="1200" dirty="0">
                  <a:solidFill>
                    <a:srgbClr val="1B1B1B"/>
                  </a:solidFill>
                </a:rPr>
                <a:t>Back-end</a:t>
              </a:r>
              <a:br>
                <a:rPr lang="ru-RU" sz="1200" kern="1200" dirty="0">
                  <a:solidFill>
                    <a:srgbClr val="1B1B1B"/>
                  </a:solidFill>
                </a:rPr>
              </a:br>
              <a:r>
                <a:rPr lang="ru-RU" sz="1200" kern="1200" dirty="0">
                  <a:solidFill>
                    <a:srgbClr val="1B1B1B"/>
                  </a:solidFill>
                </a:rPr>
                <a:t>разработчик</a:t>
              </a:r>
            </a:p>
          </p:txBody>
        </p:sp>
        <p:sp>
          <p:nvSpPr>
            <p:cNvPr id="11" name="Google Shape;117;p2">
              <a:extLst>
                <a:ext uri="{FF2B5EF4-FFF2-40B4-BE49-F238E27FC236}">
                  <a16:creationId xmlns:a16="http://schemas.microsoft.com/office/drawing/2014/main" id="{1913B081-C8A6-DF79-5936-D5E8101B56F7}"/>
                </a:ext>
              </a:extLst>
            </p:cNvPr>
            <p:cNvSpPr txBox="1"/>
            <p:nvPr/>
          </p:nvSpPr>
          <p:spPr>
            <a:xfrm>
              <a:off x="378719" y="4310848"/>
              <a:ext cx="1703010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lvl="8" defTabSz="685800">
                <a:buClr>
                  <a:srgbClr val="1B1B1B"/>
                </a:buClr>
                <a:buSzPts val="1600"/>
              </a:pPr>
              <a:endParaRPr lang="ru-RU" sz="1350" kern="1200" dirty="0">
                <a:solidFill>
                  <a:srgbClr val="1B1B1B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17925F9-7591-5DF3-FDEF-B78914BB5F17}"/>
              </a:ext>
            </a:extLst>
          </p:cNvPr>
          <p:cNvGrpSpPr/>
          <p:nvPr/>
        </p:nvGrpSpPr>
        <p:grpSpPr>
          <a:xfrm>
            <a:off x="5868900" y="1503620"/>
            <a:ext cx="1277258" cy="1959798"/>
            <a:chOff x="378719" y="2067077"/>
            <a:chExt cx="1703010" cy="2613063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36524D82-06D9-0374-E9A5-18E9C650CBDA}"/>
                </a:ext>
              </a:extLst>
            </p:cNvPr>
            <p:cNvSpPr/>
            <p:nvPr/>
          </p:nvSpPr>
          <p:spPr>
            <a:xfrm>
              <a:off x="378719" y="2067077"/>
              <a:ext cx="1703010" cy="1751390"/>
            </a:xfrm>
            <a:prstGeom prst="roundRect">
              <a:avLst>
                <a:gd name="adj" fmla="val 6608"/>
              </a:avLst>
            </a:prstGeom>
            <a:solidFill>
              <a:schemeClr val="bg1"/>
            </a:solidFill>
            <a:ln w="9525">
              <a:solidFill>
                <a:srgbClr val="FBB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ru-RU" sz="1350" kern="12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Google Shape;117;p2">
              <a:extLst>
                <a:ext uri="{FF2B5EF4-FFF2-40B4-BE49-F238E27FC236}">
                  <a16:creationId xmlns:a16="http://schemas.microsoft.com/office/drawing/2014/main" id="{F9C5AE3B-890C-0C0D-2828-F9D40B16FD84}"/>
                </a:ext>
              </a:extLst>
            </p:cNvPr>
            <p:cNvSpPr txBox="1"/>
            <p:nvPr/>
          </p:nvSpPr>
          <p:spPr>
            <a:xfrm>
              <a:off x="378719" y="3972335"/>
              <a:ext cx="170301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lvl="8" defTabSz="685800">
                <a:buClr>
                  <a:srgbClr val="1B1B1B"/>
                </a:buClr>
                <a:buSzPts val="1600"/>
              </a:pPr>
              <a:r>
                <a:rPr lang="en-US" sz="1200" kern="1200" dirty="0">
                  <a:solidFill>
                    <a:srgbClr val="1B1B1B"/>
                  </a:solidFill>
                </a:rPr>
                <a:t>Front-end</a:t>
              </a:r>
              <a:br>
                <a:rPr lang="en-US" sz="1200" kern="1200" dirty="0">
                  <a:solidFill>
                    <a:srgbClr val="1B1B1B"/>
                  </a:solidFill>
                </a:rPr>
              </a:br>
              <a:r>
                <a:rPr lang="ru-RU" sz="1200" kern="1200" dirty="0">
                  <a:solidFill>
                    <a:srgbClr val="1B1B1B"/>
                  </a:solidFill>
                </a:rPr>
                <a:t>разработчик</a:t>
              </a:r>
            </a:p>
          </p:txBody>
        </p:sp>
        <p:sp>
          <p:nvSpPr>
            <p:cNvPr id="15" name="Google Shape;117;p2">
              <a:extLst>
                <a:ext uri="{FF2B5EF4-FFF2-40B4-BE49-F238E27FC236}">
                  <a16:creationId xmlns:a16="http://schemas.microsoft.com/office/drawing/2014/main" id="{21A88B82-68AB-BD87-4F62-4F1E403E87DA}"/>
                </a:ext>
              </a:extLst>
            </p:cNvPr>
            <p:cNvSpPr txBox="1"/>
            <p:nvPr/>
          </p:nvSpPr>
          <p:spPr>
            <a:xfrm>
              <a:off x="378719" y="4310848"/>
              <a:ext cx="1703010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spAutoFit/>
            </a:bodyPr>
            <a:lstStyle/>
            <a:p>
              <a:pPr lvl="8" defTabSz="685800">
                <a:buClr>
                  <a:srgbClr val="1B1B1B"/>
                </a:buClr>
                <a:buSzPts val="1600"/>
              </a:pPr>
              <a:endParaRPr lang="ru-RU" sz="1350" kern="1200" dirty="0">
                <a:solidFill>
                  <a:srgbClr val="1B1B1B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421C1A-2941-FB46-DCDE-32A05D4A4DE9}"/>
              </a:ext>
            </a:extLst>
          </p:cNvPr>
          <p:cNvSpPr txBox="1"/>
          <p:nvPr/>
        </p:nvSpPr>
        <p:spPr>
          <a:xfrm>
            <a:off x="1120619" y="974843"/>
            <a:ext cx="589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buClrTx/>
            </a:pPr>
            <a:r>
              <a:rPr lang="ru-RU" sz="18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Montserrat" panose="00000500000000000000" pitchFamily="2" charset="-52"/>
                <a:ea typeface="+mn-ea"/>
                <a:cs typeface="+mn-cs"/>
              </a:rPr>
              <a:t>Команда</a:t>
            </a:r>
          </a:p>
        </p:txBody>
      </p:sp>
      <p:pic>
        <p:nvPicPr>
          <p:cNvPr id="17" name="Рисунок 16" descr="Изображение выглядит как человек, стена, в помещении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8D1C661C-2772-9C08-D89F-3E546413A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09" y="1432326"/>
            <a:ext cx="1393376" cy="1393376"/>
          </a:xfrm>
          <a:prstGeom prst="roundRect">
            <a:avLst>
              <a:gd name="adj" fmla="val 16667"/>
            </a:avLst>
          </a:prstGeom>
          <a:ln>
            <a:solidFill>
              <a:srgbClr val="E72E57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Рисунок 17" descr="Изображение выглядит как человек, одежда, Человеческое лицо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F79B6AA1-13D4-FBA3-6CE1-CB969EF01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8" y="1483718"/>
            <a:ext cx="1468011" cy="1258432"/>
          </a:xfrm>
          <a:prstGeom prst="roundRect">
            <a:avLst>
              <a:gd name="adj" fmla="val 16667"/>
            </a:avLst>
          </a:prstGeom>
          <a:ln>
            <a:solidFill>
              <a:srgbClr val="E72E57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Рисунок 18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F3F4B32A-62DF-8738-2175-3FDA7500D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56" y="1579078"/>
            <a:ext cx="1163072" cy="1163072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B344840E-6824-B405-E1CE-9539B9029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993" y="1579078"/>
            <a:ext cx="1163072" cy="1163072"/>
          </a:xfrm>
          <a:prstGeom prst="rect">
            <a:avLst/>
          </a:prstGeom>
        </p:spPr>
      </p:pic>
      <p:sp>
        <p:nvSpPr>
          <p:cNvPr id="21" name="Google Shape;117;p2">
            <a:extLst>
              <a:ext uri="{FF2B5EF4-FFF2-40B4-BE49-F238E27FC236}">
                <a16:creationId xmlns:a16="http://schemas.microsoft.com/office/drawing/2014/main" id="{625DCBF0-8F2D-C87A-D4FF-8B8B4B04A08B}"/>
              </a:ext>
            </a:extLst>
          </p:cNvPr>
          <p:cNvSpPr txBox="1"/>
          <p:nvPr/>
        </p:nvSpPr>
        <p:spPr>
          <a:xfrm>
            <a:off x="434308" y="3878916"/>
            <a:ext cx="146801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lvl="8" defTabSz="685800">
              <a:buClr>
                <a:srgbClr val="1B1B1B"/>
              </a:buClr>
              <a:buSzPts val="1600"/>
            </a:pPr>
            <a:r>
              <a:rPr lang="ru-RU" sz="1350" kern="1200" dirty="0">
                <a:solidFill>
                  <a:srgbClr val="1B1B1B"/>
                </a:solidFill>
              </a:rPr>
              <a:t>1,5 года опыта руководства командой в коммерческой разработке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37A89-9D58-6023-B9C5-88851F62F619}"/>
              </a:ext>
            </a:extLst>
          </p:cNvPr>
          <p:cNvSpPr txBox="1"/>
          <p:nvPr/>
        </p:nvSpPr>
        <p:spPr>
          <a:xfrm>
            <a:off x="2752672" y="325636"/>
            <a:ext cx="380794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CC0000"/>
                </a:solidFill>
                <a:ea typeface="+mn-ea"/>
              </a:rPr>
              <a:t>Сформирована предварительная команда проекта</a:t>
            </a:r>
          </a:p>
        </p:txBody>
      </p:sp>
      <p:sp>
        <p:nvSpPr>
          <p:cNvPr id="23" name="Google Shape;365;g1bafb88f7d2_0_316">
            <a:extLst>
              <a:ext uri="{FF2B5EF4-FFF2-40B4-BE49-F238E27FC236}">
                <a16:creationId xmlns:a16="http://schemas.microsoft.com/office/drawing/2014/main" id="{8D468DD7-8909-704C-6CB4-53A0B9B648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72DA2"/>
            </a:gs>
            <a:gs pos="3000">
              <a:srgbClr val="472DA2"/>
            </a:gs>
            <a:gs pos="63237">
              <a:srgbClr val="853BCF"/>
            </a:gs>
            <a:gs pos="100000">
              <a:srgbClr val="AB44EB"/>
            </a:gs>
          </a:gsLst>
          <a:lin ang="2700000" scaled="0"/>
        </a:gra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01" y="3243914"/>
            <a:ext cx="203203" cy="20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345" y="3680696"/>
            <a:ext cx="203203" cy="203203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6"/>
          <p:cNvSpPr txBox="1"/>
          <p:nvPr/>
        </p:nvSpPr>
        <p:spPr>
          <a:xfrm>
            <a:off x="826346" y="3608950"/>
            <a:ext cx="5710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19FF4"/>
                </a:solidFill>
                <a:latin typeface="Arial"/>
                <a:ea typeface="Arial"/>
                <a:cs typeface="Arial"/>
                <a:sym typeface="Arial"/>
              </a:rPr>
              <a:t>89242518131</a:t>
            </a:r>
            <a:endParaRPr sz="1200" b="0" i="0" u="none" strike="noStrike" cap="none" dirty="0">
              <a:solidFill>
                <a:srgbClr val="B19F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6"/>
          <p:cNvSpPr txBox="1"/>
          <p:nvPr/>
        </p:nvSpPr>
        <p:spPr>
          <a:xfrm>
            <a:off x="826346" y="3179465"/>
            <a:ext cx="66633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1200" dirty="0">
                <a:solidFill>
                  <a:srgbClr val="B19FF4"/>
                </a:solidFill>
              </a:rPr>
              <a:t>lapshin.leonid2002@gmail.com</a:t>
            </a:r>
            <a:endParaRPr sz="1200" dirty="0">
              <a:solidFill>
                <a:srgbClr val="B19FF4"/>
              </a:solidFill>
            </a:endParaRPr>
          </a:p>
        </p:txBody>
      </p:sp>
      <p:sp>
        <p:nvSpPr>
          <p:cNvPr id="411" name="Google Shape;41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412" name="Google Shape;412;p16"/>
          <p:cNvSpPr txBox="1"/>
          <p:nvPr/>
        </p:nvSpPr>
        <p:spPr>
          <a:xfrm>
            <a:off x="467175" y="2628314"/>
            <a:ext cx="627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Контакты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80140-CFCA-14D7-E057-388F9993BD37}"/>
              </a:ext>
            </a:extLst>
          </p:cNvPr>
          <p:cNvSpPr txBox="1"/>
          <p:nvPr/>
        </p:nvSpPr>
        <p:spPr>
          <a:xfrm>
            <a:off x="1908055" y="1756258"/>
            <a:ext cx="55299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ea typeface="+mn-ea"/>
                <a:cs typeface="Arial"/>
                <a:sym typeface="Arial"/>
              </a:rPr>
              <a:t>Спасибо за внимание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72DA2"/>
            </a:gs>
            <a:gs pos="3000">
              <a:srgbClr val="472DA2"/>
            </a:gs>
            <a:gs pos="63237">
              <a:srgbClr val="853BCF"/>
            </a:gs>
            <a:gs pos="100000">
              <a:srgbClr val="AB44EB"/>
            </a:gs>
          </a:gsLst>
          <a:lin ang="2700000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диаграмма, зарисовка, лин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8EB7B68-DC15-2095-B3CF-79C468648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4" y="918915"/>
            <a:ext cx="3763545" cy="16868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485C4A-72E6-EE6F-2A46-B347569ED5F3}"/>
              </a:ext>
            </a:extLst>
          </p:cNvPr>
          <p:cNvSpPr txBox="1"/>
          <p:nvPr/>
        </p:nvSpPr>
        <p:spPr>
          <a:xfrm>
            <a:off x="2281372" y="383795"/>
            <a:ext cx="736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  <a:defRPr/>
            </a:pPr>
            <a:r>
              <a:rPr lang="ru-RU" sz="1800" b="1" kern="1200" dirty="0">
                <a:solidFill>
                  <a:schemeClr val="bg1"/>
                </a:solidFill>
                <a:latin typeface="Montserrat" panose="00000500000000000000" pitchFamily="2" charset="-52"/>
                <a:ea typeface="+mn-ea"/>
                <a:cs typeface="+mn-cs"/>
              </a:rPr>
              <a:t>Проблема Клиента</a:t>
            </a:r>
          </a:p>
        </p:txBody>
      </p:sp>
      <p:sp>
        <p:nvSpPr>
          <p:cNvPr id="14" name="Google Shape;142;p1">
            <a:extLst>
              <a:ext uri="{FF2B5EF4-FFF2-40B4-BE49-F238E27FC236}">
                <a16:creationId xmlns:a16="http://schemas.microsoft.com/office/drawing/2014/main" id="{385B9DF1-3EFB-7BD9-CC4D-5A531CBCDCF1}"/>
              </a:ext>
            </a:extLst>
          </p:cNvPr>
          <p:cNvSpPr/>
          <p:nvPr/>
        </p:nvSpPr>
        <p:spPr>
          <a:xfrm>
            <a:off x="423017" y="3357466"/>
            <a:ext cx="2861423" cy="1731555"/>
          </a:xfrm>
          <a:prstGeom prst="rect">
            <a:avLst/>
          </a:prstGeom>
          <a:noFill/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 defTabSz="685800">
              <a:buSzPts val="2600"/>
            </a:pPr>
            <a:r>
              <a:rPr lang="ru-RU" sz="1800" b="1" kern="1200" dirty="0">
                <a:solidFill>
                  <a:srgbClr val="FFC000"/>
                </a:solidFill>
              </a:rPr>
              <a:t>Руководителям нужно в</a:t>
            </a:r>
            <a:r>
              <a:rPr lang="en-US" sz="1800" b="1" kern="1200" dirty="0" err="1">
                <a:solidFill>
                  <a:srgbClr val="FFC000"/>
                </a:solidFill>
              </a:rPr>
              <a:t>идеть</a:t>
            </a:r>
            <a:r>
              <a:rPr lang="en-US" sz="1800" b="1" kern="1200" dirty="0">
                <a:solidFill>
                  <a:srgbClr val="FFC000"/>
                </a:solidFill>
              </a:rPr>
              <a:t> </a:t>
            </a:r>
            <a:r>
              <a:rPr lang="en-US" sz="1800" b="1" kern="1200" dirty="0" err="1">
                <a:solidFill>
                  <a:srgbClr val="FFC000"/>
                </a:solidFill>
              </a:rPr>
              <a:t>работу</a:t>
            </a:r>
            <a:r>
              <a:rPr lang="en-US" sz="1800" b="1" kern="1200" dirty="0">
                <a:solidFill>
                  <a:srgbClr val="FFC000"/>
                </a:solidFill>
              </a:rPr>
              <a:t> </a:t>
            </a:r>
            <a:r>
              <a:rPr lang="en-US" sz="1800" b="1" kern="1200" dirty="0" err="1">
                <a:solidFill>
                  <a:srgbClr val="FFC000"/>
                </a:solidFill>
              </a:rPr>
              <a:t>преподавателей</a:t>
            </a:r>
            <a:r>
              <a:rPr lang="en-US" sz="1800" b="1" kern="1200" dirty="0">
                <a:solidFill>
                  <a:srgbClr val="FFC000"/>
                </a:solidFill>
              </a:rPr>
              <a:t> </a:t>
            </a:r>
            <a:r>
              <a:rPr lang="en-US" sz="1800" b="1" kern="1200" dirty="0" err="1">
                <a:solidFill>
                  <a:srgbClr val="FFC000"/>
                </a:solidFill>
              </a:rPr>
              <a:t>со</a:t>
            </a:r>
            <a:r>
              <a:rPr lang="en-US" sz="1800" b="1" kern="1200" dirty="0">
                <a:solidFill>
                  <a:srgbClr val="FFC000"/>
                </a:solidFill>
              </a:rPr>
              <a:t> </a:t>
            </a:r>
            <a:r>
              <a:rPr lang="en-US" sz="1800" b="1" kern="1200" dirty="0" err="1">
                <a:solidFill>
                  <a:srgbClr val="FFC000"/>
                </a:solidFill>
              </a:rPr>
              <a:t>стороны</a:t>
            </a:r>
            <a:r>
              <a:rPr lang="en-US" sz="1800" b="1" kern="1200" dirty="0">
                <a:solidFill>
                  <a:srgbClr val="FFC000"/>
                </a:solidFill>
              </a:rPr>
              <a:t> </a:t>
            </a:r>
            <a:r>
              <a:rPr lang="en-US" sz="1800" b="1" kern="1200" dirty="0" err="1">
                <a:solidFill>
                  <a:srgbClr val="FFC000"/>
                </a:solidFill>
              </a:rPr>
              <a:t>конечных</a:t>
            </a:r>
            <a:r>
              <a:rPr lang="en-US" sz="1800" b="1" kern="1200" dirty="0">
                <a:solidFill>
                  <a:srgbClr val="FFC000"/>
                </a:solidFill>
              </a:rPr>
              <a:t> </a:t>
            </a:r>
            <a:r>
              <a:rPr lang="en-US" sz="1800" b="1" kern="1200" dirty="0" err="1">
                <a:solidFill>
                  <a:srgbClr val="FFC000"/>
                </a:solidFill>
              </a:rPr>
              <a:t>потребителей</a:t>
            </a:r>
            <a:r>
              <a:rPr lang="en-US" sz="1800" b="1" kern="1200" dirty="0">
                <a:solidFill>
                  <a:srgbClr val="FFC000"/>
                </a:solidFill>
              </a:rPr>
              <a:t> (</a:t>
            </a:r>
            <a:r>
              <a:rPr lang="en-US" sz="1800" b="1" kern="1200" dirty="0" err="1">
                <a:solidFill>
                  <a:srgbClr val="FFC000"/>
                </a:solidFill>
              </a:rPr>
              <a:t>студентов</a:t>
            </a:r>
            <a:r>
              <a:rPr lang="en-US" sz="1800" b="1" kern="1200" dirty="0">
                <a:solidFill>
                  <a:srgbClr val="FFC000"/>
                </a:solidFill>
              </a:rPr>
              <a:t>)</a:t>
            </a:r>
            <a:endParaRPr sz="1800" kern="1200" dirty="0">
              <a:solidFill>
                <a:srgbClr val="FFC000"/>
              </a:solidFill>
            </a:endParaRPr>
          </a:p>
        </p:txBody>
      </p:sp>
      <p:cxnSp>
        <p:nvCxnSpPr>
          <p:cNvPr id="15" name="Google Shape;143;p1">
            <a:extLst>
              <a:ext uri="{FF2B5EF4-FFF2-40B4-BE49-F238E27FC236}">
                <a16:creationId xmlns:a16="http://schemas.microsoft.com/office/drawing/2014/main" id="{288D87FA-B2BC-42FE-4C0C-F1068830A0B5}"/>
              </a:ext>
            </a:extLst>
          </p:cNvPr>
          <p:cNvCxnSpPr>
            <a:cxnSpLocks/>
          </p:cNvCxnSpPr>
          <p:nvPr/>
        </p:nvCxnSpPr>
        <p:spPr>
          <a:xfrm flipV="1">
            <a:off x="3409773" y="930919"/>
            <a:ext cx="1836103" cy="2293088"/>
          </a:xfrm>
          <a:prstGeom prst="straightConnector1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" name="Google Shape;144;p1">
            <a:extLst>
              <a:ext uri="{FF2B5EF4-FFF2-40B4-BE49-F238E27FC236}">
                <a16:creationId xmlns:a16="http://schemas.microsoft.com/office/drawing/2014/main" id="{BD970658-B5DE-D7A6-11F2-65944C32AC7F}"/>
              </a:ext>
            </a:extLst>
          </p:cNvPr>
          <p:cNvCxnSpPr>
            <a:cxnSpLocks/>
          </p:cNvCxnSpPr>
          <p:nvPr/>
        </p:nvCxnSpPr>
        <p:spPr>
          <a:xfrm flipV="1">
            <a:off x="3475877" y="1587563"/>
            <a:ext cx="1770054" cy="1840653"/>
          </a:xfrm>
          <a:prstGeom prst="straightConnector1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145;p1">
            <a:extLst>
              <a:ext uri="{FF2B5EF4-FFF2-40B4-BE49-F238E27FC236}">
                <a16:creationId xmlns:a16="http://schemas.microsoft.com/office/drawing/2014/main" id="{C21E8F37-419F-958D-9841-40A248CBAF32}"/>
              </a:ext>
            </a:extLst>
          </p:cNvPr>
          <p:cNvCxnSpPr>
            <a:cxnSpLocks/>
          </p:cNvCxnSpPr>
          <p:nvPr/>
        </p:nvCxnSpPr>
        <p:spPr>
          <a:xfrm flipV="1">
            <a:off x="3483303" y="2504025"/>
            <a:ext cx="1755485" cy="1232624"/>
          </a:xfrm>
          <a:prstGeom prst="straightConnector1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146;p1">
            <a:extLst>
              <a:ext uri="{FF2B5EF4-FFF2-40B4-BE49-F238E27FC236}">
                <a16:creationId xmlns:a16="http://schemas.microsoft.com/office/drawing/2014/main" id="{63AE37F5-4DD0-62E6-88DD-AA9D104E44B9}"/>
              </a:ext>
            </a:extLst>
          </p:cNvPr>
          <p:cNvCxnSpPr>
            <a:cxnSpLocks/>
          </p:cNvCxnSpPr>
          <p:nvPr/>
        </p:nvCxnSpPr>
        <p:spPr>
          <a:xfrm flipV="1">
            <a:off x="3547476" y="3182175"/>
            <a:ext cx="1669712" cy="855713"/>
          </a:xfrm>
          <a:prstGeom prst="straightConnector1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47;p1">
            <a:extLst>
              <a:ext uri="{FF2B5EF4-FFF2-40B4-BE49-F238E27FC236}">
                <a16:creationId xmlns:a16="http://schemas.microsoft.com/office/drawing/2014/main" id="{E724BE14-02D9-373F-8B4D-B5C02B4A348B}"/>
              </a:ext>
            </a:extLst>
          </p:cNvPr>
          <p:cNvCxnSpPr>
            <a:cxnSpLocks/>
          </p:cNvCxnSpPr>
          <p:nvPr/>
        </p:nvCxnSpPr>
        <p:spPr>
          <a:xfrm flipV="1">
            <a:off x="3558389" y="4293488"/>
            <a:ext cx="1636974" cy="52049"/>
          </a:xfrm>
          <a:prstGeom prst="straightConnector1">
            <a:avLst/>
          </a:prstGeom>
          <a:noFill/>
          <a:ln w="76200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41;p1">
            <a:extLst>
              <a:ext uri="{FF2B5EF4-FFF2-40B4-BE49-F238E27FC236}">
                <a16:creationId xmlns:a16="http://schemas.microsoft.com/office/drawing/2014/main" id="{5E478318-193E-C3C8-5721-E5A55A85FCD2}"/>
              </a:ext>
            </a:extLst>
          </p:cNvPr>
          <p:cNvSpPr txBox="1"/>
          <p:nvPr/>
        </p:nvSpPr>
        <p:spPr>
          <a:xfrm>
            <a:off x="5386800" y="677587"/>
            <a:ext cx="2587500" cy="433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101249" indent="-101249" defTabSz="685800">
              <a:spcBef>
                <a:spcPts val="375"/>
              </a:spcBef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350" kern="1200" dirty="0" err="1">
                <a:solidFill>
                  <a:schemeClr val="bg1"/>
                </a:solidFill>
              </a:rPr>
              <a:t>Повышать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качество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обучения</a:t>
            </a:r>
            <a:endParaRPr sz="1350" kern="1200" dirty="0">
              <a:solidFill>
                <a:schemeClr val="bg1"/>
              </a:solidFill>
            </a:endParaRPr>
          </a:p>
          <a:p>
            <a:pPr marL="101249" indent="-58387" defTabSz="685800">
              <a:spcBef>
                <a:spcPts val="375"/>
              </a:spcBef>
              <a:buClr>
                <a:srgbClr val="0074BD"/>
              </a:buClr>
              <a:buSzPts val="900"/>
            </a:pPr>
            <a:endParaRPr sz="1350" kern="1200" dirty="0">
              <a:solidFill>
                <a:schemeClr val="bg1"/>
              </a:solidFill>
            </a:endParaRPr>
          </a:p>
          <a:p>
            <a:pPr marL="101249" indent="-101249" defTabSz="685800">
              <a:spcBef>
                <a:spcPts val="375"/>
              </a:spcBef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350" kern="1200" dirty="0" err="1">
                <a:solidFill>
                  <a:schemeClr val="bg1"/>
                </a:solidFill>
              </a:rPr>
              <a:t>Обеспечивать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справедливые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условия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оплаты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труда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преподавателей</a:t>
            </a:r>
            <a:endParaRPr sz="1350" kern="1200" dirty="0">
              <a:solidFill>
                <a:schemeClr val="bg1"/>
              </a:solidFill>
            </a:endParaRPr>
          </a:p>
          <a:p>
            <a:pPr marL="101249" indent="-58387" algn="ctr" defTabSz="685800">
              <a:spcBef>
                <a:spcPts val="375"/>
              </a:spcBef>
              <a:buClr>
                <a:srgbClr val="0074BD"/>
              </a:buClr>
              <a:buSzPts val="900"/>
            </a:pPr>
            <a:endParaRPr sz="1350" kern="1200" dirty="0">
              <a:solidFill>
                <a:schemeClr val="bg1"/>
              </a:solidFill>
            </a:endParaRPr>
          </a:p>
          <a:p>
            <a:pPr marL="101249" indent="-101249" defTabSz="685800">
              <a:spcBef>
                <a:spcPts val="375"/>
              </a:spcBef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350" kern="1200" dirty="0" err="1">
                <a:solidFill>
                  <a:schemeClr val="bg1"/>
                </a:solidFill>
              </a:rPr>
              <a:t>Контролировать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качество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преподавания</a:t>
            </a:r>
            <a:endParaRPr sz="1350" kern="1200" dirty="0">
              <a:solidFill>
                <a:schemeClr val="bg1"/>
              </a:solidFill>
            </a:endParaRPr>
          </a:p>
          <a:p>
            <a:pPr marL="342900" defTabSz="685800">
              <a:spcBef>
                <a:spcPts val="375"/>
              </a:spcBef>
              <a:buSzPts val="1800"/>
            </a:pPr>
            <a:endParaRPr sz="1350" kern="1200" dirty="0">
              <a:solidFill>
                <a:schemeClr val="bg1"/>
              </a:solidFill>
            </a:endParaRPr>
          </a:p>
          <a:p>
            <a:pPr marL="101249" indent="-101249" defTabSz="685800">
              <a:spcBef>
                <a:spcPts val="375"/>
              </a:spcBef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350" kern="1200" dirty="0" err="1">
                <a:solidFill>
                  <a:schemeClr val="bg1"/>
                </a:solidFill>
              </a:rPr>
              <a:t>Принимать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обоснованные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управленческие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решения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на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основании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объективных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данных</a:t>
            </a:r>
            <a:endParaRPr sz="1350" kern="1200" dirty="0">
              <a:solidFill>
                <a:schemeClr val="bg1"/>
              </a:solidFill>
            </a:endParaRPr>
          </a:p>
          <a:p>
            <a:pPr marL="101249" indent="-58387" defTabSz="685800">
              <a:spcBef>
                <a:spcPts val="375"/>
              </a:spcBef>
              <a:buClr>
                <a:srgbClr val="0074BD"/>
              </a:buClr>
              <a:buSzPts val="900"/>
            </a:pPr>
            <a:endParaRPr sz="1350" kern="1200" dirty="0">
              <a:solidFill>
                <a:schemeClr val="bg1"/>
              </a:solidFill>
            </a:endParaRPr>
          </a:p>
          <a:p>
            <a:pPr marL="101249" indent="-101249" defTabSz="685800">
              <a:spcBef>
                <a:spcPts val="375"/>
              </a:spcBef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350" kern="1200" dirty="0" err="1">
                <a:solidFill>
                  <a:schemeClr val="bg1"/>
                </a:solidFill>
              </a:rPr>
              <a:t>Видеть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последствия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принятых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решений</a:t>
            </a:r>
            <a:r>
              <a:rPr lang="en-US" sz="1350" kern="1200" dirty="0">
                <a:solidFill>
                  <a:schemeClr val="bg1"/>
                </a:solidFill>
              </a:rPr>
              <a:t> в </a:t>
            </a:r>
            <a:r>
              <a:rPr lang="en-US" sz="1350" kern="1200" dirty="0" err="1">
                <a:solidFill>
                  <a:schemeClr val="bg1"/>
                </a:solidFill>
              </a:rPr>
              <a:t>количественных</a:t>
            </a:r>
            <a:r>
              <a:rPr lang="en-US" sz="1350" kern="1200" dirty="0">
                <a:solidFill>
                  <a:schemeClr val="bg1"/>
                </a:solidFill>
              </a:rPr>
              <a:t> </a:t>
            </a:r>
            <a:r>
              <a:rPr lang="en-US" sz="1350" kern="1200" dirty="0" err="1">
                <a:solidFill>
                  <a:schemeClr val="bg1"/>
                </a:solidFill>
              </a:rPr>
              <a:t>показателях</a:t>
            </a:r>
            <a:endParaRPr sz="1350" kern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8189F-369B-57B3-E2EC-3741DDB0F876}"/>
              </a:ext>
            </a:extLst>
          </p:cNvPr>
          <p:cNvSpPr txBox="1"/>
          <p:nvPr/>
        </p:nvSpPr>
        <p:spPr>
          <a:xfrm>
            <a:off x="70812" y="2739259"/>
            <a:ext cx="364531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spcBef>
                <a:spcPts val="375"/>
              </a:spcBef>
              <a:buClr>
                <a:srgbClr val="0074BD"/>
              </a:buClr>
              <a:buSzPts val="1300"/>
            </a:pPr>
            <a:r>
              <a:rPr lang="ru-RU" sz="1350" kern="1200" dirty="0">
                <a:solidFill>
                  <a:srgbClr val="FF0000"/>
                </a:solidFill>
              </a:rPr>
              <a:t>Руководители структур не знают насколько качественно преподаются дисциплины</a:t>
            </a:r>
          </a:p>
        </p:txBody>
      </p:sp>
      <p:sp>
        <p:nvSpPr>
          <p:cNvPr id="22" name="Google Shape;117;p6">
            <a:extLst>
              <a:ext uri="{FF2B5EF4-FFF2-40B4-BE49-F238E27FC236}">
                <a16:creationId xmlns:a16="http://schemas.microsoft.com/office/drawing/2014/main" id="{CD5371FB-93D6-D018-56D9-45245D808A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29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161;p3">
            <a:extLst>
              <a:ext uri="{FF2B5EF4-FFF2-40B4-BE49-F238E27FC236}">
                <a16:creationId xmlns:a16="http://schemas.microsoft.com/office/drawing/2014/main" id="{961BB570-47D5-5F6C-AB55-9BCD024278CF}"/>
              </a:ext>
            </a:extLst>
          </p:cNvPr>
          <p:cNvGraphicFramePr/>
          <p:nvPr/>
        </p:nvGraphicFramePr>
        <p:xfrm>
          <a:off x="415255" y="817926"/>
          <a:ext cx="7805463" cy="4093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2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2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0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 err="1">
                          <a:solidFill>
                            <a:schemeClr val="lt1"/>
                          </a:solidFill>
                        </a:rPr>
                        <a:t>Частота</a:t>
                      </a: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100" b="1" u="none" strike="noStrike" cap="none" dirty="0" err="1">
                          <a:solidFill>
                            <a:schemeClr val="lt1"/>
                          </a:solidFill>
                        </a:rPr>
                        <a:t>сбора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</a:rPr>
                        <a:t>Централизованная система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Онлайн</a:t>
                      </a: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1" i="0" u="none" strike="noStrike" cap="none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анкеты</a:t>
                      </a: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1" i="0" u="none" strike="noStrike" cap="none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оформленные</a:t>
                      </a: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1" i="0" u="none" strike="noStrike" cap="none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стиле</a:t>
                      </a:r>
                      <a:r>
                        <a:rPr lang="en-US" sz="1100" b="1" i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1" i="0" u="none" strike="noStrike" cap="none" dirty="0" err="1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ВУЗа</a:t>
                      </a:r>
                      <a:endParaRPr sz="1400" dirty="0"/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</a:rPr>
                        <a:t>Автоматическая Обработка результатов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u="none" strike="noStrike" cap="none" dirty="0">
                          <a:solidFill>
                            <a:schemeClr val="lt1"/>
                          </a:solidFill>
                        </a:rPr>
                        <a:t>Независимая</a:t>
                      </a: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100" b="1" u="none" strike="noStrike" cap="none" dirty="0" err="1">
                          <a:solidFill>
                            <a:schemeClr val="lt1"/>
                          </a:solidFill>
                        </a:rPr>
                        <a:t>система</a:t>
                      </a:r>
                      <a:r>
                        <a:rPr lang="en-US" sz="1100" b="1" u="none" strike="noStrike" cap="none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100" b="1" u="none" strike="noStrike" cap="none" dirty="0" err="1">
                          <a:solidFill>
                            <a:schemeClr val="lt1"/>
                          </a:solidFill>
                        </a:rPr>
                        <a:t>оценки</a:t>
                      </a:r>
                      <a:endParaRPr sz="1100" b="1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</a:rPr>
                        <a:t>Стандартные анкеты</a:t>
                      </a:r>
                      <a:endParaRPr sz="11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00"/>
                          </a:solidFill>
                        </a:rPr>
                        <a:t>МГУ</a:t>
                      </a:r>
                      <a:endParaRPr sz="12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00"/>
                          </a:solidFill>
                        </a:rPr>
                        <a:t>В конце семестра</a:t>
                      </a:r>
                      <a:endParaRPr sz="12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3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3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cap="none">
                          <a:solidFill>
                            <a:srgbClr val="FF0000"/>
                          </a:solidFill>
                        </a:rPr>
                        <a:t>-</a:t>
                      </a:r>
                      <a:endParaRPr sz="1400"/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3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00"/>
                          </a:solidFill>
                        </a:rPr>
                        <a:t>ВШЭ</a:t>
                      </a:r>
                      <a:endParaRPr sz="12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00"/>
                          </a:solidFill>
                        </a:rPr>
                        <a:t>В конце каждого учебного модуля</a:t>
                      </a:r>
                      <a:endParaRPr sz="12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8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0000"/>
                          </a:solidFill>
                        </a:rPr>
                        <a:t>РАНХиГС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00"/>
                          </a:solidFill>
                        </a:rPr>
                        <a:t>В конце семестра</a:t>
                      </a:r>
                      <a:endParaRPr sz="12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cap="none">
                          <a:solidFill>
                            <a:srgbClr val="FF0000"/>
                          </a:solidFill>
                        </a:rPr>
                        <a:t>-</a:t>
                      </a:r>
                      <a:endParaRPr sz="3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cap="none">
                          <a:solidFill>
                            <a:srgbClr val="FF0000"/>
                          </a:solidFill>
                        </a:rPr>
                        <a:t>-</a:t>
                      </a:r>
                      <a:endParaRPr sz="3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cap="none">
                          <a:solidFill>
                            <a:srgbClr val="FF0000"/>
                          </a:solidFill>
                        </a:rPr>
                        <a:t>-</a:t>
                      </a:r>
                      <a:endParaRPr sz="3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3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8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00"/>
                          </a:solidFill>
                        </a:rPr>
                        <a:t>МФТИ</a:t>
                      </a:r>
                      <a:endParaRPr sz="12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0000"/>
                          </a:solidFill>
                        </a:rPr>
                        <a:t>Не реже одного раза </a:t>
                      </a:r>
                      <a:br>
                        <a:rPr lang="en-US" sz="1200" b="1" u="none" strike="noStrike" cap="none">
                          <a:solidFill>
                            <a:srgbClr val="FF0000"/>
                          </a:solidFill>
                        </a:rPr>
                      </a:br>
                      <a:r>
                        <a:rPr lang="en-US" sz="1200" b="1" u="none" strike="noStrike" cap="none">
                          <a:solidFill>
                            <a:srgbClr val="FF0000"/>
                          </a:solidFill>
                        </a:rPr>
                        <a:t>в год</a:t>
                      </a:r>
                      <a:endParaRPr sz="12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8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Наше предложение для ДВФУ</a:t>
                      </a:r>
                      <a:endParaRPr sz="1400"/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конце и </a:t>
                      </a:r>
                      <a:br>
                        <a:rPr lang="en-US" sz="12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середине семестра</a:t>
                      </a:r>
                      <a:endParaRPr sz="1400"/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3000" b="1" i="0" u="none" strike="noStrike" cap="none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3000" b="1" i="0" u="none" strike="noStrike" cap="none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3000" b="1" i="0" u="none" strike="noStrike" cap="none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25" marR="6525" marT="6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E15B23-9962-91CB-85E9-11AA96026D0E}"/>
              </a:ext>
            </a:extLst>
          </p:cNvPr>
          <p:cNvSpPr txBox="1"/>
          <p:nvPr/>
        </p:nvSpPr>
        <p:spPr>
          <a:xfrm>
            <a:off x="2494676" y="200655"/>
            <a:ext cx="526304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5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-52"/>
              </a:rPr>
              <a:t>Аналоги и преимущества вашего проекта над ними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DB515-9423-49A6-B197-8378C03CF565}"/>
              </a:ext>
            </a:extLst>
          </p:cNvPr>
          <p:cNvSpPr txBox="1"/>
          <p:nvPr/>
        </p:nvSpPr>
        <p:spPr>
          <a:xfrm>
            <a:off x="2695488" y="470844"/>
            <a:ext cx="457095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>
                <a:solidFill>
                  <a:srgbClr val="CC0000"/>
                </a:solidFill>
              </a:rPr>
              <a:t>Аналоги существуют, но у них есть проблемы</a:t>
            </a:r>
          </a:p>
        </p:txBody>
      </p:sp>
      <p:sp>
        <p:nvSpPr>
          <p:cNvPr id="9" name="Google Shape;117;p6">
            <a:extLst>
              <a:ext uri="{FF2B5EF4-FFF2-40B4-BE49-F238E27FC236}">
                <a16:creationId xmlns:a16="http://schemas.microsoft.com/office/drawing/2014/main" id="{72C4C651-1402-BD64-6A5D-046E97B7FE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afb88f7d2_0_2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5D9C3-13EA-DEB9-75E3-953DF7BAEEC2}"/>
              </a:ext>
            </a:extLst>
          </p:cNvPr>
          <p:cNvSpPr txBox="1"/>
          <p:nvPr/>
        </p:nvSpPr>
        <p:spPr>
          <a:xfrm>
            <a:off x="2372289" y="397917"/>
            <a:ext cx="5019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8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Montserrat" panose="00000500000000000000" pitchFamily="2" charset="-52"/>
                <a:ea typeface="+mn-ea"/>
                <a:cs typeface="+mn-cs"/>
              </a:rPr>
              <a:t>Технологическая гипотеза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96585-B031-9922-C41A-DD453616F9ED}"/>
              </a:ext>
            </a:extLst>
          </p:cNvPr>
          <p:cNvSpPr txBox="1"/>
          <p:nvPr/>
        </p:nvSpPr>
        <p:spPr>
          <a:xfrm>
            <a:off x="2752114" y="744166"/>
            <a:ext cx="457095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CC0000"/>
                </a:solidFill>
                <a:ea typeface="+mn-ea"/>
              </a:rPr>
              <a:t>Не создаем с 0, а работаем с тем, что уже есть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F3B9C3-0285-161F-9B5E-0E5BD688D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1090415"/>
            <a:ext cx="7948569" cy="3324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72DA2"/>
            </a:gs>
            <a:gs pos="3000">
              <a:srgbClr val="472DA2"/>
            </a:gs>
            <a:gs pos="63237">
              <a:srgbClr val="853BCF"/>
            </a:gs>
            <a:gs pos="100000">
              <a:srgbClr val="AB44EB"/>
            </a:gs>
          </a:gsLst>
          <a:lin ang="2700000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22" name="Google Shape;167;p2">
            <a:extLst>
              <a:ext uri="{FF2B5EF4-FFF2-40B4-BE49-F238E27FC236}">
                <a16:creationId xmlns:a16="http://schemas.microsoft.com/office/drawing/2014/main" id="{D993B3C1-8C45-71FB-D426-64C1C87E4D86}"/>
              </a:ext>
            </a:extLst>
          </p:cNvPr>
          <p:cNvSpPr txBox="1"/>
          <p:nvPr/>
        </p:nvSpPr>
        <p:spPr>
          <a:xfrm>
            <a:off x="493960" y="349621"/>
            <a:ext cx="6564150" cy="39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 defTabSz="685800">
              <a:buSzPts val="1900"/>
              <a:defRPr/>
            </a:pPr>
            <a:r>
              <a:rPr lang="ru-RU" sz="1650" b="1" dirty="0">
                <a:solidFill>
                  <a:schemeClr val="bg1"/>
                </a:solidFill>
              </a:rPr>
              <a:t>Критерии оценивания</a:t>
            </a:r>
            <a:endParaRPr sz="1950" b="1" dirty="0">
              <a:solidFill>
                <a:schemeClr val="bg1"/>
              </a:solidFill>
            </a:endParaRPr>
          </a:p>
        </p:txBody>
      </p:sp>
      <p:sp>
        <p:nvSpPr>
          <p:cNvPr id="23" name="Google Shape;168;p2">
            <a:extLst>
              <a:ext uri="{FF2B5EF4-FFF2-40B4-BE49-F238E27FC236}">
                <a16:creationId xmlns:a16="http://schemas.microsoft.com/office/drawing/2014/main" id="{5CB768C3-36AA-CED9-178B-8B3FBAD3F9EF}"/>
              </a:ext>
            </a:extLst>
          </p:cNvPr>
          <p:cNvSpPr txBox="1"/>
          <p:nvPr/>
        </p:nvSpPr>
        <p:spPr>
          <a:xfrm>
            <a:off x="43596" y="1244488"/>
            <a:ext cx="3252825" cy="265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marL="337500" indent="-67499" defTabSz="685800">
              <a:buClr>
                <a:srgbClr val="0074BD"/>
              </a:buClr>
              <a:buSzPts val="900"/>
              <a:defRPr/>
            </a:pPr>
            <a:endParaRPr sz="1050" dirty="0">
              <a:solidFill>
                <a:srgbClr val="FFC000"/>
              </a:solidFill>
            </a:endParaRPr>
          </a:p>
          <a:p>
            <a:pPr marL="337500" indent="-110362" defTabSz="685800">
              <a:buClr>
                <a:srgbClr val="0074BD"/>
              </a:buClr>
              <a:buSzPts val="900"/>
              <a:buFont typeface="Montserrat"/>
              <a:buChar char="●"/>
              <a:defRPr/>
            </a:pPr>
            <a:r>
              <a:rPr lang="en-US" sz="1050" b="1" dirty="0">
                <a:solidFill>
                  <a:srgbClr val="FFC000"/>
                </a:solidFill>
              </a:rPr>
              <a:t>Kр.1 (</a:t>
            </a:r>
            <a:r>
              <a:rPr lang="en-US" sz="1050" b="1" i="1" dirty="0" err="1">
                <a:solidFill>
                  <a:srgbClr val="FFC000"/>
                </a:solidFill>
              </a:rPr>
              <a:t>Полезность</a:t>
            </a:r>
            <a:r>
              <a:rPr lang="en-US" sz="1050" b="1" dirty="0">
                <a:solidFill>
                  <a:srgbClr val="FFC000"/>
                </a:solidFill>
              </a:rPr>
              <a:t>): </a:t>
            </a:r>
            <a:br>
              <a:rPr lang="en-US" sz="1050" b="1" dirty="0">
                <a:solidFill>
                  <a:srgbClr val="FFC000"/>
                </a:solidFill>
              </a:rPr>
            </a:br>
            <a:endParaRPr sz="1050" b="1" dirty="0">
              <a:solidFill>
                <a:srgbClr val="FFC000"/>
              </a:solidFill>
            </a:endParaRPr>
          </a:p>
          <a:p>
            <a:pPr marL="342900" defTabSz="685800">
              <a:buSzPts val="1400"/>
              <a:defRPr/>
            </a:pPr>
            <a:r>
              <a:rPr lang="en-US" sz="1050" b="1" dirty="0" err="1">
                <a:solidFill>
                  <a:srgbClr val="FFC000"/>
                </a:solidFill>
              </a:rPr>
              <a:t>Изучение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этой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дисциплины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было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мне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полезно</a:t>
            </a:r>
            <a:r>
              <a:rPr lang="en-US" sz="1050" b="1" dirty="0">
                <a:solidFill>
                  <a:srgbClr val="FFC000"/>
                </a:solidFill>
              </a:rPr>
              <a:t>, я </a:t>
            </a:r>
            <a:r>
              <a:rPr lang="en-US" sz="1050" b="1" dirty="0" err="1">
                <a:solidFill>
                  <a:srgbClr val="FFC000"/>
                </a:solidFill>
              </a:rPr>
              <a:t>понимаю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как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применить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полученные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знания</a:t>
            </a:r>
            <a:r>
              <a:rPr lang="en-US" sz="1050" b="1" dirty="0">
                <a:solidFill>
                  <a:srgbClr val="FFC000"/>
                </a:solidFill>
              </a:rPr>
              <a:t> в </a:t>
            </a:r>
            <a:r>
              <a:rPr lang="en-US" sz="1050" b="1" dirty="0" err="1">
                <a:solidFill>
                  <a:srgbClr val="FFC000"/>
                </a:solidFill>
              </a:rPr>
              <a:t>жизни</a:t>
            </a:r>
            <a:r>
              <a:rPr lang="en-US" sz="1050" b="1" dirty="0">
                <a:solidFill>
                  <a:srgbClr val="FFC000"/>
                </a:solidFill>
              </a:rPr>
              <a:t> и </a:t>
            </a:r>
            <a:r>
              <a:rPr lang="en-US" sz="1050" b="1" dirty="0" err="1">
                <a:solidFill>
                  <a:srgbClr val="FFC000"/>
                </a:solidFill>
              </a:rPr>
              <a:t>профессиональной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деятельность</a:t>
            </a:r>
            <a:r>
              <a:rPr lang="en-US" sz="1050" b="1" dirty="0">
                <a:solidFill>
                  <a:srgbClr val="FFC000"/>
                </a:solidFill>
              </a:rPr>
              <a:t>. </a:t>
            </a:r>
            <a:endParaRPr sz="1050" b="1" dirty="0">
              <a:solidFill>
                <a:srgbClr val="FFC000"/>
              </a:solidFill>
            </a:endParaRPr>
          </a:p>
          <a:p>
            <a:pPr marL="441450" indent="-171450" defTabSz="685800">
              <a:buClr>
                <a:srgbClr val="0074BD"/>
              </a:buClr>
              <a:buSzPts val="900"/>
              <a:defRPr/>
            </a:pPr>
            <a:endParaRPr sz="1050" dirty="0">
              <a:solidFill>
                <a:srgbClr val="FFC000"/>
              </a:solidFill>
            </a:endParaRPr>
          </a:p>
          <a:p>
            <a:pPr marL="441450" indent="-171450" defTabSz="685800">
              <a:buClr>
                <a:srgbClr val="0074BD"/>
              </a:buClr>
              <a:buSzPts val="900"/>
              <a:defRPr/>
            </a:pPr>
            <a:endParaRPr sz="1050" dirty="0">
              <a:solidFill>
                <a:srgbClr val="FFC000"/>
              </a:solidFill>
            </a:endParaRPr>
          </a:p>
          <a:p>
            <a:pPr marL="337500" indent="-110362" defTabSz="685800">
              <a:buClr>
                <a:srgbClr val="0074BD"/>
              </a:buClr>
              <a:buSzPts val="900"/>
              <a:buFont typeface="Montserrat"/>
              <a:buChar char="●"/>
              <a:defRPr/>
            </a:pPr>
            <a:r>
              <a:rPr lang="en-US" sz="1050" b="1" dirty="0">
                <a:solidFill>
                  <a:srgbClr val="FFC000"/>
                </a:solidFill>
              </a:rPr>
              <a:t>Kр.2 (</a:t>
            </a:r>
            <a:r>
              <a:rPr lang="en-US" sz="1050" b="1" i="1" dirty="0" err="1">
                <a:solidFill>
                  <a:srgbClr val="FFC000"/>
                </a:solidFill>
              </a:rPr>
              <a:t>Понятность</a:t>
            </a:r>
            <a:r>
              <a:rPr lang="en-US" sz="1050" b="1" dirty="0">
                <a:solidFill>
                  <a:srgbClr val="FFC000"/>
                </a:solidFill>
              </a:rPr>
              <a:t>): </a:t>
            </a:r>
            <a:endParaRPr sz="1050" b="1" dirty="0">
              <a:solidFill>
                <a:srgbClr val="FFC000"/>
              </a:solidFill>
            </a:endParaRPr>
          </a:p>
          <a:p>
            <a:pPr marL="342900" defTabSz="685800">
              <a:buSzPts val="1400"/>
              <a:defRPr/>
            </a:pPr>
            <a:endParaRPr sz="1050" b="1" dirty="0">
              <a:solidFill>
                <a:srgbClr val="FFC000"/>
              </a:solidFill>
            </a:endParaRPr>
          </a:p>
          <a:p>
            <a:pPr marL="342900" defTabSz="685800">
              <a:buSzPts val="1400"/>
              <a:defRPr/>
            </a:pPr>
            <a:r>
              <a:rPr lang="en-US" sz="1050" b="1" dirty="0" err="1">
                <a:solidFill>
                  <a:srgbClr val="FFC000"/>
                </a:solidFill>
              </a:rPr>
              <a:t>Учебный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материал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был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объяснен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достаточно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подробно</a:t>
            </a:r>
            <a:r>
              <a:rPr lang="en-US" sz="1050" b="1" dirty="0">
                <a:solidFill>
                  <a:srgbClr val="FFC000"/>
                </a:solidFill>
              </a:rPr>
              <a:t>, </a:t>
            </a:r>
            <a:r>
              <a:rPr lang="en-US" sz="1050" b="1" dirty="0" err="1">
                <a:solidFill>
                  <a:srgbClr val="FFC000"/>
                </a:solidFill>
              </a:rPr>
              <a:t>чтобы</a:t>
            </a:r>
            <a:r>
              <a:rPr lang="en-US" sz="1050" b="1" dirty="0">
                <a:solidFill>
                  <a:srgbClr val="FFC000"/>
                </a:solidFill>
              </a:rPr>
              <a:t> я </a:t>
            </a:r>
            <a:r>
              <a:rPr lang="en-US" sz="1050" b="1" dirty="0" err="1">
                <a:solidFill>
                  <a:srgbClr val="FFC000"/>
                </a:solidFill>
              </a:rPr>
              <a:t>его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понял</a:t>
            </a:r>
            <a:r>
              <a:rPr lang="en-US" sz="1050" b="1" dirty="0">
                <a:solidFill>
                  <a:srgbClr val="FFC000"/>
                </a:solidFill>
              </a:rPr>
              <a:t>. </a:t>
            </a:r>
            <a:r>
              <a:rPr lang="en-US" sz="1050" b="1" dirty="0" err="1">
                <a:solidFill>
                  <a:srgbClr val="FFC000"/>
                </a:solidFill>
              </a:rPr>
              <a:t>Мне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были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приведены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наглядные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аналогии</a:t>
            </a:r>
            <a:r>
              <a:rPr lang="en-US" sz="1050" b="1" dirty="0">
                <a:solidFill>
                  <a:srgbClr val="FFC000"/>
                </a:solidFill>
              </a:rPr>
              <a:t> и </a:t>
            </a:r>
            <a:r>
              <a:rPr lang="en-US" sz="1050" b="1" dirty="0" err="1">
                <a:solidFill>
                  <a:srgbClr val="FFC000"/>
                </a:solidFill>
              </a:rPr>
              <a:t>примеры</a:t>
            </a:r>
            <a:r>
              <a:rPr lang="en-US" sz="1050" b="1" dirty="0">
                <a:solidFill>
                  <a:srgbClr val="FFC000"/>
                </a:solidFill>
              </a:rPr>
              <a:t>.</a:t>
            </a:r>
            <a:br>
              <a:rPr lang="en-US" sz="1050" dirty="0">
                <a:solidFill>
                  <a:srgbClr val="FFC000"/>
                </a:solidFill>
              </a:rPr>
            </a:br>
            <a:endParaRPr sz="1050" dirty="0">
              <a:solidFill>
                <a:srgbClr val="FFC000"/>
              </a:solidFill>
            </a:endParaRPr>
          </a:p>
        </p:txBody>
      </p:sp>
      <p:sp>
        <p:nvSpPr>
          <p:cNvPr id="24" name="Google Shape;169;p2">
            <a:extLst>
              <a:ext uri="{FF2B5EF4-FFF2-40B4-BE49-F238E27FC236}">
                <a16:creationId xmlns:a16="http://schemas.microsoft.com/office/drawing/2014/main" id="{609A279A-55D9-B81D-56FD-8776C4EEEAAE}"/>
              </a:ext>
            </a:extLst>
          </p:cNvPr>
          <p:cNvSpPr/>
          <p:nvPr/>
        </p:nvSpPr>
        <p:spPr>
          <a:xfrm>
            <a:off x="7058110" y="1521187"/>
            <a:ext cx="1591875" cy="1746225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 defTabSz="685800">
              <a:buSzPts val="1600"/>
              <a:defRPr/>
            </a:pPr>
            <a:r>
              <a:rPr lang="en-US" sz="1200" b="1" dirty="0" err="1">
                <a:solidFill>
                  <a:srgbClr val="FFC000"/>
                </a:solidFill>
              </a:rPr>
              <a:t>Итоговая</a:t>
            </a:r>
            <a:r>
              <a:rPr lang="en-US" sz="1200" b="1" dirty="0">
                <a:solidFill>
                  <a:srgbClr val="FFC000"/>
                </a:solidFill>
              </a:rPr>
              <a:t> </a:t>
            </a:r>
            <a:r>
              <a:rPr lang="en-US" sz="1200" b="1" dirty="0" err="1">
                <a:solidFill>
                  <a:srgbClr val="FFC000"/>
                </a:solidFill>
              </a:rPr>
              <a:t>метрика</a:t>
            </a:r>
            <a:r>
              <a:rPr lang="en-US" sz="1050" b="1" dirty="0">
                <a:solidFill>
                  <a:srgbClr val="FFC000"/>
                </a:solidFill>
              </a:rPr>
              <a:t>: </a:t>
            </a:r>
            <a:endParaRPr sz="1050" b="1" dirty="0">
              <a:solidFill>
                <a:srgbClr val="FFC000"/>
              </a:solidFill>
            </a:endParaRPr>
          </a:p>
          <a:p>
            <a:pPr algn="ctr" defTabSz="685800">
              <a:buSzPts val="1400"/>
              <a:defRPr/>
            </a:pPr>
            <a:r>
              <a:rPr lang="en-US" sz="1050" b="1" dirty="0">
                <a:solidFill>
                  <a:srgbClr val="FFC000"/>
                </a:solidFill>
              </a:rPr>
              <a:t>(</a:t>
            </a:r>
            <a:r>
              <a:rPr lang="en-US" sz="1050" b="1" dirty="0" err="1">
                <a:solidFill>
                  <a:srgbClr val="FFC000"/>
                </a:solidFill>
              </a:rPr>
              <a:t>Необходимость</a:t>
            </a:r>
            <a:r>
              <a:rPr lang="en-US" sz="1050" b="1" dirty="0">
                <a:solidFill>
                  <a:srgbClr val="FFC000"/>
                </a:solidFill>
              </a:rPr>
              <a:t>):</a:t>
            </a:r>
            <a:endParaRPr sz="1050" b="1" dirty="0">
              <a:solidFill>
                <a:srgbClr val="FFC000"/>
              </a:solidFill>
            </a:endParaRPr>
          </a:p>
          <a:p>
            <a:pPr algn="ctr" defTabSz="685800">
              <a:buSzPts val="1400"/>
              <a:defRPr/>
            </a:pPr>
            <a:endParaRPr sz="1050" b="1" dirty="0">
              <a:solidFill>
                <a:srgbClr val="FFC000"/>
              </a:solidFill>
            </a:endParaRPr>
          </a:p>
          <a:p>
            <a:pPr algn="ctr" defTabSz="685800">
              <a:buSzPts val="1400"/>
              <a:defRPr/>
            </a:pPr>
            <a:r>
              <a:rPr lang="en-US" sz="1050" b="1" dirty="0">
                <a:solidFill>
                  <a:srgbClr val="FFC000"/>
                </a:solidFill>
              </a:rPr>
              <a:t>Я </a:t>
            </a:r>
            <a:r>
              <a:rPr lang="en-US" sz="1050" b="1" dirty="0" err="1">
                <a:solidFill>
                  <a:srgbClr val="FFC000"/>
                </a:solidFill>
              </a:rPr>
              <a:t>считаю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что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мое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время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было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потрачено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зря</a:t>
            </a:r>
            <a:r>
              <a:rPr lang="en-US" sz="1050" b="1" dirty="0">
                <a:solidFill>
                  <a:srgbClr val="FFC000"/>
                </a:solidFill>
              </a:rPr>
              <a:t> и я </a:t>
            </a:r>
            <a:r>
              <a:rPr lang="en-US" sz="1050" b="1" dirty="0" err="1">
                <a:solidFill>
                  <a:srgbClr val="FFC000"/>
                </a:solidFill>
              </a:rPr>
              <a:t>не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хотел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бы</a:t>
            </a:r>
            <a:r>
              <a:rPr lang="en-US" sz="1050" b="1" dirty="0">
                <a:solidFill>
                  <a:srgbClr val="FFC000"/>
                </a:solidFill>
              </a:rPr>
              <a:t>, </a:t>
            </a:r>
            <a:r>
              <a:rPr lang="en-US" sz="1050" b="1" dirty="0" err="1">
                <a:solidFill>
                  <a:srgbClr val="FFC000"/>
                </a:solidFill>
              </a:rPr>
              <a:t>чтобы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следующим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курсам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пришлось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изучать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эту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дисциплину</a:t>
            </a:r>
            <a:endParaRPr sz="1050" b="1" dirty="0">
              <a:solidFill>
                <a:srgbClr val="FFC000"/>
              </a:solidFill>
            </a:endParaRPr>
          </a:p>
        </p:txBody>
      </p:sp>
      <p:sp>
        <p:nvSpPr>
          <p:cNvPr id="25" name="Google Shape;170;p2">
            <a:extLst>
              <a:ext uri="{FF2B5EF4-FFF2-40B4-BE49-F238E27FC236}">
                <a16:creationId xmlns:a16="http://schemas.microsoft.com/office/drawing/2014/main" id="{89A6A48A-DCAA-F6FF-A0D2-EB62C21F4AAB}"/>
              </a:ext>
            </a:extLst>
          </p:cNvPr>
          <p:cNvSpPr txBox="1"/>
          <p:nvPr/>
        </p:nvSpPr>
        <p:spPr>
          <a:xfrm>
            <a:off x="3296423" y="1325272"/>
            <a:ext cx="308295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marL="342900" defTabSz="685800">
              <a:buSzPts val="1400"/>
              <a:defRPr/>
            </a:pPr>
            <a:endParaRPr sz="1050" dirty="0">
              <a:solidFill>
                <a:srgbClr val="FFC000"/>
              </a:solidFill>
            </a:endParaRPr>
          </a:p>
          <a:p>
            <a:pPr marL="337500" indent="-110362" defTabSz="685800">
              <a:buClr>
                <a:srgbClr val="0074BD"/>
              </a:buClr>
              <a:buSzPts val="900"/>
              <a:buFont typeface="Montserrat"/>
              <a:buChar char="●"/>
              <a:defRPr/>
            </a:pPr>
            <a:r>
              <a:rPr lang="en-US" sz="1050" b="1" dirty="0">
                <a:solidFill>
                  <a:srgbClr val="FFC000"/>
                </a:solidFill>
              </a:rPr>
              <a:t>Kр.3 (</a:t>
            </a:r>
            <a:r>
              <a:rPr lang="en-US" sz="1050" b="1" i="1" dirty="0" err="1">
                <a:solidFill>
                  <a:srgbClr val="FFC000"/>
                </a:solidFill>
              </a:rPr>
              <a:t>Связность</a:t>
            </a:r>
            <a:r>
              <a:rPr lang="en-US" sz="1050" b="1" dirty="0">
                <a:solidFill>
                  <a:srgbClr val="FFC000"/>
                </a:solidFill>
              </a:rPr>
              <a:t>)</a:t>
            </a:r>
            <a:endParaRPr sz="1050" b="1" dirty="0">
              <a:solidFill>
                <a:srgbClr val="FFC000"/>
              </a:solidFill>
            </a:endParaRPr>
          </a:p>
          <a:p>
            <a:pPr marL="342900" defTabSz="685800">
              <a:buSzPts val="1400"/>
              <a:defRPr/>
            </a:pPr>
            <a:endParaRPr sz="1050" b="1" dirty="0">
              <a:solidFill>
                <a:srgbClr val="FFC000"/>
              </a:solidFill>
            </a:endParaRPr>
          </a:p>
          <a:p>
            <a:pPr marL="342900" defTabSz="685800">
              <a:buSzPts val="1400"/>
              <a:defRPr/>
            </a:pPr>
            <a:r>
              <a:rPr lang="en-US" sz="1050" b="1" dirty="0" err="1">
                <a:solidFill>
                  <a:srgbClr val="FFC000"/>
                </a:solidFill>
              </a:rPr>
              <a:t>Практические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задания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помогли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мне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связать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теорию</a:t>
            </a:r>
            <a:r>
              <a:rPr lang="en-US" sz="1050" b="1" dirty="0">
                <a:solidFill>
                  <a:srgbClr val="FFC000"/>
                </a:solidFill>
              </a:rPr>
              <a:t> с </a:t>
            </a:r>
            <a:r>
              <a:rPr lang="en-US" sz="1050" b="1" dirty="0" err="1">
                <a:solidFill>
                  <a:srgbClr val="FFC000"/>
                </a:solidFill>
              </a:rPr>
              <a:t>практикой</a:t>
            </a:r>
            <a:r>
              <a:rPr lang="en-US" sz="1050" b="1" dirty="0">
                <a:solidFill>
                  <a:srgbClr val="FFC000"/>
                </a:solidFill>
              </a:rPr>
              <a:t>. Я </a:t>
            </a:r>
            <a:r>
              <a:rPr lang="en-US" sz="1050" b="1" dirty="0" err="1">
                <a:solidFill>
                  <a:srgbClr val="FFC000"/>
                </a:solidFill>
              </a:rPr>
              <a:t>получил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навыки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решения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конкретных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прикладных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задач</a:t>
            </a:r>
            <a:r>
              <a:rPr lang="en-US" sz="1050" b="1" dirty="0">
                <a:solidFill>
                  <a:srgbClr val="FFC000"/>
                </a:solidFill>
              </a:rPr>
              <a:t>. </a:t>
            </a:r>
            <a:endParaRPr sz="1050" dirty="0">
              <a:solidFill>
                <a:srgbClr val="FFC000"/>
              </a:solidFill>
            </a:endParaRPr>
          </a:p>
          <a:p>
            <a:pPr marL="337500" indent="-67499" defTabSz="685800">
              <a:buClr>
                <a:srgbClr val="0074BD"/>
              </a:buClr>
              <a:buSzPts val="900"/>
              <a:defRPr/>
            </a:pPr>
            <a:endParaRPr sz="1050" dirty="0">
              <a:solidFill>
                <a:srgbClr val="FFC000"/>
              </a:solidFill>
            </a:endParaRPr>
          </a:p>
          <a:p>
            <a:pPr marL="337500" indent="-67499" defTabSz="685800">
              <a:buClr>
                <a:srgbClr val="0074BD"/>
              </a:buClr>
              <a:buSzPts val="900"/>
              <a:defRPr/>
            </a:pPr>
            <a:endParaRPr sz="1050" dirty="0">
              <a:solidFill>
                <a:srgbClr val="FFC000"/>
              </a:solidFill>
            </a:endParaRPr>
          </a:p>
          <a:p>
            <a:pPr marL="337500" indent="-110362" defTabSz="685800">
              <a:buClr>
                <a:srgbClr val="0074BD"/>
              </a:buClr>
              <a:buSzPts val="900"/>
              <a:buFont typeface="Montserrat"/>
              <a:buChar char="●"/>
              <a:defRPr/>
            </a:pPr>
            <a:r>
              <a:rPr lang="en-US" sz="1050" b="1" dirty="0">
                <a:solidFill>
                  <a:srgbClr val="FFC000"/>
                </a:solidFill>
              </a:rPr>
              <a:t>Kр.4 (</a:t>
            </a:r>
            <a:r>
              <a:rPr lang="en-US" sz="1050" b="1" i="1" dirty="0" err="1">
                <a:solidFill>
                  <a:srgbClr val="FFC000"/>
                </a:solidFill>
              </a:rPr>
              <a:t>Объективность</a:t>
            </a:r>
            <a:r>
              <a:rPr lang="en-US" sz="1050" b="1" i="1" dirty="0">
                <a:solidFill>
                  <a:srgbClr val="FFC000"/>
                </a:solidFill>
              </a:rPr>
              <a:t> </a:t>
            </a:r>
            <a:r>
              <a:rPr lang="en-US" sz="1050" b="1" i="1" dirty="0" err="1">
                <a:solidFill>
                  <a:srgbClr val="FFC000"/>
                </a:solidFill>
              </a:rPr>
              <a:t>оценивания</a:t>
            </a:r>
            <a:r>
              <a:rPr lang="en-US" sz="1050" b="1" dirty="0">
                <a:solidFill>
                  <a:srgbClr val="FFC000"/>
                </a:solidFill>
              </a:rPr>
              <a:t>)</a:t>
            </a:r>
            <a:endParaRPr sz="1050" b="1" dirty="0">
              <a:solidFill>
                <a:srgbClr val="FFC000"/>
              </a:solidFill>
            </a:endParaRPr>
          </a:p>
          <a:p>
            <a:pPr marL="342900" defTabSz="685800">
              <a:buSzPts val="1400"/>
              <a:defRPr/>
            </a:pPr>
            <a:endParaRPr sz="1050" b="1" dirty="0">
              <a:solidFill>
                <a:srgbClr val="FFC000"/>
              </a:solidFill>
            </a:endParaRPr>
          </a:p>
          <a:p>
            <a:pPr marL="342900" defTabSz="685800">
              <a:buSzPts val="1400"/>
              <a:defRPr/>
            </a:pPr>
            <a:r>
              <a:rPr lang="en-US" sz="1050" b="1" dirty="0" err="1">
                <a:solidFill>
                  <a:srgbClr val="FFC000"/>
                </a:solidFill>
              </a:rPr>
              <a:t>Мне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были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четко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объяснены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критерии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оценивания</a:t>
            </a:r>
            <a:r>
              <a:rPr lang="en-US" sz="1050" b="1" dirty="0">
                <a:solidFill>
                  <a:srgbClr val="FFC000"/>
                </a:solidFill>
              </a:rPr>
              <a:t>. </a:t>
            </a:r>
            <a:r>
              <a:rPr lang="en-US" sz="1050" b="1" dirty="0" err="1">
                <a:solidFill>
                  <a:srgbClr val="FFC000"/>
                </a:solidFill>
              </a:rPr>
              <a:t>Полученная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мной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оценка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соответствует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моему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уровню</a:t>
            </a:r>
            <a:r>
              <a:rPr lang="en-US" sz="1050" b="1" dirty="0">
                <a:solidFill>
                  <a:srgbClr val="FFC000"/>
                </a:solidFill>
              </a:rPr>
              <a:t> </a:t>
            </a:r>
            <a:r>
              <a:rPr lang="en-US" sz="1050" b="1" dirty="0" err="1">
                <a:solidFill>
                  <a:srgbClr val="FFC000"/>
                </a:solidFill>
              </a:rPr>
              <a:t>знаний</a:t>
            </a:r>
            <a:r>
              <a:rPr lang="en-US" sz="1050" b="1" dirty="0">
                <a:solidFill>
                  <a:srgbClr val="FFC000"/>
                </a:solidFill>
              </a:rPr>
              <a:t>.</a:t>
            </a:r>
            <a:endParaRPr sz="1050" dirty="0">
              <a:solidFill>
                <a:srgbClr val="FFC000"/>
              </a:solidFill>
            </a:endParaRPr>
          </a:p>
          <a:p>
            <a:pPr marL="441451" indent="-171450" defTabSz="685800">
              <a:buClr>
                <a:srgbClr val="0074BD"/>
              </a:buClr>
              <a:buSzPts val="900"/>
              <a:defRPr/>
            </a:pPr>
            <a:endParaRPr sz="1050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84436-B2EC-F2B5-A65B-CC559BA12BC9}"/>
              </a:ext>
            </a:extLst>
          </p:cNvPr>
          <p:cNvSpPr txBox="1"/>
          <p:nvPr/>
        </p:nvSpPr>
        <p:spPr>
          <a:xfrm>
            <a:off x="2752114" y="744166"/>
            <a:ext cx="457095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FF0000"/>
                </a:solidFill>
                <a:ea typeface="+mn-ea"/>
              </a:rPr>
              <a:t>Выбрали лучшие среди существующих аналогов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afb88f7d2_0_2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6</a:t>
            </a:fld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4FA96-5573-D3DC-1AD3-F450D63D8BED}"/>
              </a:ext>
            </a:extLst>
          </p:cNvPr>
          <p:cNvSpPr txBox="1"/>
          <p:nvPr/>
        </p:nvSpPr>
        <p:spPr>
          <a:xfrm>
            <a:off x="2354329" y="427570"/>
            <a:ext cx="736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800" b="1" kern="1200" dirty="0">
                <a:solidFill>
                  <a:prstClr val="black">
                    <a:lumMod val="95000"/>
                    <a:lumOff val="5000"/>
                  </a:prstClr>
                </a:solidFill>
                <a:latin typeface="Montserrat" panose="00000500000000000000" pitchFamily="2" charset="-52"/>
                <a:ea typeface="+mn-ea"/>
                <a:cs typeface="+mn-cs"/>
              </a:rPr>
              <a:t>Факторы успеха системы</a:t>
            </a:r>
          </a:p>
        </p:txBody>
      </p:sp>
      <p:sp>
        <p:nvSpPr>
          <p:cNvPr id="3" name="Google Shape;178;g2be734c89b5_0_0">
            <a:extLst>
              <a:ext uri="{FF2B5EF4-FFF2-40B4-BE49-F238E27FC236}">
                <a16:creationId xmlns:a16="http://schemas.microsoft.com/office/drawing/2014/main" id="{DAC8045A-2E7E-886C-4046-BAB54A00C14E}"/>
              </a:ext>
            </a:extLst>
          </p:cNvPr>
          <p:cNvSpPr txBox="1"/>
          <p:nvPr/>
        </p:nvSpPr>
        <p:spPr>
          <a:xfrm>
            <a:off x="43596" y="1244455"/>
            <a:ext cx="3252825" cy="297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marL="337500" indent="-67499" defTabSz="685800">
              <a:buClr>
                <a:srgbClr val="0074BD"/>
              </a:buClr>
              <a:buSzPts val="900"/>
            </a:pPr>
            <a:endParaRPr sz="1050" kern="1200" dirty="0"/>
          </a:p>
          <a:p>
            <a:pPr marL="337500" indent="-110362" defTabSz="685800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050" b="1" i="1" kern="1200" dirty="0" err="1">
                <a:solidFill>
                  <a:srgbClr val="1F497D"/>
                </a:solidFill>
              </a:rPr>
              <a:t>Анкетирование</a:t>
            </a:r>
            <a:r>
              <a:rPr lang="en-US" sz="1050" b="1" i="1" kern="1200" dirty="0">
                <a:solidFill>
                  <a:srgbClr val="1F497D"/>
                </a:solidFill>
              </a:rPr>
              <a:t> 2 </a:t>
            </a:r>
            <a:r>
              <a:rPr lang="en-US" sz="1050" b="1" i="1" kern="1200" dirty="0" err="1">
                <a:solidFill>
                  <a:srgbClr val="1F497D"/>
                </a:solidFill>
              </a:rPr>
              <a:t>раза</a:t>
            </a:r>
            <a:r>
              <a:rPr lang="en-US" sz="1050" b="1" i="1" kern="1200" dirty="0">
                <a:solidFill>
                  <a:srgbClr val="1F497D"/>
                </a:solidFill>
              </a:rPr>
              <a:t> в </a:t>
            </a:r>
            <a:r>
              <a:rPr lang="en-US" sz="1050" b="1" i="1" kern="1200" dirty="0" err="1">
                <a:solidFill>
                  <a:srgbClr val="1F497D"/>
                </a:solidFill>
              </a:rPr>
              <a:t>семестр</a:t>
            </a:r>
            <a:r>
              <a:rPr lang="en-US" sz="1050" b="1" kern="1200" dirty="0">
                <a:solidFill>
                  <a:srgbClr val="1F497D"/>
                </a:solidFill>
              </a:rPr>
              <a:t>. В </a:t>
            </a:r>
            <a:r>
              <a:rPr lang="en-US" sz="1050" b="1" kern="1200" dirty="0" err="1">
                <a:solidFill>
                  <a:srgbClr val="1F497D"/>
                </a:solidFill>
              </a:rPr>
              <a:t>середине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семестра</a:t>
            </a:r>
            <a:r>
              <a:rPr lang="en-US" sz="1050" b="1" kern="1200" dirty="0">
                <a:solidFill>
                  <a:srgbClr val="1F497D"/>
                </a:solidFill>
              </a:rPr>
              <a:t> и </a:t>
            </a:r>
            <a:r>
              <a:rPr lang="en-US" sz="1050" b="1" kern="1200" dirty="0" err="1">
                <a:solidFill>
                  <a:srgbClr val="1F497D"/>
                </a:solidFill>
              </a:rPr>
              <a:t>после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выставления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отметки</a:t>
            </a:r>
            <a:r>
              <a:rPr lang="en-US" sz="1050" b="1" kern="1200" dirty="0">
                <a:solidFill>
                  <a:srgbClr val="1F497D"/>
                </a:solidFill>
              </a:rPr>
              <a:t>.</a:t>
            </a:r>
            <a:endParaRPr sz="1050" kern="1200" dirty="0"/>
          </a:p>
          <a:p>
            <a:pPr marL="441450" indent="-171450" defTabSz="685800">
              <a:buClr>
                <a:srgbClr val="0074BD"/>
              </a:buClr>
              <a:buSzPts val="900"/>
            </a:pPr>
            <a:endParaRPr sz="1050" kern="1200" dirty="0"/>
          </a:p>
          <a:p>
            <a:pPr marL="337500" indent="-110362" defTabSz="685800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050" b="1" i="1" kern="1200" dirty="0" err="1">
                <a:solidFill>
                  <a:srgbClr val="25AEDF"/>
                </a:solidFill>
              </a:rPr>
              <a:t>Анкетирование</a:t>
            </a:r>
            <a:r>
              <a:rPr lang="en-US" sz="1050" b="1" i="1" kern="1200" dirty="0">
                <a:solidFill>
                  <a:srgbClr val="25AEDF"/>
                </a:solidFill>
              </a:rPr>
              <a:t> </a:t>
            </a:r>
            <a:r>
              <a:rPr lang="en-US" sz="1050" b="1" i="1" kern="1200" dirty="0" err="1">
                <a:solidFill>
                  <a:srgbClr val="25AEDF"/>
                </a:solidFill>
              </a:rPr>
              <a:t>обязательно</a:t>
            </a:r>
            <a:r>
              <a:rPr lang="en-US" sz="1050" b="1" i="1" kern="1200" dirty="0">
                <a:solidFill>
                  <a:srgbClr val="25AEDF"/>
                </a:solidFill>
              </a:rPr>
              <a:t> </a:t>
            </a:r>
            <a:r>
              <a:rPr lang="en-US" sz="1050" b="1" i="1" kern="1200" dirty="0" err="1">
                <a:solidFill>
                  <a:srgbClr val="25AEDF"/>
                </a:solidFill>
              </a:rPr>
              <a:t>для</a:t>
            </a:r>
            <a:r>
              <a:rPr lang="en-US" sz="1050" b="1" i="1" kern="1200" dirty="0">
                <a:solidFill>
                  <a:srgbClr val="25AEDF"/>
                </a:solidFill>
              </a:rPr>
              <a:t> </a:t>
            </a:r>
            <a:r>
              <a:rPr lang="en-US" sz="1050" b="1" i="1" kern="1200" dirty="0" err="1">
                <a:solidFill>
                  <a:srgbClr val="25AEDF"/>
                </a:solidFill>
              </a:rPr>
              <a:t>всех</a:t>
            </a:r>
            <a:r>
              <a:rPr lang="en-US" sz="1050" b="1" kern="1200" dirty="0">
                <a:solidFill>
                  <a:srgbClr val="25AEDF"/>
                </a:solidFill>
              </a:rPr>
              <a:t>. </a:t>
            </a:r>
            <a:r>
              <a:rPr lang="en-US" sz="1050" b="1" kern="1200" dirty="0" err="1">
                <a:solidFill>
                  <a:srgbClr val="25AEDF"/>
                </a:solidFill>
              </a:rPr>
              <a:t>Личный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кабинет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блокируется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до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прохождения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анкетирования</a:t>
            </a:r>
            <a:r>
              <a:rPr lang="en-US" sz="1050" b="1" kern="1200" dirty="0">
                <a:solidFill>
                  <a:srgbClr val="25AEDF"/>
                </a:solidFill>
              </a:rPr>
              <a:t>.</a:t>
            </a:r>
            <a:endParaRPr sz="1050" b="1" kern="1200" dirty="0">
              <a:solidFill>
                <a:srgbClr val="25AEDF"/>
              </a:solidFill>
            </a:endParaRPr>
          </a:p>
          <a:p>
            <a:pPr marL="342900" defTabSz="685800">
              <a:buSzPts val="1400"/>
            </a:pPr>
            <a:endParaRPr sz="1050" b="1" kern="1200" dirty="0">
              <a:solidFill>
                <a:srgbClr val="25AEDF"/>
              </a:solidFill>
            </a:endParaRPr>
          </a:p>
          <a:p>
            <a:pPr marL="337500" indent="-110362" defTabSz="685800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050" b="1" i="1" kern="1200" dirty="0" err="1">
                <a:solidFill>
                  <a:srgbClr val="1F497D"/>
                </a:solidFill>
              </a:rPr>
              <a:t>Гарантия</a:t>
            </a:r>
            <a:r>
              <a:rPr lang="en-US" sz="1050" b="1" i="1" kern="1200" dirty="0">
                <a:solidFill>
                  <a:srgbClr val="1F497D"/>
                </a:solidFill>
              </a:rPr>
              <a:t> </a:t>
            </a:r>
            <a:r>
              <a:rPr lang="en-US" sz="1050" b="1" i="1" kern="1200" dirty="0" err="1">
                <a:solidFill>
                  <a:srgbClr val="1F497D"/>
                </a:solidFill>
              </a:rPr>
              <a:t>анонимности</a:t>
            </a:r>
            <a:r>
              <a:rPr lang="en-US" sz="1050" b="1" kern="1200" dirty="0">
                <a:solidFill>
                  <a:srgbClr val="1F497D"/>
                </a:solidFill>
              </a:rPr>
              <a:t>. </a:t>
            </a:r>
            <a:r>
              <a:rPr lang="en-US" sz="1050" b="1" kern="1200" dirty="0" err="1">
                <a:solidFill>
                  <a:srgbClr val="1F497D"/>
                </a:solidFill>
              </a:rPr>
              <a:t>Сотрудники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вуза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не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будут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иметь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доступ</a:t>
            </a:r>
            <a:r>
              <a:rPr lang="en-US" sz="1050" b="1" kern="1200" dirty="0">
                <a:solidFill>
                  <a:srgbClr val="1F497D"/>
                </a:solidFill>
              </a:rPr>
              <a:t> к </a:t>
            </a:r>
            <a:r>
              <a:rPr lang="en-US" sz="1050" b="1" kern="1200" dirty="0" err="1">
                <a:solidFill>
                  <a:srgbClr val="1F497D"/>
                </a:solidFill>
              </a:rPr>
              <a:t>оценкам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конкретных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учащихся</a:t>
            </a:r>
            <a:r>
              <a:rPr lang="en-US" sz="1050" b="1" kern="1200" dirty="0">
                <a:solidFill>
                  <a:srgbClr val="1F497D"/>
                </a:solidFill>
              </a:rPr>
              <a:t>.</a:t>
            </a:r>
            <a:endParaRPr sz="1050" b="1" kern="1200" dirty="0">
              <a:solidFill>
                <a:srgbClr val="1F497D"/>
              </a:solidFill>
            </a:endParaRPr>
          </a:p>
          <a:p>
            <a:pPr marL="342900" defTabSz="685800">
              <a:buSzPts val="1400"/>
            </a:pPr>
            <a:endParaRPr sz="1050" b="1" kern="1200" dirty="0">
              <a:solidFill>
                <a:srgbClr val="1F497D"/>
              </a:solidFill>
            </a:endParaRPr>
          </a:p>
          <a:p>
            <a:pPr marL="337500" indent="-110362" defTabSz="685800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050" b="1" i="1" kern="1200" dirty="0" err="1">
                <a:solidFill>
                  <a:srgbClr val="25AEDF"/>
                </a:solidFill>
              </a:rPr>
              <a:t>Объективность</a:t>
            </a:r>
            <a:r>
              <a:rPr lang="en-US" sz="1050" b="1" i="1" kern="1200" dirty="0">
                <a:solidFill>
                  <a:srgbClr val="25AEDF"/>
                </a:solidFill>
              </a:rPr>
              <a:t> </a:t>
            </a:r>
            <a:r>
              <a:rPr lang="en-US" sz="1050" b="1" i="1" kern="1200" dirty="0" err="1">
                <a:solidFill>
                  <a:srgbClr val="25AEDF"/>
                </a:solidFill>
              </a:rPr>
              <a:t>предоставляемых</a:t>
            </a:r>
            <a:r>
              <a:rPr lang="en-US" sz="1050" b="1" i="1" kern="1200" dirty="0">
                <a:solidFill>
                  <a:srgbClr val="25AEDF"/>
                </a:solidFill>
              </a:rPr>
              <a:t> </a:t>
            </a:r>
            <a:r>
              <a:rPr lang="en-US" sz="1050" b="1" i="1" kern="1200" dirty="0" err="1">
                <a:solidFill>
                  <a:srgbClr val="25AEDF"/>
                </a:solidFill>
              </a:rPr>
              <a:t>данных</a:t>
            </a:r>
            <a:r>
              <a:rPr lang="en-US" sz="1050" b="1" kern="1200" dirty="0">
                <a:solidFill>
                  <a:srgbClr val="25AEDF"/>
                </a:solidFill>
              </a:rPr>
              <a:t>. </a:t>
            </a:r>
            <a:r>
              <a:rPr lang="en-US" sz="1050" b="1" kern="1200" dirty="0" err="1">
                <a:solidFill>
                  <a:srgbClr val="25AEDF"/>
                </a:solidFill>
              </a:rPr>
              <a:t>Мы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не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являемся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структурой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вуза</a:t>
            </a:r>
            <a:r>
              <a:rPr lang="en-US" sz="1050" b="1" kern="1200" dirty="0">
                <a:solidFill>
                  <a:srgbClr val="25AEDF"/>
                </a:solidFill>
              </a:rPr>
              <a:t> и </a:t>
            </a:r>
            <a:r>
              <a:rPr lang="en-US" sz="1050" b="1" kern="1200" dirty="0" err="1">
                <a:solidFill>
                  <a:srgbClr val="25AEDF"/>
                </a:solidFill>
              </a:rPr>
              <a:t>не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заинтересованы</a:t>
            </a:r>
            <a:r>
              <a:rPr lang="en-US" sz="1050" b="1" kern="1200" dirty="0">
                <a:solidFill>
                  <a:srgbClr val="25AEDF"/>
                </a:solidFill>
              </a:rPr>
              <a:t> в </a:t>
            </a:r>
            <a:r>
              <a:rPr lang="en-US" sz="1050" b="1" kern="1200" dirty="0" err="1">
                <a:solidFill>
                  <a:srgbClr val="25AEDF"/>
                </a:solidFill>
              </a:rPr>
              <a:t>конкретных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показателях</a:t>
            </a:r>
            <a:br>
              <a:rPr lang="en-US" sz="1050" b="1" kern="1200" dirty="0">
                <a:solidFill>
                  <a:srgbClr val="1F497D"/>
                </a:solidFill>
              </a:rPr>
            </a:br>
            <a:endParaRPr sz="1050" kern="1200" dirty="0"/>
          </a:p>
        </p:txBody>
      </p:sp>
      <p:sp>
        <p:nvSpPr>
          <p:cNvPr id="4" name="Google Shape;179;g2be734c89b5_0_0">
            <a:extLst>
              <a:ext uri="{FF2B5EF4-FFF2-40B4-BE49-F238E27FC236}">
                <a16:creationId xmlns:a16="http://schemas.microsoft.com/office/drawing/2014/main" id="{D8DF1143-9E6F-FFDF-C4DC-4204BF27D9FD}"/>
              </a:ext>
            </a:extLst>
          </p:cNvPr>
          <p:cNvSpPr txBox="1"/>
          <p:nvPr/>
        </p:nvSpPr>
        <p:spPr>
          <a:xfrm>
            <a:off x="3435359" y="1884998"/>
            <a:ext cx="3252825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SzPts val="1400"/>
            </a:pPr>
            <a:r>
              <a:rPr lang="en-US" sz="1050" kern="1200" dirty="0"/>
              <a:t>	</a:t>
            </a:r>
            <a:r>
              <a:rPr lang="en-US" sz="1125" b="1" i="1" kern="1200" dirty="0" err="1">
                <a:solidFill>
                  <a:srgbClr val="3C90DC"/>
                </a:solidFill>
              </a:rPr>
              <a:t>Опционально</a:t>
            </a:r>
            <a:endParaRPr sz="1125" b="1" i="1" kern="1200" dirty="0">
              <a:solidFill>
                <a:srgbClr val="3C90DC"/>
              </a:solidFill>
            </a:endParaRPr>
          </a:p>
          <a:p>
            <a:pPr algn="ctr" defTabSz="685800">
              <a:buSzPts val="1500"/>
            </a:pPr>
            <a:endParaRPr sz="1125" b="1" i="1" kern="1200" dirty="0">
              <a:solidFill>
                <a:srgbClr val="3C90DC"/>
              </a:solidFill>
            </a:endParaRPr>
          </a:p>
          <a:p>
            <a:pPr marL="337500" indent="-110362" defTabSz="685800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050" b="1" kern="1200" dirty="0" err="1">
                <a:solidFill>
                  <a:srgbClr val="1F497D"/>
                </a:solidFill>
              </a:rPr>
              <a:t>Учет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посещаемости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при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формировании</a:t>
            </a:r>
            <a:r>
              <a:rPr lang="en-US" sz="1050" b="1" kern="1200" dirty="0">
                <a:solidFill>
                  <a:srgbClr val="1F497D"/>
                </a:solidFill>
              </a:rPr>
              <a:t> </a:t>
            </a:r>
            <a:r>
              <a:rPr lang="en-US" sz="1050" b="1" kern="1200" dirty="0" err="1">
                <a:solidFill>
                  <a:srgbClr val="1F497D"/>
                </a:solidFill>
              </a:rPr>
              <a:t>метрик</a:t>
            </a:r>
            <a:endParaRPr sz="1050" b="1" kern="1200" dirty="0">
              <a:solidFill>
                <a:srgbClr val="1F497D"/>
              </a:solidFill>
            </a:endParaRPr>
          </a:p>
          <a:p>
            <a:pPr marL="342900" defTabSz="685800">
              <a:buSzPts val="1400"/>
            </a:pPr>
            <a:endParaRPr sz="1050" b="1" kern="1200" dirty="0">
              <a:solidFill>
                <a:srgbClr val="1F497D"/>
              </a:solidFill>
            </a:endParaRPr>
          </a:p>
          <a:p>
            <a:pPr marL="337500" indent="-110362" defTabSz="685800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050" b="1" kern="1200" dirty="0" err="1">
                <a:solidFill>
                  <a:srgbClr val="25AEDF"/>
                </a:solidFill>
              </a:rPr>
              <a:t>Учет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успеваемости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при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формировании</a:t>
            </a:r>
            <a:r>
              <a:rPr lang="en-US" sz="1050" b="1" kern="1200" dirty="0">
                <a:solidFill>
                  <a:srgbClr val="25AEDF"/>
                </a:solidFill>
              </a:rPr>
              <a:t> </a:t>
            </a:r>
            <a:r>
              <a:rPr lang="en-US" sz="1050" b="1" kern="1200" dirty="0" err="1">
                <a:solidFill>
                  <a:srgbClr val="25AEDF"/>
                </a:solidFill>
              </a:rPr>
              <a:t>метрик</a:t>
            </a:r>
            <a:endParaRPr sz="1050" b="1" i="1" kern="1200" dirty="0">
              <a:solidFill>
                <a:srgbClr val="25AEDF"/>
              </a:solidFill>
            </a:endParaRPr>
          </a:p>
          <a:p>
            <a:pPr marL="342900" defTabSz="685800">
              <a:buSzPts val="1400"/>
            </a:pPr>
            <a:endParaRPr sz="1050" b="1" i="1" kern="1200" dirty="0">
              <a:solidFill>
                <a:srgbClr val="25AEDF"/>
              </a:solidFill>
            </a:endParaRPr>
          </a:p>
          <a:p>
            <a:pPr defTabSz="685800">
              <a:buSzPts val="1400"/>
            </a:pPr>
            <a:endParaRPr sz="1050" kern="1200" dirty="0"/>
          </a:p>
        </p:txBody>
      </p:sp>
      <p:sp>
        <p:nvSpPr>
          <p:cNvPr id="8" name="Google Shape;169;p2">
            <a:extLst>
              <a:ext uri="{FF2B5EF4-FFF2-40B4-BE49-F238E27FC236}">
                <a16:creationId xmlns:a16="http://schemas.microsoft.com/office/drawing/2014/main" id="{790593D8-480B-BE7F-6DDF-1490D5DB6735}"/>
              </a:ext>
            </a:extLst>
          </p:cNvPr>
          <p:cNvSpPr/>
          <p:nvPr/>
        </p:nvSpPr>
        <p:spPr>
          <a:xfrm>
            <a:off x="7120122" y="2120541"/>
            <a:ext cx="1591875" cy="1546875"/>
          </a:xfrm>
          <a:prstGeom prst="rect">
            <a:avLst/>
          </a:prstGeom>
          <a:noFill/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 defTabSz="685800">
              <a:buSzPts val="1600"/>
            </a:pPr>
            <a:r>
              <a:rPr lang="ru-RU" sz="1350" b="1" kern="1200" dirty="0">
                <a:solidFill>
                  <a:srgbClr val="3C90DC"/>
                </a:solidFill>
                <a:latin typeface="Calibri" panose="020F0502020204030204"/>
                <a:ea typeface="+mn-ea"/>
                <a:cs typeface="+mn-cs"/>
              </a:rPr>
              <a:t>Независимая оценка гарантирует доверие студентов и безопасность их оценок – </a:t>
            </a:r>
            <a:r>
              <a:rPr lang="ru-RU" sz="13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вы увидите реальные данные</a:t>
            </a:r>
            <a:endParaRPr lang="ru-RU" sz="1050" b="1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6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72DA2"/>
            </a:gs>
            <a:gs pos="3000">
              <a:srgbClr val="472DA2"/>
            </a:gs>
            <a:gs pos="63237">
              <a:srgbClr val="853BCF"/>
            </a:gs>
            <a:gs pos="100000">
              <a:srgbClr val="AB44EB"/>
            </a:gs>
          </a:gsLst>
          <a:lin ang="2700000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7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Google Shape;185;g2be734c89b5_0_39">
            <a:extLst>
              <a:ext uri="{FF2B5EF4-FFF2-40B4-BE49-F238E27FC236}">
                <a16:creationId xmlns:a16="http://schemas.microsoft.com/office/drawing/2014/main" id="{2F60A6C1-067C-EF23-9EE9-34B032DB3DEF}"/>
              </a:ext>
            </a:extLst>
          </p:cNvPr>
          <p:cNvSpPr txBox="1"/>
          <p:nvPr/>
        </p:nvSpPr>
        <p:spPr>
          <a:xfrm>
            <a:off x="2389388" y="100556"/>
            <a:ext cx="4365225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 defTabSz="685800">
              <a:buSzPts val="1900"/>
              <a:defRPr/>
            </a:pPr>
            <a:r>
              <a:rPr lang="ru-RU" sz="1800" b="1" dirty="0" err="1"/>
              <a:t>Дашборд</a:t>
            </a:r>
            <a:endParaRPr sz="1800" b="1" dirty="0"/>
          </a:p>
        </p:txBody>
      </p:sp>
      <p:pic>
        <p:nvPicPr>
          <p:cNvPr id="3" name="Google Shape;186;g2be734c89b5_0_39">
            <a:extLst>
              <a:ext uri="{FF2B5EF4-FFF2-40B4-BE49-F238E27FC236}">
                <a16:creationId xmlns:a16="http://schemas.microsoft.com/office/drawing/2014/main" id="{E3D55149-859F-9097-2575-66896DD636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129" y="928047"/>
            <a:ext cx="8386549" cy="34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9D48B1-283F-0403-673D-11637D855B10}"/>
              </a:ext>
            </a:extLst>
          </p:cNvPr>
          <p:cNvSpPr txBox="1"/>
          <p:nvPr/>
        </p:nvSpPr>
        <p:spPr>
          <a:xfrm>
            <a:off x="2343150" y="516031"/>
            <a:ext cx="516289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FF0000"/>
                </a:solidFill>
                <a:ea typeface="+mn-ea"/>
              </a:rPr>
              <a:t>Есть понимание того, как должен выглядеть итоговый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2974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5">
            <a:extLst>
              <a:ext uri="{FF2B5EF4-FFF2-40B4-BE49-F238E27FC236}">
                <a16:creationId xmlns:a16="http://schemas.microsoft.com/office/drawing/2014/main" id="{349D8376-5A11-86F5-800D-89DD3619BB25}"/>
              </a:ext>
            </a:extLst>
          </p:cNvPr>
          <p:cNvSpPr/>
          <p:nvPr/>
        </p:nvSpPr>
        <p:spPr>
          <a:xfrm rot="-5011">
            <a:off x="886222" y="2169421"/>
            <a:ext cx="1232387" cy="3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 defTabSz="685800">
              <a:buSzPts val="1100"/>
            </a:pPr>
            <a:r>
              <a:rPr lang="en-US" sz="825" b="1" kern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Параметры проекта</a:t>
            </a:r>
            <a:endParaRPr sz="825" b="1" kern="12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200;p5">
            <a:extLst>
              <a:ext uri="{FF2B5EF4-FFF2-40B4-BE49-F238E27FC236}">
                <a16:creationId xmlns:a16="http://schemas.microsoft.com/office/drawing/2014/main" id="{E8AC147E-9E97-A297-413E-7C8F6875EB10}"/>
              </a:ext>
            </a:extLst>
          </p:cNvPr>
          <p:cNvSpPr/>
          <p:nvPr/>
        </p:nvSpPr>
        <p:spPr>
          <a:xfrm>
            <a:off x="1616031" y="1497285"/>
            <a:ext cx="829505" cy="31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Июль</a:t>
            </a:r>
            <a:endParaRPr sz="900" b="1" kern="1200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201;p5">
            <a:extLst>
              <a:ext uri="{FF2B5EF4-FFF2-40B4-BE49-F238E27FC236}">
                <a16:creationId xmlns:a16="http://schemas.microsoft.com/office/drawing/2014/main" id="{E75C3029-8448-9E97-28BA-FDCADB36C4E1}"/>
              </a:ext>
            </a:extLst>
          </p:cNvPr>
          <p:cNvSpPr txBox="1"/>
          <p:nvPr/>
        </p:nvSpPr>
        <p:spPr>
          <a:xfrm>
            <a:off x="719529" y="2620361"/>
            <a:ext cx="1870628" cy="23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34163" algn="ctr" defTabSz="685800">
              <a:buClrTx/>
            </a:pP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Срок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сдачи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buClrTx/>
            </a:pPr>
            <a:r>
              <a:rPr lang="ru-RU" sz="1125" b="1" kern="1200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Декабрь-январь 2024-2025</a:t>
            </a:r>
            <a:endParaRPr sz="1125" b="1" kern="1200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163" algn="ctr" defTabSz="685800">
              <a:buClrTx/>
            </a:pPr>
            <a:endParaRPr sz="1125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163" algn="ctr" defTabSz="685800">
              <a:spcBef>
                <a:spcPts val="375"/>
              </a:spcBef>
              <a:buClrTx/>
            </a:pP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Стоимость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внедрения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spcBef>
                <a:spcPts val="375"/>
              </a:spcBef>
              <a:buClrTx/>
            </a:pPr>
            <a:r>
              <a:rPr lang="en-US" sz="1125" b="1" kern="1200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400 000 </a:t>
            </a:r>
            <a:r>
              <a:rPr lang="en-US" sz="1125" b="1" kern="1200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рублей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spcBef>
                <a:spcPts val="375"/>
              </a:spcBef>
              <a:buClrTx/>
            </a:pPr>
            <a:endParaRPr sz="1125" b="1" kern="1200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163" algn="ctr" defTabSz="685800">
              <a:spcBef>
                <a:spcPts val="375"/>
              </a:spcBef>
              <a:buClrTx/>
            </a:pP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Стоимость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125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обслуживания</a:t>
            </a:r>
            <a:r>
              <a:rPr lang="en-US" sz="1125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spcBef>
                <a:spcPts val="375"/>
              </a:spcBef>
              <a:buClrTx/>
            </a:pPr>
            <a:r>
              <a:rPr lang="en-US" sz="1125" b="1" kern="1200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800 000 </a:t>
            </a:r>
            <a:r>
              <a:rPr lang="en-US" sz="1125" b="1" kern="1200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рублей</a:t>
            </a:r>
            <a:r>
              <a:rPr lang="en-US" sz="1125" b="1" kern="1200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1125" b="1" kern="1200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год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algn="ctr" defTabSz="685800">
              <a:spcBef>
                <a:spcPts val="375"/>
              </a:spcBef>
              <a:buClrTx/>
            </a:pPr>
            <a:endParaRPr sz="1200" b="1" kern="1200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02;p5">
            <a:extLst>
              <a:ext uri="{FF2B5EF4-FFF2-40B4-BE49-F238E27FC236}">
                <a16:creationId xmlns:a16="http://schemas.microsoft.com/office/drawing/2014/main" id="{B981C00E-D31A-6A26-13FE-61ACF013095A}"/>
              </a:ext>
            </a:extLst>
          </p:cNvPr>
          <p:cNvSpPr/>
          <p:nvPr/>
        </p:nvSpPr>
        <p:spPr>
          <a:xfrm rot="999">
            <a:off x="5586211" y="1476252"/>
            <a:ext cx="791885" cy="38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Ноябрь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203;p5">
            <a:extLst>
              <a:ext uri="{FF2B5EF4-FFF2-40B4-BE49-F238E27FC236}">
                <a16:creationId xmlns:a16="http://schemas.microsoft.com/office/drawing/2014/main" id="{A554CEDE-CE2B-3DC6-8E15-E95DBB9A5083}"/>
              </a:ext>
            </a:extLst>
          </p:cNvPr>
          <p:cNvSpPr/>
          <p:nvPr/>
        </p:nvSpPr>
        <p:spPr>
          <a:xfrm>
            <a:off x="6878900" y="1495516"/>
            <a:ext cx="791999" cy="31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+mn-ea"/>
                <a:cs typeface="+mn-cs"/>
                <a:sym typeface="Montserrat"/>
              </a:rPr>
              <a:t>Декабрь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Google Shape;204;p5">
            <a:extLst>
              <a:ext uri="{FF2B5EF4-FFF2-40B4-BE49-F238E27FC236}">
                <a16:creationId xmlns:a16="http://schemas.microsoft.com/office/drawing/2014/main" id="{3CE9B991-0994-FEB2-893D-146FAD6FB2AD}"/>
              </a:ext>
            </a:extLst>
          </p:cNvPr>
          <p:cNvSpPr/>
          <p:nvPr/>
        </p:nvSpPr>
        <p:spPr>
          <a:xfrm>
            <a:off x="1348" y="1040635"/>
            <a:ext cx="1649449" cy="411350"/>
          </a:xfrm>
          <a:custGeom>
            <a:avLst/>
            <a:gdLst/>
            <a:ahLst/>
            <a:cxnLst/>
            <a:rect l="l" t="t" r="r" b="b"/>
            <a:pathLst>
              <a:path w="1647665" h="391481" extrusionOk="0">
                <a:moveTo>
                  <a:pt x="1744" y="0"/>
                </a:moveTo>
                <a:lnTo>
                  <a:pt x="1451925" y="0"/>
                </a:lnTo>
                <a:lnTo>
                  <a:pt x="1647665" y="195741"/>
                </a:lnTo>
                <a:lnTo>
                  <a:pt x="1451925" y="391481"/>
                </a:lnTo>
                <a:lnTo>
                  <a:pt x="1744" y="391481"/>
                </a:lnTo>
                <a:cubicBezTo>
                  <a:pt x="1163" y="324118"/>
                  <a:pt x="581" y="256754"/>
                  <a:pt x="0" y="189391"/>
                </a:cubicBezTo>
                <a:cubicBezTo>
                  <a:pt x="581" y="126261"/>
                  <a:pt x="1163" y="63130"/>
                  <a:pt x="1744" y="0"/>
                </a:cubicBezTo>
                <a:close/>
              </a:path>
            </a:pathLst>
          </a:custGeom>
          <a:solidFill>
            <a:srgbClr val="699BCD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400"/>
            </a:pPr>
            <a:r>
              <a:rPr lang="en-US" sz="750" b="1" kern="1200">
                <a:solidFill>
                  <a:prstClr val="white"/>
                </a:solidFill>
                <a:latin typeface="Montserrat"/>
                <a:ea typeface="Montserrat"/>
                <a:cs typeface="Montserrat"/>
                <a:sym typeface="Montserrat"/>
              </a:rPr>
              <a:t>ПРОЕКТ 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Google Shape;205;p5">
            <a:extLst>
              <a:ext uri="{FF2B5EF4-FFF2-40B4-BE49-F238E27FC236}">
                <a16:creationId xmlns:a16="http://schemas.microsoft.com/office/drawing/2014/main" id="{9F8573BA-ED19-741B-D187-8328236AC317}"/>
              </a:ext>
            </a:extLst>
          </p:cNvPr>
          <p:cNvSpPr/>
          <p:nvPr/>
        </p:nvSpPr>
        <p:spPr>
          <a:xfrm>
            <a:off x="6501105" y="1045823"/>
            <a:ext cx="1623869" cy="430313"/>
          </a:xfrm>
          <a:prstGeom prst="chevron">
            <a:avLst>
              <a:gd name="adj" fmla="val 50000"/>
            </a:avLst>
          </a:prstGeom>
          <a:solidFill>
            <a:srgbClr val="D0E0E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en-US" sz="7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Интеграция</a:t>
            </a:r>
            <a:r>
              <a:rPr lang="en-US" sz="7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с  </a:t>
            </a:r>
            <a:r>
              <a:rPr lang="en-US" sz="7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системами</a:t>
            </a:r>
            <a:r>
              <a:rPr lang="en-US" sz="7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7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университета</a:t>
            </a:r>
            <a:endParaRPr sz="1350" kern="1200" dirty="0"/>
          </a:p>
        </p:txBody>
      </p:sp>
      <p:sp>
        <p:nvSpPr>
          <p:cNvPr id="13" name="Google Shape;206;p5">
            <a:extLst>
              <a:ext uri="{FF2B5EF4-FFF2-40B4-BE49-F238E27FC236}">
                <a16:creationId xmlns:a16="http://schemas.microsoft.com/office/drawing/2014/main" id="{DA07B458-1006-F1FD-0D7E-DBE6B2728145}"/>
              </a:ext>
            </a:extLst>
          </p:cNvPr>
          <p:cNvSpPr txBox="1"/>
          <p:nvPr/>
        </p:nvSpPr>
        <p:spPr>
          <a:xfrm>
            <a:off x="8395543" y="1016441"/>
            <a:ext cx="806072" cy="36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 defTabSz="685800">
              <a:buSzPts val="1000"/>
            </a:pPr>
            <a:r>
              <a:rPr lang="en-US" sz="750" kern="1200">
                <a:latin typeface="Montserrat"/>
                <a:ea typeface="Montserrat"/>
                <a:cs typeface="Montserrat"/>
                <a:sym typeface="Montserrat"/>
              </a:rPr>
              <a:t>глобальные рынки</a:t>
            </a:r>
            <a:endParaRPr sz="750" kern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207;p5">
            <a:extLst>
              <a:ext uri="{FF2B5EF4-FFF2-40B4-BE49-F238E27FC236}">
                <a16:creationId xmlns:a16="http://schemas.microsoft.com/office/drawing/2014/main" id="{62203069-D729-E8E6-F47D-A9512216D13A}"/>
              </a:ext>
            </a:extLst>
          </p:cNvPr>
          <p:cNvSpPr/>
          <p:nvPr/>
        </p:nvSpPr>
        <p:spPr>
          <a:xfrm rot="-1434">
            <a:off x="2827646" y="1497517"/>
            <a:ext cx="845949" cy="3213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Август-сентябрь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oogle Shape;208;p5">
            <a:extLst>
              <a:ext uri="{FF2B5EF4-FFF2-40B4-BE49-F238E27FC236}">
                <a16:creationId xmlns:a16="http://schemas.microsoft.com/office/drawing/2014/main" id="{AC463B5F-A437-0890-85BD-5F72FF9EF683}"/>
              </a:ext>
            </a:extLst>
          </p:cNvPr>
          <p:cNvSpPr/>
          <p:nvPr/>
        </p:nvSpPr>
        <p:spPr>
          <a:xfrm>
            <a:off x="1381126" y="1045823"/>
            <a:ext cx="1362872" cy="411349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en-US" sz="75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Формирование проектной команды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Google Shape;209;p5">
            <a:extLst>
              <a:ext uri="{FF2B5EF4-FFF2-40B4-BE49-F238E27FC236}">
                <a16:creationId xmlns:a16="http://schemas.microsoft.com/office/drawing/2014/main" id="{B45B5D55-BCC4-E8D3-AD35-A32BE334AC32}"/>
              </a:ext>
            </a:extLst>
          </p:cNvPr>
          <p:cNvSpPr/>
          <p:nvPr/>
        </p:nvSpPr>
        <p:spPr>
          <a:xfrm>
            <a:off x="2595953" y="1045823"/>
            <a:ext cx="1385999" cy="411349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en-US" sz="75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Подготовка первой версии ПО</a:t>
            </a:r>
            <a:endParaRPr sz="1350" kern="1200"/>
          </a:p>
        </p:txBody>
      </p:sp>
      <p:sp>
        <p:nvSpPr>
          <p:cNvPr id="17" name="Google Shape;210;p5">
            <a:extLst>
              <a:ext uri="{FF2B5EF4-FFF2-40B4-BE49-F238E27FC236}">
                <a16:creationId xmlns:a16="http://schemas.microsoft.com/office/drawing/2014/main" id="{1DC22428-0C89-0D1D-37B1-5C03C31F1E39}"/>
              </a:ext>
            </a:extLst>
          </p:cNvPr>
          <p:cNvSpPr/>
          <p:nvPr/>
        </p:nvSpPr>
        <p:spPr>
          <a:xfrm>
            <a:off x="3905047" y="1045823"/>
            <a:ext cx="1547591" cy="411349"/>
          </a:xfrm>
          <a:prstGeom prst="chevron">
            <a:avLst>
              <a:gd name="adj" fmla="val 50000"/>
            </a:avLst>
          </a:prstGeom>
          <a:solidFill>
            <a:srgbClr val="D8E6F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en-US" sz="75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на тестовом наборе данных</a:t>
            </a:r>
            <a:endParaRPr sz="1350" kern="1200"/>
          </a:p>
        </p:txBody>
      </p:sp>
      <p:sp>
        <p:nvSpPr>
          <p:cNvPr id="18" name="Google Shape;211;p5">
            <a:extLst>
              <a:ext uri="{FF2B5EF4-FFF2-40B4-BE49-F238E27FC236}">
                <a16:creationId xmlns:a16="http://schemas.microsoft.com/office/drawing/2014/main" id="{4E2B2C31-166A-BB71-7BA2-D4C68379E9AA}"/>
              </a:ext>
            </a:extLst>
          </p:cNvPr>
          <p:cNvSpPr/>
          <p:nvPr/>
        </p:nvSpPr>
        <p:spPr>
          <a:xfrm>
            <a:off x="5300277" y="1040636"/>
            <a:ext cx="1385999" cy="411349"/>
          </a:xfrm>
          <a:prstGeom prst="chevron">
            <a:avLst>
              <a:gd name="adj" fmla="val 50000"/>
            </a:avLst>
          </a:prstGeom>
          <a:solidFill>
            <a:srgbClr val="DBE7E9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 defTabSz="685800">
              <a:buSzPts val="1000"/>
            </a:pPr>
            <a:r>
              <a:rPr lang="ru-RU" sz="750" kern="1200" dirty="0">
                <a:solidFill>
                  <a:prstClr val="black"/>
                </a:solidFill>
                <a:latin typeface="Montserrat"/>
                <a:sym typeface="Montserrat"/>
              </a:rPr>
              <a:t>Исправление недостатков</a:t>
            </a:r>
            <a:endParaRPr lang="ru-RU" sz="1350" kern="1200" dirty="0"/>
          </a:p>
        </p:txBody>
      </p:sp>
      <p:cxnSp>
        <p:nvCxnSpPr>
          <p:cNvPr id="19" name="Google Shape;212;p5">
            <a:extLst>
              <a:ext uri="{FF2B5EF4-FFF2-40B4-BE49-F238E27FC236}">
                <a16:creationId xmlns:a16="http://schemas.microsoft.com/office/drawing/2014/main" id="{2D6543C3-06F5-3CEF-FF3E-900BEB68B378}"/>
              </a:ext>
            </a:extLst>
          </p:cNvPr>
          <p:cNvCxnSpPr/>
          <p:nvPr/>
        </p:nvCxnSpPr>
        <p:spPr>
          <a:xfrm>
            <a:off x="-9244" y="2164238"/>
            <a:ext cx="9349082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213;p5">
            <a:extLst>
              <a:ext uri="{FF2B5EF4-FFF2-40B4-BE49-F238E27FC236}">
                <a16:creationId xmlns:a16="http://schemas.microsoft.com/office/drawing/2014/main" id="{4DB065EB-D9F5-F84D-376A-708A1D76B255}"/>
              </a:ext>
            </a:extLst>
          </p:cNvPr>
          <p:cNvCxnSpPr/>
          <p:nvPr/>
        </p:nvCxnSpPr>
        <p:spPr>
          <a:xfrm rot="10800000" flipH="1">
            <a:off x="-9245" y="2523827"/>
            <a:ext cx="9201950" cy="5406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4;p5">
            <a:extLst>
              <a:ext uri="{FF2B5EF4-FFF2-40B4-BE49-F238E27FC236}">
                <a16:creationId xmlns:a16="http://schemas.microsoft.com/office/drawing/2014/main" id="{1C9BC475-0D78-E0B0-F862-27CC03CCFE99}"/>
              </a:ext>
            </a:extLst>
          </p:cNvPr>
          <p:cNvSpPr/>
          <p:nvPr/>
        </p:nvSpPr>
        <p:spPr>
          <a:xfrm>
            <a:off x="445874" y="2026250"/>
            <a:ext cx="289728" cy="28972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SzPts val="2000"/>
            </a:pPr>
            <a:endParaRPr sz="1500" kern="1200"/>
          </a:p>
        </p:txBody>
      </p:sp>
      <p:sp>
        <p:nvSpPr>
          <p:cNvPr id="22" name="Google Shape;215;p5">
            <a:extLst>
              <a:ext uri="{FF2B5EF4-FFF2-40B4-BE49-F238E27FC236}">
                <a16:creationId xmlns:a16="http://schemas.microsoft.com/office/drawing/2014/main" id="{BF57E6C8-850E-3A57-69C5-8C2E424C7B05}"/>
              </a:ext>
            </a:extLst>
          </p:cNvPr>
          <p:cNvSpPr/>
          <p:nvPr/>
        </p:nvSpPr>
        <p:spPr>
          <a:xfrm>
            <a:off x="4506944" y="2030793"/>
            <a:ext cx="289728" cy="28972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SzPts val="2000"/>
            </a:pPr>
            <a:endParaRPr sz="1500" kern="1200"/>
          </a:p>
        </p:txBody>
      </p:sp>
      <p:sp>
        <p:nvSpPr>
          <p:cNvPr id="23" name="Google Shape;216;p5">
            <a:extLst>
              <a:ext uri="{FF2B5EF4-FFF2-40B4-BE49-F238E27FC236}">
                <a16:creationId xmlns:a16="http://schemas.microsoft.com/office/drawing/2014/main" id="{C1CB0BAE-1774-82F8-FAD8-F3695339AFE8}"/>
              </a:ext>
            </a:extLst>
          </p:cNvPr>
          <p:cNvSpPr/>
          <p:nvPr/>
        </p:nvSpPr>
        <p:spPr>
          <a:xfrm>
            <a:off x="2445536" y="2030793"/>
            <a:ext cx="289728" cy="28972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SzPts val="2000"/>
            </a:pPr>
            <a:endParaRPr sz="1500" kern="1200"/>
          </a:p>
        </p:txBody>
      </p:sp>
      <p:sp>
        <p:nvSpPr>
          <p:cNvPr id="24" name="Google Shape;217;p5">
            <a:extLst>
              <a:ext uri="{FF2B5EF4-FFF2-40B4-BE49-F238E27FC236}">
                <a16:creationId xmlns:a16="http://schemas.microsoft.com/office/drawing/2014/main" id="{D742C02B-46DF-064D-9BB2-FB1E67A3EF83}"/>
              </a:ext>
            </a:extLst>
          </p:cNvPr>
          <p:cNvSpPr/>
          <p:nvPr/>
        </p:nvSpPr>
        <p:spPr>
          <a:xfrm>
            <a:off x="6627718" y="2033080"/>
            <a:ext cx="289728" cy="28972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defTabSz="685800">
              <a:buSzPts val="2000"/>
            </a:pPr>
            <a:endParaRPr sz="1500" kern="1200"/>
          </a:p>
        </p:txBody>
      </p:sp>
      <p:sp>
        <p:nvSpPr>
          <p:cNvPr id="25" name="Google Shape;218;p5">
            <a:extLst>
              <a:ext uri="{FF2B5EF4-FFF2-40B4-BE49-F238E27FC236}">
                <a16:creationId xmlns:a16="http://schemas.microsoft.com/office/drawing/2014/main" id="{A78B38C9-EB42-F6A2-02E1-B67AE8CB6899}"/>
              </a:ext>
            </a:extLst>
          </p:cNvPr>
          <p:cNvSpPr/>
          <p:nvPr/>
        </p:nvSpPr>
        <p:spPr>
          <a:xfrm>
            <a:off x="7971790" y="1047005"/>
            <a:ext cx="1186187" cy="411349"/>
          </a:xfrm>
          <a:custGeom>
            <a:avLst/>
            <a:gdLst/>
            <a:ahLst/>
            <a:cxnLst/>
            <a:rect l="l" t="t" r="r" b="b"/>
            <a:pathLst>
              <a:path w="1184904" h="410904" extrusionOk="0">
                <a:moveTo>
                  <a:pt x="0" y="0"/>
                </a:moveTo>
                <a:lnTo>
                  <a:pt x="1184098" y="793"/>
                </a:lnTo>
                <a:cubicBezTo>
                  <a:pt x="1182951" y="69277"/>
                  <a:pt x="1185771" y="140143"/>
                  <a:pt x="1184624" y="208627"/>
                </a:cubicBezTo>
                <a:lnTo>
                  <a:pt x="1184891" y="410904"/>
                </a:lnTo>
                <a:lnTo>
                  <a:pt x="0" y="410904"/>
                </a:lnTo>
                <a:lnTo>
                  <a:pt x="205452" y="205452"/>
                </a:lnTo>
                <a:lnTo>
                  <a:pt x="0" y="0"/>
                </a:lnTo>
                <a:close/>
              </a:path>
            </a:pathLst>
          </a:custGeom>
          <a:solidFill>
            <a:srgbClr val="7CACAC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134541" indent="2381" algn="ctr" defTabSz="685800">
              <a:buClrTx/>
            </a:pPr>
            <a:r>
              <a:rPr lang="en-US" sz="750" b="1" kern="1200">
                <a:solidFill>
                  <a:prstClr val="white"/>
                </a:solidFill>
                <a:latin typeface="Montserrat"/>
                <a:ea typeface="Montserrat"/>
                <a:cs typeface="Montserrat"/>
                <a:sym typeface="Montserrat"/>
              </a:rPr>
              <a:t>Ввод в эксплуатацию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Google Shape;219;p5">
            <a:extLst>
              <a:ext uri="{FF2B5EF4-FFF2-40B4-BE49-F238E27FC236}">
                <a16:creationId xmlns:a16="http://schemas.microsoft.com/office/drawing/2014/main" id="{8066F1A1-24F8-0EF4-6849-E8117971B660}"/>
              </a:ext>
            </a:extLst>
          </p:cNvPr>
          <p:cNvCxnSpPr/>
          <p:nvPr/>
        </p:nvCxnSpPr>
        <p:spPr>
          <a:xfrm>
            <a:off x="2602246" y="2322808"/>
            <a:ext cx="0" cy="2579594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7" name="Google Shape;220;p5">
            <a:extLst>
              <a:ext uri="{FF2B5EF4-FFF2-40B4-BE49-F238E27FC236}">
                <a16:creationId xmlns:a16="http://schemas.microsoft.com/office/drawing/2014/main" id="{F4D7C363-758E-979F-D501-600D94E09329}"/>
              </a:ext>
            </a:extLst>
          </p:cNvPr>
          <p:cNvCxnSpPr/>
          <p:nvPr/>
        </p:nvCxnSpPr>
        <p:spPr>
          <a:xfrm>
            <a:off x="580922" y="2322808"/>
            <a:ext cx="0" cy="2579594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8" name="Google Shape;221;p5">
            <a:extLst>
              <a:ext uri="{FF2B5EF4-FFF2-40B4-BE49-F238E27FC236}">
                <a16:creationId xmlns:a16="http://schemas.microsoft.com/office/drawing/2014/main" id="{3C9E2616-3E45-CE02-BD13-1A599307F2FD}"/>
              </a:ext>
            </a:extLst>
          </p:cNvPr>
          <p:cNvCxnSpPr/>
          <p:nvPr/>
        </p:nvCxnSpPr>
        <p:spPr>
          <a:xfrm>
            <a:off x="4645550" y="2322808"/>
            <a:ext cx="0" cy="2579594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9" name="Google Shape;222;p5">
            <a:extLst>
              <a:ext uri="{FF2B5EF4-FFF2-40B4-BE49-F238E27FC236}">
                <a16:creationId xmlns:a16="http://schemas.microsoft.com/office/drawing/2014/main" id="{510204B4-26D5-E5B7-A497-103FE415176A}"/>
              </a:ext>
            </a:extLst>
          </p:cNvPr>
          <p:cNvCxnSpPr/>
          <p:nvPr/>
        </p:nvCxnSpPr>
        <p:spPr>
          <a:xfrm>
            <a:off x="6782022" y="2322808"/>
            <a:ext cx="0" cy="2579594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0" name="Google Shape;223;p5">
            <a:extLst>
              <a:ext uri="{FF2B5EF4-FFF2-40B4-BE49-F238E27FC236}">
                <a16:creationId xmlns:a16="http://schemas.microsoft.com/office/drawing/2014/main" id="{5AF22BE9-DE7C-2890-C202-E92B8F459197}"/>
              </a:ext>
            </a:extLst>
          </p:cNvPr>
          <p:cNvSpPr txBox="1"/>
          <p:nvPr/>
        </p:nvSpPr>
        <p:spPr>
          <a:xfrm>
            <a:off x="8902473" y="4860857"/>
            <a:ext cx="231925" cy="28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38" tIns="27319" rIns="54638" bIns="27319" anchor="ctr" anchorCtr="0">
            <a:normAutofit/>
          </a:bodyPr>
          <a:lstStyle/>
          <a:p>
            <a:pPr defTabSz="685800">
              <a:buClrTx/>
            </a:pPr>
            <a:fld id="{00000000-1234-1234-1234-123412341234}" type="slidenum">
              <a:rPr lang="en-US" sz="750" kern="1200"/>
              <a:pPr defTabSz="685800">
                <a:buClrTx/>
              </a:pPr>
              <a:t>8</a:t>
            </a:fld>
            <a:endParaRPr sz="750" kern="1200"/>
          </a:p>
        </p:txBody>
      </p:sp>
      <p:sp>
        <p:nvSpPr>
          <p:cNvPr id="31" name="Google Shape;224;p5">
            <a:extLst>
              <a:ext uri="{FF2B5EF4-FFF2-40B4-BE49-F238E27FC236}">
                <a16:creationId xmlns:a16="http://schemas.microsoft.com/office/drawing/2014/main" id="{DAB93B40-EB45-8393-BF13-E19A733F4DEB}"/>
              </a:ext>
            </a:extLst>
          </p:cNvPr>
          <p:cNvSpPr txBox="1"/>
          <p:nvPr/>
        </p:nvSpPr>
        <p:spPr>
          <a:xfrm>
            <a:off x="-9244" y="162172"/>
            <a:ext cx="9143641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 defTabSz="685800">
              <a:buSzPts val="1400"/>
            </a:pPr>
            <a:r>
              <a:rPr lang="en-US" sz="1800" b="1" kern="1200">
                <a:solidFill>
                  <a:prstClr val="black"/>
                </a:solidFill>
              </a:rPr>
              <a:t>Дорожная карта проекта</a:t>
            </a:r>
            <a:endParaRPr sz="1800" b="1" kern="1200">
              <a:solidFill>
                <a:prstClr val="black"/>
              </a:solidFill>
            </a:endParaRPr>
          </a:p>
        </p:txBody>
      </p:sp>
      <p:sp>
        <p:nvSpPr>
          <p:cNvPr id="32" name="Google Shape;225;p5">
            <a:extLst>
              <a:ext uri="{FF2B5EF4-FFF2-40B4-BE49-F238E27FC236}">
                <a16:creationId xmlns:a16="http://schemas.microsoft.com/office/drawing/2014/main" id="{88273F3C-FE2E-9BD7-F5DC-DF973E5D67C9}"/>
              </a:ext>
            </a:extLst>
          </p:cNvPr>
          <p:cNvSpPr/>
          <p:nvPr/>
        </p:nvSpPr>
        <p:spPr>
          <a:xfrm rot="999">
            <a:off x="4326929" y="1503891"/>
            <a:ext cx="715222" cy="38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defTabSz="685800">
              <a:buSzPts val="1400"/>
            </a:pPr>
            <a:r>
              <a:rPr lang="ru-RU" sz="900" b="1" kern="1200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Октябрь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226;p5">
            <a:extLst>
              <a:ext uri="{FF2B5EF4-FFF2-40B4-BE49-F238E27FC236}">
                <a16:creationId xmlns:a16="http://schemas.microsoft.com/office/drawing/2014/main" id="{D07D0369-CEFB-E739-03B5-13729212C399}"/>
              </a:ext>
            </a:extLst>
          </p:cNvPr>
          <p:cNvSpPr/>
          <p:nvPr/>
        </p:nvSpPr>
        <p:spPr>
          <a:xfrm rot="-5011">
            <a:off x="2949551" y="2164630"/>
            <a:ext cx="1232387" cy="3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 defTabSz="685800">
              <a:buSzPts val="1200"/>
            </a:pPr>
            <a:r>
              <a:rPr lang="en-US" sz="900" b="1" kern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Проектная команда</a:t>
            </a:r>
            <a:endParaRPr sz="900" b="1" kern="12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227;p5">
            <a:extLst>
              <a:ext uri="{FF2B5EF4-FFF2-40B4-BE49-F238E27FC236}">
                <a16:creationId xmlns:a16="http://schemas.microsoft.com/office/drawing/2014/main" id="{619D7C9D-61FC-CD0E-59BB-AAA228013076}"/>
              </a:ext>
            </a:extLst>
          </p:cNvPr>
          <p:cNvSpPr txBox="1"/>
          <p:nvPr/>
        </p:nvSpPr>
        <p:spPr>
          <a:xfrm>
            <a:off x="2652007" y="3582864"/>
            <a:ext cx="1882661" cy="92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Team Lead/Project manager</a:t>
            </a:r>
            <a:endParaRPr sz="1200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Front-End Developer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134999" indent="-100837" defTabSz="685800">
              <a:spcBef>
                <a:spcPts val="375"/>
              </a:spcBef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Back-End Developer</a:t>
            </a:r>
            <a:endParaRPr sz="1200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228;p5">
            <a:extLst>
              <a:ext uri="{FF2B5EF4-FFF2-40B4-BE49-F238E27FC236}">
                <a16:creationId xmlns:a16="http://schemas.microsoft.com/office/drawing/2014/main" id="{91BE7D35-C52B-FE1E-B02C-5804308F16E7}"/>
              </a:ext>
            </a:extLst>
          </p:cNvPr>
          <p:cNvSpPr/>
          <p:nvPr/>
        </p:nvSpPr>
        <p:spPr>
          <a:xfrm rot="-5011">
            <a:off x="5042410" y="2154175"/>
            <a:ext cx="1232387" cy="3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 defTabSz="685800">
              <a:buSzPts val="1200"/>
            </a:pPr>
            <a:r>
              <a:rPr lang="en-US" sz="900" b="1" kern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Управляемость</a:t>
            </a:r>
            <a:endParaRPr sz="900" b="1" kern="12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229;p5">
            <a:extLst>
              <a:ext uri="{FF2B5EF4-FFF2-40B4-BE49-F238E27FC236}">
                <a16:creationId xmlns:a16="http://schemas.microsoft.com/office/drawing/2014/main" id="{88A820A6-862F-9230-33D5-6611742E48BA}"/>
              </a:ext>
            </a:extLst>
          </p:cNvPr>
          <p:cNvSpPr/>
          <p:nvPr/>
        </p:nvSpPr>
        <p:spPr>
          <a:xfrm rot="-5011">
            <a:off x="7309882" y="2189173"/>
            <a:ext cx="1388170" cy="3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 defTabSz="685800">
              <a:buSzPts val="1400"/>
            </a:pPr>
            <a:r>
              <a:rPr lang="en-US" sz="1050" b="1" kern="1200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Сопровождение</a:t>
            </a:r>
            <a:endParaRPr sz="1050" b="1" kern="1200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230;p5">
            <a:extLst>
              <a:ext uri="{FF2B5EF4-FFF2-40B4-BE49-F238E27FC236}">
                <a16:creationId xmlns:a16="http://schemas.microsoft.com/office/drawing/2014/main" id="{42566961-5955-EF69-E729-8ECD93D74A43}"/>
              </a:ext>
            </a:extLst>
          </p:cNvPr>
          <p:cNvSpPr txBox="1"/>
          <p:nvPr/>
        </p:nvSpPr>
        <p:spPr>
          <a:xfrm>
            <a:off x="7024971" y="3532149"/>
            <a:ext cx="1913185" cy="14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Сбор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обратной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связи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после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ввода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эксплуатацию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134999" indent="-67499" defTabSz="685800">
              <a:buClr>
                <a:srgbClr val="0074BD"/>
              </a:buClr>
              <a:buSzPts val="700"/>
            </a:pPr>
            <a:endParaRPr sz="1050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Поддержка</a:t>
            </a:r>
            <a:r>
              <a:rPr lang="en-US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50" kern="1200" dirty="0" err="1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продукта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134999" indent="-67499" defTabSz="685800">
              <a:buClr>
                <a:srgbClr val="0074BD"/>
              </a:buClr>
              <a:buSzPts val="700"/>
            </a:pPr>
            <a:endParaRPr sz="1050" kern="1200" dirty="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ru-RU" sz="1050" kern="1200" dirty="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Новый функционал по запросу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Google Shape;231;p5">
            <a:extLst>
              <a:ext uri="{FF2B5EF4-FFF2-40B4-BE49-F238E27FC236}">
                <a16:creationId xmlns:a16="http://schemas.microsoft.com/office/drawing/2014/main" id="{076A3C72-747B-94BF-9670-9B4CC753C28D}"/>
              </a:ext>
            </a:extLst>
          </p:cNvPr>
          <p:cNvSpPr txBox="1"/>
          <p:nvPr/>
        </p:nvSpPr>
        <p:spPr>
          <a:xfrm>
            <a:off x="4738718" y="3586993"/>
            <a:ext cx="2015690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90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промежуточных вариантов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134999" indent="-67499" defTabSz="685800">
              <a:buClr>
                <a:srgbClr val="0074BD"/>
              </a:buClr>
              <a:buSzPts val="700"/>
            </a:pPr>
            <a:endParaRPr sz="900" kern="120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90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 Внесение правок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34163" defTabSz="685800">
              <a:buClrTx/>
            </a:pPr>
            <a:endParaRPr sz="900" kern="1200">
              <a:solidFill>
                <a:prstClr val="blac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4999" indent="-100837" defTabSz="685800"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900" kern="1200">
                <a:solidFill>
                  <a:prstClr val="black"/>
                </a:solidFill>
                <a:latin typeface="Montserrat"/>
                <a:ea typeface="Montserrat"/>
                <a:cs typeface="Montserrat"/>
                <a:sym typeface="Montserrat"/>
              </a:rPr>
              <a:t>Формирование фокус-группы учащихся для тестирования</a:t>
            </a:r>
            <a:endParaRPr sz="135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Google Shape;232;p5">
            <a:extLst>
              <a:ext uri="{FF2B5EF4-FFF2-40B4-BE49-F238E27FC236}">
                <a16:creationId xmlns:a16="http://schemas.microsoft.com/office/drawing/2014/main" id="{08946847-2E48-5CBC-2C1F-7FA1CC593F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6671" y="2609885"/>
            <a:ext cx="1164594" cy="77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233;p5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9AD8D646-676A-EC4A-D1C3-C480DD690F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4730" y="2588386"/>
            <a:ext cx="827744" cy="82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34;p5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654559FB-45BD-389D-BB8F-6349363CE25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6648" y="2646299"/>
            <a:ext cx="769831" cy="76983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9A81D29-4696-CEEC-D9CF-A5EC9A51C438}"/>
              </a:ext>
            </a:extLst>
          </p:cNvPr>
          <p:cNvSpPr txBox="1"/>
          <p:nvPr/>
        </p:nvSpPr>
        <p:spPr>
          <a:xfrm>
            <a:off x="2804678" y="571670"/>
            <a:ext cx="320393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CC0000"/>
                </a:solidFill>
                <a:ea typeface="+mn-ea"/>
              </a:rPr>
              <a:t>Есть понимание как это реализовать </a:t>
            </a:r>
          </a:p>
        </p:txBody>
      </p:sp>
    </p:spTree>
    <p:extLst>
      <p:ext uri="{BB962C8B-B14F-4D97-AF65-F5344CB8AC3E}">
        <p14:creationId xmlns:p14="http://schemas.microsoft.com/office/powerpoint/2010/main" val="28422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72DA2"/>
            </a:gs>
            <a:gs pos="3000">
              <a:srgbClr val="472DA2"/>
            </a:gs>
            <a:gs pos="63237">
              <a:srgbClr val="853BCF"/>
            </a:gs>
            <a:gs pos="100000">
              <a:srgbClr val="AB44EB"/>
            </a:gs>
          </a:gsLst>
          <a:lin ang="2700000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ru-RU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9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C3A7CE-2585-9C17-41BB-99637886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50" y="802531"/>
            <a:ext cx="6952035" cy="3910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E77FA3-5DC1-5B76-B51B-59E3A85D6E30}"/>
              </a:ext>
            </a:extLst>
          </p:cNvPr>
          <p:cNvSpPr txBox="1"/>
          <p:nvPr/>
        </p:nvSpPr>
        <p:spPr>
          <a:xfrm>
            <a:off x="2804677" y="430449"/>
            <a:ext cx="380794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ru-RU" sz="1350" kern="1200" dirty="0">
                <a:solidFill>
                  <a:srgbClr val="FF0000"/>
                </a:solidFill>
                <a:ea typeface="+mn-ea"/>
              </a:rPr>
              <a:t>Имеется перспектива дальнейшего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37189603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585</Words>
  <Application>Microsoft Office PowerPoint</Application>
  <PresentationFormat>Экран (16:9)</PresentationFormat>
  <Paragraphs>179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</vt:lpstr>
      <vt:lpstr>Roboto</vt:lpstr>
      <vt:lpstr>Simple Light</vt:lpstr>
      <vt:lpstr>СЕРВИС ОБРАТНОЙ СВЯЗИ ПО ОБРАЗОВАТЕЛЬНОМУ ПРОЦЕССУ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Смета 1 этапа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Зачем нужен шаблон?</dc:title>
  <dc:creator>ZEBRA</dc:creator>
  <cp:lastModifiedBy>Леонид Лапшин</cp:lastModifiedBy>
  <cp:revision>4</cp:revision>
  <dcterms:modified xsi:type="dcterms:W3CDTF">2024-03-29T17:22:57Z</dcterms:modified>
</cp:coreProperties>
</file>