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94" r:id="rId3"/>
    <p:sldId id="268" r:id="rId4"/>
    <p:sldId id="258" r:id="rId5"/>
    <p:sldId id="260" r:id="rId6"/>
    <p:sldId id="263" r:id="rId7"/>
    <p:sldId id="264" r:id="rId8"/>
    <p:sldId id="265" r:id="rId9"/>
    <p:sldId id="269" r:id="rId10"/>
    <p:sldId id="282" r:id="rId11"/>
    <p:sldId id="283" r:id="rId12"/>
    <p:sldId id="292" r:id="rId13"/>
    <p:sldId id="295" r:id="rId14"/>
    <p:sldId id="267" r:id="rId15"/>
    <p:sldId id="266" r:id="rId16"/>
    <p:sldId id="293" r:id="rId17"/>
  </p:sldIdLst>
  <p:sldSz cx="9144000" cy="6858000" type="screen4x3"/>
  <p:notesSz cx="6858000" cy="9144000"/>
  <p:embeddedFontLst>
    <p:embeddedFont>
      <p:font typeface="Aptos Narrow" panose="020B000402020202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Montserrat" panose="00000500000000000000" pitchFamily="2" charset="-52"/>
      <p:regular r:id="rId27"/>
      <p:bold r:id="rId28"/>
      <p:italic r:id="rId29"/>
      <p:boldItalic r:id="rId30"/>
    </p:embeddedFont>
    <p:embeddedFont>
      <p:font typeface="Montserrat ExtraBold" panose="00000900000000000000" pitchFamily="2" charset="-52"/>
      <p:bold r:id="rId31"/>
      <p:boldItalic r:id="rId32"/>
    </p:embeddedFont>
    <p:embeddedFont>
      <p:font typeface="Montserrat Medium" panose="00000600000000000000" pitchFamily="2" charset="-52"/>
      <p:regular r:id="rId33"/>
      <p:italic r:id="rId34"/>
    </p:embeddedFont>
    <p:embeddedFont>
      <p:font typeface="Montserrat SemiBold" panose="00000700000000000000" pitchFamily="2" charset="-52"/>
      <p:bold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4mKmGYDE7NnglFxnc9XbtZJd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837eae6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837eae6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57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83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36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36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25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2499c0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2499c0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69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6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27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4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09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53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8126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5648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315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4173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5593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398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70390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0132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678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47452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76051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>
  <p:cSld name="Вертикальная сетка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438390" y="5918287"/>
            <a:ext cx="349005" cy="467979"/>
            <a:chOff x="238125" y="2432825"/>
            <a:chExt cx="779550" cy="781875"/>
          </a:xfrm>
        </p:grpSpPr>
        <p:sp>
          <p:nvSpPr>
            <p:cNvPr id="52" name="Google Shape;5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144751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1">
  <p:cSld name="Титульный слайд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227363" y="684004"/>
            <a:ext cx="7326300" cy="1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7625875" y="6215193"/>
            <a:ext cx="1161157" cy="170747"/>
            <a:chOff x="238125" y="2442125"/>
            <a:chExt cx="7101875" cy="784200"/>
          </a:xfrm>
        </p:grpSpPr>
        <p:sp>
          <p:nvSpPr>
            <p:cNvPr id="59" name="Google Shape;59;p14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240675" y="2596651"/>
            <a:ext cx="6121800" cy="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282438" y="4784051"/>
            <a:ext cx="7326300" cy="3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9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49293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DFD3"/>
            </a:gs>
            <a:gs pos="100000">
              <a:srgbClr val="13CCFF"/>
            </a:gs>
          </a:gsLst>
          <a:lin ang="2700006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427725" y="1870800"/>
            <a:ext cx="55761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" sz="34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Студометрика</a:t>
            </a:r>
            <a:endParaRPr sz="34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27725" y="3429000"/>
            <a:ext cx="5189100" cy="1361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" sz="2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Сервис обратной связи по образовательному процессу</a:t>
            </a:r>
            <a:endParaRPr sz="28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90525" y="5202900"/>
            <a:ext cx="233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628900" y="5260038"/>
            <a:ext cx="30528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DB8F91B-C85C-5E82-21BE-CE5FACAE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3" y="2073003"/>
            <a:ext cx="4696953" cy="12761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A7201F-0037-F9DF-A2AF-33F31A57D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76" y="894730"/>
            <a:ext cx="8145011" cy="4581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8749C-4C57-1ED4-48C1-ED56838CB6D3}"/>
              </a:ext>
            </a:extLst>
          </p:cNvPr>
          <p:cNvSpPr txBox="1"/>
          <p:nvPr/>
        </p:nvSpPr>
        <p:spPr>
          <a:xfrm>
            <a:off x="3934972" y="462388"/>
            <a:ext cx="380794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Имеется перспектива дальнейшего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39136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26">
            <a:extLst>
              <a:ext uri="{FF2B5EF4-FFF2-40B4-BE49-F238E27FC236}">
                <a16:creationId xmlns:a16="http://schemas.microsoft.com/office/drawing/2014/main" id="{CD1D7900-BFE2-5DFA-3B35-CE557CB0C47F}"/>
              </a:ext>
            </a:extLst>
          </p:cNvPr>
          <p:cNvGrpSpPr/>
          <p:nvPr/>
        </p:nvGrpSpPr>
        <p:grpSpPr>
          <a:xfrm>
            <a:off x="739152" y="1237482"/>
            <a:ext cx="7809716" cy="3918302"/>
            <a:chOff x="889579" y="799298"/>
            <a:chExt cx="10412860" cy="5224795"/>
          </a:xfrm>
        </p:grpSpPr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376BDFC1-FBAF-304B-473F-615B0946A76B}"/>
                </a:ext>
              </a:extLst>
            </p:cNvPr>
            <p:cNvGrpSpPr/>
            <p:nvPr/>
          </p:nvGrpSpPr>
          <p:grpSpPr>
            <a:xfrm>
              <a:off x="889579" y="799298"/>
              <a:ext cx="10412860" cy="5224795"/>
              <a:chOff x="889579" y="799298"/>
              <a:chExt cx="10412861" cy="5224795"/>
            </a:xfrm>
          </p:grpSpPr>
          <p:sp>
            <p:nvSpPr>
              <p:cNvPr id="10" name="Прямоугольник 5">
                <a:extLst>
                  <a:ext uri="{FF2B5EF4-FFF2-40B4-BE49-F238E27FC236}">
                    <a16:creationId xmlns:a16="http://schemas.microsoft.com/office/drawing/2014/main" id="{98786C1A-BC0E-9374-F807-901520E48AF6}"/>
                  </a:ext>
                </a:extLst>
              </p:cNvPr>
              <p:cNvSpPr/>
              <p:nvPr/>
            </p:nvSpPr>
            <p:spPr>
              <a:xfrm>
                <a:off x="9279657" y="799298"/>
                <a:ext cx="2022783" cy="36971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Прямоугольник 5">
                <a:extLst>
                  <a:ext uri="{FF2B5EF4-FFF2-40B4-BE49-F238E27FC236}">
                    <a16:creationId xmlns:a16="http://schemas.microsoft.com/office/drawing/2014/main" id="{72E123BD-8ADA-AC02-6C3E-FB1B321B8619}"/>
                  </a:ext>
                </a:extLst>
              </p:cNvPr>
              <p:cNvSpPr/>
              <p:nvPr/>
            </p:nvSpPr>
            <p:spPr>
              <a:xfrm>
                <a:off x="7214020" y="799298"/>
                <a:ext cx="2022778" cy="1969531"/>
              </a:xfrm>
              <a:prstGeom prst="rect">
                <a:avLst/>
              </a:prstGeom>
              <a:solidFill>
                <a:srgbClr val="64A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Прямоугольник 5">
                <a:extLst>
                  <a:ext uri="{FF2B5EF4-FFF2-40B4-BE49-F238E27FC236}">
                    <a16:creationId xmlns:a16="http://schemas.microsoft.com/office/drawing/2014/main" id="{42DDB692-EF0C-E62B-E77A-5AA774249E02}"/>
                  </a:ext>
                </a:extLst>
              </p:cNvPr>
              <p:cNvSpPr/>
              <p:nvPr/>
            </p:nvSpPr>
            <p:spPr>
              <a:xfrm>
                <a:off x="5084650" y="799298"/>
                <a:ext cx="2022783" cy="36970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Прямоугольник 5">
                <a:extLst>
                  <a:ext uri="{FF2B5EF4-FFF2-40B4-BE49-F238E27FC236}">
                    <a16:creationId xmlns:a16="http://schemas.microsoft.com/office/drawing/2014/main" id="{5F4E866D-50FA-9C49-4845-2BB197EBCA56}"/>
                  </a:ext>
                </a:extLst>
              </p:cNvPr>
              <p:cNvSpPr/>
              <p:nvPr/>
            </p:nvSpPr>
            <p:spPr>
              <a:xfrm>
                <a:off x="2997822" y="807385"/>
                <a:ext cx="2022781" cy="2225028"/>
              </a:xfrm>
              <a:prstGeom prst="rect">
                <a:avLst/>
              </a:prstGeom>
              <a:solidFill>
                <a:srgbClr val="6D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Прямоугольник 5">
                <a:extLst>
                  <a:ext uri="{FF2B5EF4-FFF2-40B4-BE49-F238E27FC236}">
                    <a16:creationId xmlns:a16="http://schemas.microsoft.com/office/drawing/2014/main" id="{9BBC2698-F490-30D0-6968-1806720F83DE}"/>
                  </a:ext>
                </a:extLst>
              </p:cNvPr>
              <p:cNvSpPr/>
              <p:nvPr/>
            </p:nvSpPr>
            <p:spPr>
              <a:xfrm>
                <a:off x="889662" y="807386"/>
                <a:ext cx="2022786" cy="3700154"/>
              </a:xfrm>
              <a:prstGeom prst="rect">
                <a:avLst/>
              </a:prstGeom>
              <a:solidFill>
                <a:srgbClr val="64A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64A1F5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Прямоугольник 5">
                <a:extLst>
                  <a:ext uri="{FF2B5EF4-FFF2-40B4-BE49-F238E27FC236}">
                    <a16:creationId xmlns:a16="http://schemas.microsoft.com/office/drawing/2014/main" id="{C43D98A3-2FCA-3D5F-0A43-F37F5850BC72}"/>
                  </a:ext>
                </a:extLst>
              </p:cNvPr>
              <p:cNvSpPr/>
              <p:nvPr/>
            </p:nvSpPr>
            <p:spPr>
              <a:xfrm rot="16200000">
                <a:off x="3297527" y="2214181"/>
                <a:ext cx="1401869" cy="6217765"/>
              </a:xfrm>
              <a:prstGeom prst="rect">
                <a:avLst/>
              </a:prstGeom>
              <a:solidFill>
                <a:srgbClr val="6D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6DB4E3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Прямоугольник 5">
                <a:extLst>
                  <a:ext uri="{FF2B5EF4-FFF2-40B4-BE49-F238E27FC236}">
                    <a16:creationId xmlns:a16="http://schemas.microsoft.com/office/drawing/2014/main" id="{1C51C647-D770-FF78-31BC-BAC3A4E2390C}"/>
                  </a:ext>
                </a:extLst>
              </p:cNvPr>
              <p:cNvSpPr/>
              <p:nvPr/>
            </p:nvSpPr>
            <p:spPr>
              <a:xfrm rot="16200000">
                <a:off x="8535946" y="3257683"/>
                <a:ext cx="1401870" cy="4130949"/>
              </a:xfrm>
              <a:prstGeom prst="rect">
                <a:avLst/>
              </a:prstGeom>
              <a:solidFill>
                <a:srgbClr val="64A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236BC3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CBD560A-0291-91C4-65EC-5A65D1A45D70}"/>
                </a:ext>
              </a:extLst>
            </p:cNvPr>
            <p:cNvSpPr/>
            <p:nvPr/>
          </p:nvSpPr>
          <p:spPr>
            <a:xfrm>
              <a:off x="2991656" y="3153459"/>
              <a:ext cx="2035287" cy="13540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Прямоугольник 24">
              <a:extLst>
                <a:ext uri="{FF2B5EF4-FFF2-40B4-BE49-F238E27FC236}">
                  <a16:creationId xmlns:a16="http://schemas.microsoft.com/office/drawing/2014/main" id="{1F347C43-FE2D-E08E-FDA1-6422FF76EAB3}"/>
                </a:ext>
              </a:extLst>
            </p:cNvPr>
            <p:cNvSpPr/>
            <p:nvPr/>
          </p:nvSpPr>
          <p:spPr>
            <a:xfrm>
              <a:off x="7201755" y="2892448"/>
              <a:ext cx="2035281" cy="1603977"/>
            </a:xfrm>
            <a:prstGeom prst="rect">
              <a:avLst/>
            </a:prstGeom>
            <a:solidFill>
              <a:srgbClr val="6D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Текст. поле 27">
            <a:extLst>
              <a:ext uri="{FF2B5EF4-FFF2-40B4-BE49-F238E27FC236}">
                <a16:creationId xmlns:a16="http://schemas.microsoft.com/office/drawing/2014/main" id="{1366A029-7BED-0104-DA22-8A4F3DE0B6B7}"/>
              </a:ext>
            </a:extLst>
          </p:cNvPr>
          <p:cNvSpPr txBox="1"/>
          <p:nvPr/>
        </p:nvSpPr>
        <p:spPr>
          <a:xfrm>
            <a:off x="2307565" y="3009989"/>
            <a:ext cx="15779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Ключев</a:t>
            </a:r>
            <a:r>
              <a:rPr lang="ru-RU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ы</a:t>
            </a:r>
            <a:r>
              <a:rPr lang="en-US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е</a:t>
            </a:r>
            <a:r>
              <a:rPr lang="ru-RU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партнеры:</a:t>
            </a:r>
          </a:p>
        </p:txBody>
      </p:sp>
      <p:sp>
        <p:nvSpPr>
          <p:cNvPr id="18" name="Текст. поле 29">
            <a:extLst>
              <a:ext uri="{FF2B5EF4-FFF2-40B4-BE49-F238E27FC236}">
                <a16:creationId xmlns:a16="http://schemas.microsoft.com/office/drawing/2014/main" id="{13830E2D-925E-6A11-F52F-B80B253167C1}"/>
              </a:ext>
            </a:extLst>
          </p:cNvPr>
          <p:cNvSpPr txBox="1"/>
          <p:nvPr/>
        </p:nvSpPr>
        <p:spPr>
          <a:xfrm>
            <a:off x="2303119" y="3382829"/>
            <a:ext cx="15262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ВУЗы</a:t>
            </a:r>
            <a:endParaRPr lang="en-US" sz="1050" kern="1200" dirty="0">
              <a:solidFill>
                <a:srgbClr val="33333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br>
              <a:rPr lang="ru-RU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ССУЗы</a:t>
            </a:r>
            <a:endParaRPr lang="en-US" sz="1050" kern="1200" dirty="0">
              <a:solidFill>
                <a:srgbClr val="33333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Текст. поле 29">
            <a:extLst>
              <a:ext uri="{FF2B5EF4-FFF2-40B4-BE49-F238E27FC236}">
                <a16:creationId xmlns:a16="http://schemas.microsoft.com/office/drawing/2014/main" id="{DFAA4C06-A4AD-573D-34FF-CD0F56876CD8}"/>
              </a:ext>
            </a:extLst>
          </p:cNvPr>
          <p:cNvSpPr txBox="1"/>
          <p:nvPr/>
        </p:nvSpPr>
        <p:spPr>
          <a:xfrm>
            <a:off x="707272" y="1583432"/>
            <a:ext cx="158585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Разработка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программного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компле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</a:p>
          <a:p>
            <a:pPr defTabSz="685800">
              <a:buClrTx/>
            </a:pPr>
            <a:b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Внедрение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интеграция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разработанного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ПО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b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Сопровождение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техническое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обслуживание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Текст. поле 27">
            <a:extLst>
              <a:ext uri="{FF2B5EF4-FFF2-40B4-BE49-F238E27FC236}">
                <a16:creationId xmlns:a16="http://schemas.microsoft.com/office/drawing/2014/main" id="{0427B324-00E6-347F-7896-0D946ADD1089}"/>
              </a:ext>
            </a:extLst>
          </p:cNvPr>
          <p:cNvSpPr txBox="1"/>
          <p:nvPr/>
        </p:nvSpPr>
        <p:spPr>
          <a:xfrm>
            <a:off x="730019" y="1284994"/>
            <a:ext cx="15262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Ключевые виды деятельности:</a:t>
            </a:r>
          </a:p>
        </p:txBody>
      </p:sp>
      <p:sp>
        <p:nvSpPr>
          <p:cNvPr id="21" name="Текст. поле 27">
            <a:extLst>
              <a:ext uri="{FF2B5EF4-FFF2-40B4-BE49-F238E27FC236}">
                <a16:creationId xmlns:a16="http://schemas.microsoft.com/office/drawing/2014/main" id="{C3F20F8F-96C7-EBE4-C982-5B7AB590B921}"/>
              </a:ext>
            </a:extLst>
          </p:cNvPr>
          <p:cNvSpPr txBox="1"/>
          <p:nvPr/>
        </p:nvSpPr>
        <p:spPr>
          <a:xfrm>
            <a:off x="739214" y="4104390"/>
            <a:ext cx="20060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Ценностное предложение:</a:t>
            </a:r>
          </a:p>
        </p:txBody>
      </p:sp>
      <p:sp>
        <p:nvSpPr>
          <p:cNvPr id="22" name="Текст. поле 29">
            <a:extLst>
              <a:ext uri="{FF2B5EF4-FFF2-40B4-BE49-F238E27FC236}">
                <a16:creationId xmlns:a16="http://schemas.microsoft.com/office/drawing/2014/main" id="{19655DD6-14C1-B57B-F9FD-5F193B9DCE50}"/>
              </a:ext>
            </a:extLst>
          </p:cNvPr>
          <p:cNvSpPr txBox="1"/>
          <p:nvPr/>
        </p:nvSpPr>
        <p:spPr>
          <a:xfrm>
            <a:off x="712389" y="4470502"/>
            <a:ext cx="4596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Программный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компле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,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обеспечивающий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сбор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обратной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связи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по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образовательному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процессу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визуализацию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полученной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информации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Текст. поле 27">
            <a:extLst>
              <a:ext uri="{FF2B5EF4-FFF2-40B4-BE49-F238E27FC236}">
                <a16:creationId xmlns:a16="http://schemas.microsoft.com/office/drawing/2014/main" id="{724BC81E-E3E1-887F-FF93-84165E4B43CC}"/>
              </a:ext>
            </a:extLst>
          </p:cNvPr>
          <p:cNvSpPr txBox="1"/>
          <p:nvPr/>
        </p:nvSpPr>
        <p:spPr>
          <a:xfrm>
            <a:off x="2332074" y="1237483"/>
            <a:ext cx="1517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Структурка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издержек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24" name="Текст. поле 35">
            <a:extLst>
              <a:ext uri="{FF2B5EF4-FFF2-40B4-BE49-F238E27FC236}">
                <a16:creationId xmlns:a16="http://schemas.microsoft.com/office/drawing/2014/main" id="{DC3613E0-E54E-2A7F-AE41-5C5B387EAD8F}"/>
              </a:ext>
            </a:extLst>
          </p:cNvPr>
          <p:cNvSpPr txBox="1"/>
          <p:nvPr/>
        </p:nvSpPr>
        <p:spPr>
          <a:xfrm>
            <a:off x="2297880" y="1556841"/>
            <a:ext cx="1529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З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аработная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плата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отчисления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в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фонды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ренда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вычислительных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мощностей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Н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алоги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М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аркетинг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Текст. поле 27">
            <a:extLst>
              <a:ext uri="{FF2B5EF4-FFF2-40B4-BE49-F238E27FC236}">
                <a16:creationId xmlns:a16="http://schemas.microsoft.com/office/drawing/2014/main" id="{797EB715-FFF9-16EC-E996-302D951E5DF4}"/>
              </a:ext>
            </a:extLst>
          </p:cNvPr>
          <p:cNvSpPr txBox="1"/>
          <p:nvPr/>
        </p:nvSpPr>
        <p:spPr>
          <a:xfrm>
            <a:off x="3885484" y="1238484"/>
            <a:ext cx="1517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Потребительские</a:t>
            </a:r>
            <a:r>
              <a:rPr lang="en-US" sz="1050" b="1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сегменты</a:t>
            </a:r>
            <a:r>
              <a:rPr lang="en-US" sz="1050" b="1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26" name="Текст. поле 29">
            <a:extLst>
              <a:ext uri="{FF2B5EF4-FFF2-40B4-BE49-F238E27FC236}">
                <a16:creationId xmlns:a16="http://schemas.microsoft.com/office/drawing/2014/main" id="{C638F2DF-F2FB-ED5E-F78E-9091C50476D0}"/>
              </a:ext>
            </a:extLst>
          </p:cNvPr>
          <p:cNvSpPr txBox="1"/>
          <p:nvPr/>
        </p:nvSpPr>
        <p:spPr>
          <a:xfrm>
            <a:off x="3898022" y="1629376"/>
            <a:ext cx="152629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Руководители</a:t>
            </a:r>
            <a:r>
              <a:rPr lang="ru-RU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подразделений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ВУЗов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ССУЗов</a:t>
            </a:r>
            <a:r>
              <a:rPr lang="ru-RU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,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заинтересованные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в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повышении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качества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преподавания</a:t>
            </a:r>
            <a:endParaRPr lang="en-US" sz="1050" kern="1200" dirty="0">
              <a:solidFill>
                <a:srgbClr val="33333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Текст. поле 27">
            <a:extLst>
              <a:ext uri="{FF2B5EF4-FFF2-40B4-BE49-F238E27FC236}">
                <a16:creationId xmlns:a16="http://schemas.microsoft.com/office/drawing/2014/main" id="{1748847F-DEB3-6330-5B57-B4699F7146C0}"/>
              </a:ext>
            </a:extLst>
          </p:cNvPr>
          <p:cNvSpPr txBox="1"/>
          <p:nvPr/>
        </p:nvSpPr>
        <p:spPr>
          <a:xfrm>
            <a:off x="5511526" y="4118799"/>
            <a:ext cx="24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Потоки</a:t>
            </a:r>
            <a:r>
              <a:rPr lang="en-US" sz="1050" b="1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поступления</a:t>
            </a:r>
            <a:r>
              <a:rPr lang="en-US" sz="1050" b="1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доходов</a:t>
            </a:r>
            <a:r>
              <a:rPr lang="en-US" sz="1050" b="1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28" name="Текст. поле 35">
            <a:extLst>
              <a:ext uri="{FF2B5EF4-FFF2-40B4-BE49-F238E27FC236}">
                <a16:creationId xmlns:a16="http://schemas.microsoft.com/office/drawing/2014/main" id="{D5681524-9E21-AFBB-186E-3B1124D9F9DE}"/>
              </a:ext>
            </a:extLst>
          </p:cNvPr>
          <p:cNvSpPr txBox="1"/>
          <p:nvPr/>
        </p:nvSpPr>
        <p:spPr>
          <a:xfrm>
            <a:off x="5519589" y="4397851"/>
            <a:ext cx="179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Плата за внедрение</a:t>
            </a:r>
          </a:p>
          <a:p>
            <a:pPr defTabSz="685800">
              <a:buClrTx/>
            </a:pPr>
            <a:endParaRPr lang="ru-RU" sz="1050" kern="1200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en-US" sz="1050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Послепродажное</a:t>
            </a:r>
            <a:r>
              <a:rPr lang="en-US" sz="1050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обслуживание</a:t>
            </a:r>
            <a:endParaRPr lang="en-US" sz="1050" kern="1200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Текст. поле 27">
            <a:extLst>
              <a:ext uri="{FF2B5EF4-FFF2-40B4-BE49-F238E27FC236}">
                <a16:creationId xmlns:a16="http://schemas.microsoft.com/office/drawing/2014/main" id="{0DD718B9-8319-E0F3-E1FE-61067F3E3075}"/>
              </a:ext>
            </a:extLst>
          </p:cNvPr>
          <p:cNvSpPr txBox="1"/>
          <p:nvPr/>
        </p:nvSpPr>
        <p:spPr>
          <a:xfrm>
            <a:off x="5493997" y="1232079"/>
            <a:ext cx="15170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Каналы коммуникаций и сбыта</a:t>
            </a:r>
            <a:endParaRPr lang="en-US" sz="1050" b="1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Текст. поле 35">
            <a:extLst>
              <a:ext uri="{FF2B5EF4-FFF2-40B4-BE49-F238E27FC236}">
                <a16:creationId xmlns:a16="http://schemas.microsoft.com/office/drawing/2014/main" id="{BBBED74D-1892-F169-0471-250048CE603D}"/>
              </a:ext>
            </a:extLst>
          </p:cNvPr>
          <p:cNvSpPr txBox="1"/>
          <p:nvPr/>
        </p:nvSpPr>
        <p:spPr>
          <a:xfrm>
            <a:off x="5519589" y="1791637"/>
            <a:ext cx="14977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Электронная почта</a:t>
            </a:r>
            <a:b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ru-RU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Очные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презентации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Текст. поле 27">
            <a:extLst>
              <a:ext uri="{FF2B5EF4-FFF2-40B4-BE49-F238E27FC236}">
                <a16:creationId xmlns:a16="http://schemas.microsoft.com/office/drawing/2014/main" id="{2B4ABA43-8715-5763-0DF8-494488342126}"/>
              </a:ext>
            </a:extLst>
          </p:cNvPr>
          <p:cNvSpPr txBox="1"/>
          <p:nvPr/>
        </p:nvSpPr>
        <p:spPr>
          <a:xfrm>
            <a:off x="7026416" y="1361052"/>
            <a:ext cx="15223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Взаимоотношения</a:t>
            </a:r>
            <a:r>
              <a:rPr lang="en-US" sz="1050" b="1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с </a:t>
            </a:r>
            <a:r>
              <a:rPr lang="en-US" sz="1050" b="1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клиентами</a:t>
            </a:r>
            <a:r>
              <a:rPr lang="en-US" sz="1050" b="1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32" name="Текст. поле 35">
            <a:extLst>
              <a:ext uri="{FF2B5EF4-FFF2-40B4-BE49-F238E27FC236}">
                <a16:creationId xmlns:a16="http://schemas.microsoft.com/office/drawing/2014/main" id="{79C2519C-E414-9719-D78E-EEA91DE3CE70}"/>
              </a:ext>
            </a:extLst>
          </p:cNvPr>
          <p:cNvSpPr txBox="1"/>
          <p:nvPr/>
        </p:nvSpPr>
        <p:spPr>
          <a:xfrm>
            <a:off x="7092472" y="1820781"/>
            <a:ext cx="1497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Личные презентации и персональные предложения</a:t>
            </a:r>
          </a:p>
          <a:p>
            <a:pPr defTabSz="685800">
              <a:buClrTx/>
            </a:pPr>
            <a:endParaRPr lang="ru-RU" sz="1050" kern="12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Отдел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сопровождения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для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оперативной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коммуникация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с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клиентами</a:t>
            </a:r>
            <a:endParaRPr lang="en-US" sz="1050" kern="12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" name="Текст. поле 27">
            <a:extLst>
              <a:ext uri="{FF2B5EF4-FFF2-40B4-BE49-F238E27FC236}">
                <a16:creationId xmlns:a16="http://schemas.microsoft.com/office/drawing/2014/main" id="{96988602-E0C1-0245-C781-CFC691D874D6}"/>
              </a:ext>
            </a:extLst>
          </p:cNvPr>
          <p:cNvSpPr txBox="1"/>
          <p:nvPr/>
        </p:nvSpPr>
        <p:spPr>
          <a:xfrm>
            <a:off x="5473326" y="2807024"/>
            <a:ext cx="1517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Ключевые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ресурсы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34" name="Текст. поле 35">
            <a:extLst>
              <a:ext uri="{FF2B5EF4-FFF2-40B4-BE49-F238E27FC236}">
                <a16:creationId xmlns:a16="http://schemas.microsoft.com/office/drawing/2014/main" id="{71256E62-AFC3-9692-B501-31C09B1E4C1B}"/>
              </a:ext>
            </a:extLst>
          </p:cNvPr>
          <p:cNvSpPr txBox="1"/>
          <p:nvPr/>
        </p:nvSpPr>
        <p:spPr>
          <a:xfrm>
            <a:off x="5476525" y="3208898"/>
            <a:ext cx="1529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Персонал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7E948-5888-7479-D91F-B36EC09A0868}"/>
              </a:ext>
            </a:extLst>
          </p:cNvPr>
          <p:cNvSpPr txBox="1"/>
          <p:nvPr/>
        </p:nvSpPr>
        <p:spPr>
          <a:xfrm>
            <a:off x="4167605" y="301199"/>
            <a:ext cx="38079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Проработали основные вопросы организации</a:t>
            </a:r>
          </a:p>
        </p:txBody>
      </p:sp>
      <p:sp>
        <p:nvSpPr>
          <p:cNvPr id="37" name="Google Shape;169;p6">
            <a:extLst>
              <a:ext uri="{FF2B5EF4-FFF2-40B4-BE49-F238E27FC236}">
                <a16:creationId xmlns:a16="http://schemas.microsoft.com/office/drawing/2014/main" id="{306AEF07-9E62-5A92-0D6D-7EFC3F6CC828}"/>
              </a:ext>
            </a:extLst>
          </p:cNvPr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Бизнес модель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0106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Проделанная работа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223;p5">
            <a:extLst>
              <a:ext uri="{FF2B5EF4-FFF2-40B4-BE49-F238E27FC236}">
                <a16:creationId xmlns:a16="http://schemas.microsoft.com/office/drawing/2014/main" id="{FC10449A-4B9E-3BAB-64A9-95F1073BE259}"/>
              </a:ext>
            </a:extLst>
          </p:cNvPr>
          <p:cNvSpPr txBox="1"/>
          <p:nvPr/>
        </p:nvSpPr>
        <p:spPr>
          <a:xfrm>
            <a:off x="8902473" y="5718107"/>
            <a:ext cx="231925" cy="28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38" tIns="27319" rIns="54638" bIns="27319" anchor="ctr" anchorCtr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12</a:t>
            </a:fld>
            <a:endParaRPr kumimoji="0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78;g2be734c89b5_0_0">
            <a:extLst>
              <a:ext uri="{FF2B5EF4-FFF2-40B4-BE49-F238E27FC236}">
                <a16:creationId xmlns:a16="http://schemas.microsoft.com/office/drawing/2014/main" id="{B6A6FC4A-D79A-B85F-7E8E-113AE676134C}"/>
              </a:ext>
            </a:extLst>
          </p:cNvPr>
          <p:cNvSpPr txBox="1"/>
          <p:nvPr/>
        </p:nvSpPr>
        <p:spPr>
          <a:xfrm>
            <a:off x="1600011" y="1427034"/>
            <a:ext cx="505258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 результатам презентации проекта инвестиционному комитету стартап-студии ДВФУ получена экспертная поддержка и гарантии дальнейшего сотрудничества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Подана заявка на грант Студенческий стартап Фонда </a:t>
            </a:r>
            <a:r>
              <a:rPr lang="ru-RU" b="1" i="1" dirty="0">
                <a:solidFill>
                  <a:srgbClr val="25AEDF"/>
                </a:solidFill>
              </a:rPr>
              <a:t>С</a:t>
            </a:r>
            <a:r>
              <a:rPr lang="ru-RU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одействия </a:t>
            </a:r>
            <a:r>
              <a:rPr lang="ru-RU" b="1" i="1" dirty="0">
                <a:solidFill>
                  <a:srgbClr val="25AEDF"/>
                </a:solidFill>
              </a:rPr>
              <a:t>И</a:t>
            </a:r>
            <a:r>
              <a:rPr lang="ru-RU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нновациям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Собрана команда, в течении 2 месяцев осуществляется подготовка теоретической базы проекта</a:t>
            </a: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 ближайшее время будет проведена первая попытка продажи руководителю одной из структур ДВФУ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67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 dirty="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dirty="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Смета проекта</a:t>
            </a:r>
            <a:endParaRPr sz="20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2" name="Объект 3">
            <a:extLst>
              <a:ext uri="{FF2B5EF4-FFF2-40B4-BE49-F238E27FC236}">
                <a16:creationId xmlns:a16="http://schemas.microsoft.com/office/drawing/2014/main" id="{7D3637EC-23B0-12C0-9D0A-00F3A7263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602927"/>
              </p:ext>
            </p:extLst>
          </p:nvPr>
        </p:nvGraphicFramePr>
        <p:xfrm>
          <a:off x="1446738" y="1446426"/>
          <a:ext cx="6461869" cy="21344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0860">
                  <a:extLst>
                    <a:ext uri="{9D8B030D-6E8A-4147-A177-3AD203B41FA5}">
                      <a16:colId xmlns:a16="http://schemas.microsoft.com/office/drawing/2014/main" val="505579745"/>
                    </a:ext>
                  </a:extLst>
                </a:gridCol>
                <a:gridCol w="4664365">
                  <a:extLst>
                    <a:ext uri="{9D8B030D-6E8A-4147-A177-3AD203B41FA5}">
                      <a16:colId xmlns:a16="http://schemas.microsoft.com/office/drawing/2014/main" val="2965927669"/>
                    </a:ext>
                  </a:extLst>
                </a:gridCol>
                <a:gridCol w="1406644">
                  <a:extLst>
                    <a:ext uri="{9D8B030D-6E8A-4147-A177-3AD203B41FA5}">
                      <a16:colId xmlns:a16="http://schemas.microsoft.com/office/drawing/2014/main" val="547604037"/>
                    </a:ext>
                  </a:extLst>
                </a:gridCol>
              </a:tblGrid>
              <a:tr h="47838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Наименование статьи расходов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71060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ФОТ с учетом страховых взносов и НДФЛ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837 000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8556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Расходы на аренду оборудования и помещения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150 000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3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Оплата уставного капитала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baseline="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10 000</a:t>
                      </a:r>
                      <a:endParaRPr lang="ru-RU" sz="1600" b="0" i="0" kern="1200" dirty="0">
                        <a:solidFill>
                          <a:schemeClr val="dk1"/>
                        </a:solidFill>
                        <a:latin typeface="Montserrat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997 000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84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3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Команда проекта</a:t>
            </a:r>
            <a:endParaRPr sz="20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1814F0-93A5-371B-8FEB-E91A7B62706B}"/>
              </a:ext>
            </a:extLst>
          </p:cNvPr>
          <p:cNvGrpSpPr/>
          <p:nvPr/>
        </p:nvGrpSpPr>
        <p:grpSpPr>
          <a:xfrm>
            <a:off x="182400" y="3054769"/>
            <a:ext cx="1703010" cy="861694"/>
            <a:chOff x="378719" y="3972335"/>
            <a:chExt cx="1703010" cy="861694"/>
          </a:xfrm>
        </p:grpSpPr>
        <p:sp>
          <p:nvSpPr>
            <p:cNvPr id="3" name="Google Shape;117;p2">
              <a:extLst>
                <a:ext uri="{FF2B5EF4-FFF2-40B4-BE49-F238E27FC236}">
                  <a16:creationId xmlns:a16="http://schemas.microsoft.com/office/drawing/2014/main" id="{FCA2AB90-5265-92D7-DCFC-C7A7FFC5813A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Руководитель</a:t>
              </a:r>
            </a:p>
          </p:txBody>
        </p:sp>
        <p:sp>
          <p:nvSpPr>
            <p:cNvPr id="4" name="Google Shape;117;p2">
              <a:extLst>
                <a:ext uri="{FF2B5EF4-FFF2-40B4-BE49-F238E27FC236}">
                  <a16:creationId xmlns:a16="http://schemas.microsoft.com/office/drawing/2014/main" id="{5EA45F69-A821-468A-DCFE-E7246BDE5227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Лапшин Леонид Алексеевич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276BCF-C358-C51B-218E-6487E1938950}"/>
              </a:ext>
            </a:extLst>
          </p:cNvPr>
          <p:cNvGrpSpPr/>
          <p:nvPr/>
        </p:nvGrpSpPr>
        <p:grpSpPr>
          <a:xfrm>
            <a:off x="2576582" y="3054769"/>
            <a:ext cx="1703010" cy="1077137"/>
            <a:chOff x="378719" y="3972335"/>
            <a:chExt cx="1703010" cy="1077137"/>
          </a:xfrm>
        </p:grpSpPr>
        <p:sp>
          <p:nvSpPr>
            <p:cNvPr id="6" name="Google Shape;117;p2">
              <a:extLst>
                <a:ext uri="{FF2B5EF4-FFF2-40B4-BE49-F238E27FC236}">
                  <a16:creationId xmlns:a16="http://schemas.microsoft.com/office/drawing/2014/main" id="{8E3424CF-3E35-16D7-A991-663A2C810504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Дизайнер</a:t>
              </a:r>
            </a:p>
          </p:txBody>
        </p:sp>
        <p:sp>
          <p:nvSpPr>
            <p:cNvPr id="7" name="Google Shape;117;p2">
              <a:extLst>
                <a:ext uri="{FF2B5EF4-FFF2-40B4-BE49-F238E27FC236}">
                  <a16:creationId xmlns:a16="http://schemas.microsoft.com/office/drawing/2014/main" id="{067DAC31-02C7-59B8-246A-7036F49EAAFA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Кораблев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Кирилл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Алексеевич </a:t>
              </a:r>
              <a:endPara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F590BAB-45EA-9D57-9F35-EED240AEF1EF}"/>
              </a:ext>
            </a:extLst>
          </p:cNvPr>
          <p:cNvGrpSpPr/>
          <p:nvPr/>
        </p:nvGrpSpPr>
        <p:grpSpPr>
          <a:xfrm>
            <a:off x="4968232" y="3140547"/>
            <a:ext cx="1860366" cy="1289249"/>
            <a:chOff x="376399" y="3972335"/>
            <a:chExt cx="1705330" cy="1233705"/>
          </a:xfrm>
        </p:grpSpPr>
        <p:sp>
          <p:nvSpPr>
            <p:cNvPr id="9" name="Google Shape;117;p2">
              <a:extLst>
                <a:ext uri="{FF2B5EF4-FFF2-40B4-BE49-F238E27FC236}">
                  <a16:creationId xmlns:a16="http://schemas.microsoft.com/office/drawing/2014/main" id="{F661827B-2AFF-2B53-CA50-63B71C97ED4B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59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Back-end</a:t>
              </a:r>
              <a:b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разработчик</a:t>
              </a:r>
            </a:p>
          </p:txBody>
        </p:sp>
        <p:sp>
          <p:nvSpPr>
            <p:cNvPr id="10" name="Google Shape;117;p2">
              <a:extLst>
                <a:ext uri="{FF2B5EF4-FFF2-40B4-BE49-F238E27FC236}">
                  <a16:creationId xmlns:a16="http://schemas.microsoft.com/office/drawing/2014/main" id="{E27B3B35-AB6C-344B-2978-A0E5A46732E4}"/>
                </a:ext>
              </a:extLst>
            </p:cNvPr>
            <p:cNvSpPr txBox="1"/>
            <p:nvPr/>
          </p:nvSpPr>
          <p:spPr>
            <a:xfrm>
              <a:off x="376399" y="4499239"/>
              <a:ext cx="1703010" cy="706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Стрелов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Глеб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Сергеевич</a:t>
              </a:r>
              <a:endPara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ED4A792-421C-B7FF-FDC6-BC0AE084FFA9}"/>
              </a:ext>
            </a:extLst>
          </p:cNvPr>
          <p:cNvGrpSpPr/>
          <p:nvPr/>
        </p:nvGrpSpPr>
        <p:grpSpPr>
          <a:xfrm>
            <a:off x="7361070" y="3174229"/>
            <a:ext cx="1857834" cy="1360020"/>
            <a:chOff x="374843" y="3972335"/>
            <a:chExt cx="1857834" cy="1279779"/>
          </a:xfrm>
        </p:grpSpPr>
        <p:sp>
          <p:nvSpPr>
            <p:cNvPr id="12" name="Google Shape;117;p2">
              <a:extLst>
                <a:ext uri="{FF2B5EF4-FFF2-40B4-BE49-F238E27FC236}">
                  <a16:creationId xmlns:a16="http://schemas.microsoft.com/office/drawing/2014/main" id="{724B49C8-F587-D6DD-CA96-0E8470B6B58B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50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en-US" sz="16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Front-end</a:t>
              </a:r>
              <a:br>
                <a:rPr lang="en-US" sz="16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6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разработчик</a:t>
              </a:r>
              <a:endParaRPr lang="ru-RU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7;p2">
              <a:extLst>
                <a:ext uri="{FF2B5EF4-FFF2-40B4-BE49-F238E27FC236}">
                  <a16:creationId xmlns:a16="http://schemas.microsoft.com/office/drawing/2014/main" id="{DDFBA15F-BC11-15AE-1E6A-138F5BFAF7A2}"/>
                </a:ext>
              </a:extLst>
            </p:cNvPr>
            <p:cNvSpPr txBox="1"/>
            <p:nvPr/>
          </p:nvSpPr>
          <p:spPr>
            <a:xfrm>
              <a:off x="374843" y="4557070"/>
              <a:ext cx="1857834" cy="695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Рудь</a:t>
              </a:r>
              <a:b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Никита</a:t>
              </a:r>
              <a:b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Александрович</a:t>
              </a:r>
            </a:p>
          </p:txBody>
        </p:sp>
      </p:grpSp>
      <p:pic>
        <p:nvPicPr>
          <p:cNvPr id="14" name="Рисунок 13" descr="Изображение выглядит как человек, стена, в помещении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2A2E99A4-6F76-53B4-FBFC-105D0D98D2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57" y="1054451"/>
            <a:ext cx="1857835" cy="1857835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Рисунок 14" descr="Изображение выглядит как человек, одежда, Человеческое лицо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9EAC4D9B-F627-B6FF-6632-1B93105CA1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" y="1122974"/>
            <a:ext cx="1957348" cy="1677909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Google Shape;117;p2">
            <a:extLst>
              <a:ext uri="{FF2B5EF4-FFF2-40B4-BE49-F238E27FC236}">
                <a16:creationId xmlns:a16="http://schemas.microsoft.com/office/drawing/2014/main" id="{969EC8BD-422E-0088-E25A-C24786CB00A8}"/>
              </a:ext>
            </a:extLst>
          </p:cNvPr>
          <p:cNvSpPr txBox="1"/>
          <p:nvPr/>
        </p:nvSpPr>
        <p:spPr>
          <a:xfrm>
            <a:off x="118823" y="4316572"/>
            <a:ext cx="195734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1,5 года опыта руководства командой в коммерческой разработке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0AAF55-20F3-105B-4FAA-99CC6D434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1071" y="1171745"/>
            <a:ext cx="1623660" cy="165239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7543480-8356-3583-49D0-A6F487839F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874" y="1171745"/>
            <a:ext cx="1784300" cy="1745156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37B6DA-22D9-E881-3EB5-4BF133E1B2B8}"/>
              </a:ext>
            </a:extLst>
          </p:cNvPr>
          <p:cNvSpPr txBox="1"/>
          <p:nvPr/>
        </p:nvSpPr>
        <p:spPr>
          <a:xfrm>
            <a:off x="7438482" y="4870529"/>
            <a:ext cx="1703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2.5 опыта коммерческой разработки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09FFE-7A2D-36A5-0453-BAF738B0CE36}"/>
              </a:ext>
            </a:extLst>
          </p:cNvPr>
          <p:cNvSpPr txBox="1"/>
          <p:nvPr/>
        </p:nvSpPr>
        <p:spPr>
          <a:xfrm>
            <a:off x="4968231" y="4760278"/>
            <a:ext cx="2096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Более 10  проектов с собственной архитектурой БД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93AF1-A4D2-9608-9B95-BBE91376C293}"/>
              </a:ext>
            </a:extLst>
          </p:cNvPr>
          <p:cNvSpPr txBox="1"/>
          <p:nvPr/>
        </p:nvSpPr>
        <p:spPr>
          <a:xfrm>
            <a:off x="2427022" y="4483279"/>
            <a:ext cx="2096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разработанных</a:t>
            </a:r>
            <a:b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товарных знака </a:t>
            </a:r>
          </a:p>
        </p:txBody>
      </p:sp>
    </p:spTree>
    <p:extLst>
      <p:ext uri="{BB962C8B-B14F-4D97-AF65-F5344CB8AC3E}">
        <p14:creationId xmlns:p14="http://schemas.microsoft.com/office/powerpoint/2010/main" val="193323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DFD3"/>
            </a:gs>
            <a:gs pos="100000">
              <a:srgbClr val="13CCFF"/>
            </a:gs>
          </a:gsLst>
          <a:lin ang="2700006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4589229" y="1675986"/>
            <a:ext cx="40005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" sz="2800" b="1" dirty="0">
                <a:latin typeface="Montserrat"/>
                <a:ea typeface="Montserrat"/>
                <a:cs typeface="Montserrat"/>
                <a:sym typeface="Montserrat"/>
              </a:rPr>
              <a:t>Леонид Лапшин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589229" y="2403887"/>
            <a:ext cx="4000500" cy="155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" sz="1500" dirty="0">
                <a:latin typeface="Montserrat"/>
                <a:ea typeface="Montserrat"/>
                <a:cs typeface="Montserrat"/>
                <a:sym typeface="Montserrat"/>
              </a:rPr>
              <a:t>Руководитель проекта</a:t>
            </a:r>
            <a:br>
              <a:rPr lang="en-US" sz="15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  <a:t>21 год</a:t>
            </a:r>
            <a:b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</a:br>
            <a:endParaRPr lang="ru-RU"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90000"/>
              </a:lnSpc>
            </a:pPr>
            <a:r>
              <a:rPr lang="en-US" sz="1500" dirty="0">
                <a:latin typeface="Montserrat"/>
                <a:ea typeface="Montserrat"/>
                <a:cs typeface="Montserrat"/>
                <a:sym typeface="Montserrat"/>
              </a:rPr>
              <a:t>&gt;1.5 </a:t>
            </a:r>
            <a: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  <a:t>лет опыта управления </a:t>
            </a:r>
            <a:r>
              <a:rPr lang="en-US" sz="1500" dirty="0"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  <a:t>проектами</a:t>
            </a:r>
            <a:b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90000"/>
              </a:lnSpc>
            </a:pPr>
            <a: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  <a:t>Приморский край</a:t>
            </a:r>
            <a:b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500" dirty="0">
                <a:latin typeface="Montserrat"/>
                <a:ea typeface="Montserrat"/>
                <a:cs typeface="Montserrat"/>
                <a:sym typeface="Montserrat"/>
              </a:rPr>
              <a:t>Владивосток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90000"/>
              </a:lnSpc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90000"/>
              </a:lnSpc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4594632" y="4254686"/>
            <a:ext cx="3265174" cy="847150"/>
            <a:chOff x="5012075" y="2934225"/>
            <a:chExt cx="3049500" cy="847150"/>
          </a:xfrm>
        </p:grpSpPr>
        <p:sp>
          <p:nvSpPr>
            <p:cNvPr id="163" name="Google Shape;163;p27"/>
            <p:cNvSpPr txBox="1"/>
            <p:nvPr/>
          </p:nvSpPr>
          <p:spPr>
            <a:xfrm>
              <a:off x="5012075" y="2934225"/>
              <a:ext cx="23802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r>
                <a:rPr lang="ru" sz="13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Контакты для связи</a:t>
              </a:r>
              <a:endParaRPr sz="13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012075" y="3195775"/>
              <a:ext cx="3049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r>
                <a:rPr lang="ru" sz="1300" dirty="0">
                  <a:latin typeface="Montserrat"/>
                  <a:ea typeface="Montserrat"/>
                  <a:cs typeface="Montserrat"/>
                  <a:sym typeface="Montserrat"/>
                </a:rPr>
                <a:t>Телефон:  89242518131</a:t>
              </a:r>
              <a:endParaRPr sz="13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r>
                <a:rPr lang="ru" sz="1300" dirty="0">
                  <a:latin typeface="Montserrat"/>
                  <a:ea typeface="Montserrat"/>
                  <a:cs typeface="Montserrat"/>
                  <a:sym typeface="Montserrat"/>
                </a:rPr>
                <a:t>Telegram: </a:t>
              </a:r>
              <a:r>
                <a:rPr lang="en-US" sz="1300" dirty="0">
                  <a:latin typeface="Montserrat"/>
                  <a:ea typeface="Montserrat"/>
                  <a:cs typeface="Montserrat"/>
                  <a:sym typeface="Montserrat"/>
                </a:rPr>
                <a:t>t.me/</a:t>
              </a:r>
              <a:r>
                <a:rPr lang="en-US" sz="1300" dirty="0" err="1">
                  <a:latin typeface="Montserrat"/>
                  <a:ea typeface="Montserrat"/>
                  <a:cs typeface="Montserrat"/>
                  <a:sym typeface="Montserrat"/>
                </a:rPr>
                <a:t>lapshin_la</a:t>
              </a:r>
              <a:br>
                <a:rPr lang="ru-RU" sz="1300" dirty="0"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ru" sz="1300" dirty="0">
                  <a:latin typeface="Montserrat"/>
                  <a:ea typeface="Montserrat"/>
                  <a:cs typeface="Montserrat"/>
                  <a:sym typeface="Montserrat"/>
                </a:rPr>
                <a:t>Вконтакте:</a:t>
              </a:r>
              <a:r>
                <a:rPr lang="en-US" sz="1300" dirty="0">
                  <a:latin typeface="Montserrat"/>
                  <a:ea typeface="Montserrat"/>
                  <a:cs typeface="Montserrat"/>
                  <a:sym typeface="Montserrat"/>
                </a:rPr>
                <a:t>https://vk.com/lapshin_la</a:t>
              </a:r>
              <a:endParaRPr sz="1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" name="Рисунок 2" descr="Изображение выглядит как человек, одежда, Человеческое лицо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7CCF77DD-93CE-2C30-0D5C-07F9F144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1" y="1703397"/>
            <a:ext cx="4025973" cy="34512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16" name="Google Shape;116;p3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20056" y="143718"/>
            <a:ext cx="37715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Решаемая проблема</a:t>
            </a:r>
            <a:endParaRPr sz="24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" name="Рисунок 8" descr="Изображение выглядит как диаграмма, зарисовка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4A911F-D520-AB4E-D24B-7729633FB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2" y="1123245"/>
            <a:ext cx="5018060" cy="2249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7E59D-91A5-D5DC-1137-68ADBD98000B}"/>
              </a:ext>
            </a:extLst>
          </p:cNvPr>
          <p:cNvSpPr txBox="1"/>
          <p:nvPr/>
        </p:nvSpPr>
        <p:spPr>
          <a:xfrm>
            <a:off x="2369425" y="3742909"/>
            <a:ext cx="4460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</a:pPr>
            <a:r>
              <a:rPr lang="ru-RU" sz="1800" b="0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Руководител</a:t>
            </a:r>
            <a:r>
              <a:rPr lang="ru-RU" sz="1800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 структур ВУЗов не знают насколько качественно преподаются дисциплины</a:t>
            </a:r>
            <a:endParaRPr lang="ru-RU" sz="1800" b="0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1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 dirty="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dirty="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16" name="Google Shape;116;p3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20056" y="143718"/>
            <a:ext cx="37715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Решаемая задача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141;p1">
            <a:extLst>
              <a:ext uri="{FF2B5EF4-FFF2-40B4-BE49-F238E27FC236}">
                <a16:creationId xmlns:a16="http://schemas.microsoft.com/office/drawing/2014/main" id="{561538B5-5D22-6D3E-B595-75ACC0B15B3A}"/>
              </a:ext>
            </a:extLst>
          </p:cNvPr>
          <p:cNvSpPr txBox="1"/>
          <p:nvPr/>
        </p:nvSpPr>
        <p:spPr>
          <a:xfrm>
            <a:off x="4113944" y="331985"/>
            <a:ext cx="3450000" cy="5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Повышать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качество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обучения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справедливые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оплаты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труда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преподавателей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8" marR="0" lvl="0" indent="-13499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Контролировать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качество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преподавания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Принимать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обоснованные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управленческие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основании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объективных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Видеть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последствия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принятых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количественных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2;p1">
            <a:extLst>
              <a:ext uri="{FF2B5EF4-FFF2-40B4-BE49-F238E27FC236}">
                <a16:creationId xmlns:a16="http://schemas.microsoft.com/office/drawing/2014/main" id="{CD05AF70-EF83-27FF-B3F3-6E404B667D7A}"/>
              </a:ext>
            </a:extLst>
          </p:cNvPr>
          <p:cNvSpPr/>
          <p:nvPr/>
        </p:nvSpPr>
        <p:spPr>
          <a:xfrm>
            <a:off x="129733" y="2016307"/>
            <a:ext cx="3375300" cy="2147100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Видеть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работу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преподавателей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со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стороны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конечных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потребителей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студентов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43;p1">
            <a:extLst>
              <a:ext uri="{FF2B5EF4-FFF2-40B4-BE49-F238E27FC236}">
                <a16:creationId xmlns:a16="http://schemas.microsoft.com/office/drawing/2014/main" id="{956366F4-F035-25C7-B247-6025AABD9298}"/>
              </a:ext>
            </a:extLst>
          </p:cNvPr>
          <p:cNvCxnSpPr>
            <a:cxnSpLocks/>
          </p:cNvCxnSpPr>
          <p:nvPr/>
        </p:nvCxnSpPr>
        <p:spPr>
          <a:xfrm flipV="1">
            <a:off x="3685033" y="837754"/>
            <a:ext cx="496350" cy="1061204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144;p1">
            <a:extLst>
              <a:ext uri="{FF2B5EF4-FFF2-40B4-BE49-F238E27FC236}">
                <a16:creationId xmlns:a16="http://schemas.microsoft.com/office/drawing/2014/main" id="{30F1373E-30E6-E6A9-F288-A8F7BCE420E5}"/>
              </a:ext>
            </a:extLst>
          </p:cNvPr>
          <p:cNvCxnSpPr>
            <a:cxnSpLocks/>
          </p:cNvCxnSpPr>
          <p:nvPr/>
        </p:nvCxnSpPr>
        <p:spPr>
          <a:xfrm flipV="1">
            <a:off x="3695308" y="1820359"/>
            <a:ext cx="486075" cy="745924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145;p1">
            <a:extLst>
              <a:ext uri="{FF2B5EF4-FFF2-40B4-BE49-F238E27FC236}">
                <a16:creationId xmlns:a16="http://schemas.microsoft.com/office/drawing/2014/main" id="{BB94FA93-4018-819F-9B74-D0F827D93B55}"/>
              </a:ext>
            </a:extLst>
          </p:cNvPr>
          <p:cNvCxnSpPr>
            <a:cxnSpLocks/>
          </p:cNvCxnSpPr>
          <p:nvPr/>
        </p:nvCxnSpPr>
        <p:spPr>
          <a:xfrm>
            <a:off x="3705583" y="3038533"/>
            <a:ext cx="475800" cy="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46;p1">
            <a:extLst>
              <a:ext uri="{FF2B5EF4-FFF2-40B4-BE49-F238E27FC236}">
                <a16:creationId xmlns:a16="http://schemas.microsoft.com/office/drawing/2014/main" id="{16F23438-F2B0-4C53-2188-CD4048E03EA9}"/>
              </a:ext>
            </a:extLst>
          </p:cNvPr>
          <p:cNvCxnSpPr>
            <a:cxnSpLocks/>
          </p:cNvCxnSpPr>
          <p:nvPr/>
        </p:nvCxnSpPr>
        <p:spPr>
          <a:xfrm>
            <a:off x="3705583" y="3408133"/>
            <a:ext cx="324879" cy="411334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147;p1">
            <a:extLst>
              <a:ext uri="{FF2B5EF4-FFF2-40B4-BE49-F238E27FC236}">
                <a16:creationId xmlns:a16="http://schemas.microsoft.com/office/drawing/2014/main" id="{C292CF68-E1F1-C167-58A2-133E450513FB}"/>
              </a:ext>
            </a:extLst>
          </p:cNvPr>
          <p:cNvCxnSpPr>
            <a:cxnSpLocks/>
          </p:cNvCxnSpPr>
          <p:nvPr/>
        </p:nvCxnSpPr>
        <p:spPr>
          <a:xfrm>
            <a:off x="3705583" y="4157583"/>
            <a:ext cx="475800" cy="1301561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6" y="143718"/>
            <a:ext cx="3975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Аналоги и конкуренты</a:t>
            </a:r>
            <a:endParaRPr sz="24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475328" y="1318519"/>
            <a:ext cx="8219256" cy="42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007071-484A-7DFC-312F-BFD7AA10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1767"/>
              </p:ext>
            </p:extLst>
          </p:nvPr>
        </p:nvGraphicFramePr>
        <p:xfrm>
          <a:off x="745724" y="1601065"/>
          <a:ext cx="7229175" cy="365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411">
                  <a:extLst>
                    <a:ext uri="{9D8B030D-6E8A-4147-A177-3AD203B41FA5}">
                      <a16:colId xmlns:a16="http://schemas.microsoft.com/office/drawing/2014/main" val="2863311713"/>
                    </a:ext>
                  </a:extLst>
                </a:gridCol>
                <a:gridCol w="981546">
                  <a:extLst>
                    <a:ext uri="{9D8B030D-6E8A-4147-A177-3AD203B41FA5}">
                      <a16:colId xmlns:a16="http://schemas.microsoft.com/office/drawing/2014/main" val="3131242807"/>
                    </a:ext>
                  </a:extLst>
                </a:gridCol>
                <a:gridCol w="1161262">
                  <a:extLst>
                    <a:ext uri="{9D8B030D-6E8A-4147-A177-3AD203B41FA5}">
                      <a16:colId xmlns:a16="http://schemas.microsoft.com/office/drawing/2014/main" val="877613983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898223767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111891387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2512876158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1657039067"/>
                    </a:ext>
                  </a:extLst>
                </a:gridCol>
              </a:tblGrid>
              <a:tr h="473875"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b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Частота сбора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Централизованная система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Онлайн анкеты, оформленные стиле ВУЗа</a:t>
                      </a: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Автоматическая Обработка результатов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Внешняя система оценки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Стандартные анкеты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7203"/>
                  </a:ext>
                </a:extLst>
              </a:tr>
              <a:tr h="7108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МГУ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 конце семестра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86415"/>
                  </a:ext>
                </a:extLst>
              </a:tr>
              <a:tr h="6107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ВШЭ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 конце каждого учебного модуля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14864"/>
                  </a:ext>
                </a:extLst>
              </a:tr>
              <a:tr h="5923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РАНХиГС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 конце семестра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703" marR="8703" marT="8703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83324"/>
                  </a:ext>
                </a:extLst>
              </a:tr>
              <a:tr h="5923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МФТИ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Не реже одного раза </a:t>
                      </a:r>
                      <a:b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в год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31824"/>
                  </a:ext>
                </a:extLst>
              </a:tr>
              <a:tr h="5923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Наше предложение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конце и </a:t>
                      </a:r>
                      <a:br>
                        <a:rPr lang="ru-RU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ru-RU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середине семестра</a:t>
                      </a: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80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3F10D3-C682-0F1B-7CE5-BF534BD85BA3}"/>
              </a:ext>
            </a:extLst>
          </p:cNvPr>
          <p:cNvSpPr txBox="1"/>
          <p:nvPr/>
        </p:nvSpPr>
        <p:spPr>
          <a:xfrm>
            <a:off x="2488046" y="928779"/>
            <a:ext cx="4023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C0000"/>
                </a:solidFill>
                <a:latin typeface="Arial"/>
                <a:cs typeface="Arial"/>
              </a:rPr>
              <a:t>Аналоги существуют, но у них есть проблемы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0" y="15137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31" name="Google Shape;131;p4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20055" y="143718"/>
            <a:ext cx="88132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Принципиальная схема работы (на примере ДВФУ)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107F0C-FE30-1341-0EDF-A014BA283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7" y="1737972"/>
            <a:ext cx="7215428" cy="3017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F7516-0935-411D-A66F-B486BEA89080}"/>
              </a:ext>
            </a:extLst>
          </p:cNvPr>
          <p:cNvSpPr txBox="1"/>
          <p:nvPr/>
        </p:nvSpPr>
        <p:spPr>
          <a:xfrm>
            <a:off x="2249995" y="9491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C0000"/>
                </a:solidFill>
                <a:latin typeface="Arial"/>
                <a:cs typeface="Arial"/>
              </a:rPr>
              <a:t>Не создаем с 0, а работаем с тем, что уже есть</a:t>
            </a:r>
          </a:p>
        </p:txBody>
      </p:sp>
    </p:spTree>
    <p:extLst>
      <p:ext uri="{BB962C8B-B14F-4D97-AF65-F5344CB8AC3E}">
        <p14:creationId xmlns:p14="http://schemas.microsoft.com/office/powerpoint/2010/main" val="92419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6" y="143718"/>
            <a:ext cx="39758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Критерии оценивания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168;p2">
            <a:extLst>
              <a:ext uri="{FF2B5EF4-FFF2-40B4-BE49-F238E27FC236}">
                <a16:creationId xmlns:a16="http://schemas.microsoft.com/office/drawing/2014/main" id="{1DD498B9-BE4E-8B9F-C0F0-C3599F39283C}"/>
              </a:ext>
            </a:extLst>
          </p:cNvPr>
          <p:cNvSpPr txBox="1"/>
          <p:nvPr/>
        </p:nvSpPr>
        <p:spPr>
          <a:xfrm>
            <a:off x="58128" y="891465"/>
            <a:ext cx="3125335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Kр.1 (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Полезность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Изучение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этой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дисциплины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полезно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, я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понимаю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применить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полученные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знания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жизни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профессиональной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деятельность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Kр.2 (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Понятность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Учебный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материал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был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объяснен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достаточно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подробно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я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понял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приведены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наглядные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аналогии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2">
            <a:extLst>
              <a:ext uri="{FF2B5EF4-FFF2-40B4-BE49-F238E27FC236}">
                <a16:creationId xmlns:a16="http://schemas.microsoft.com/office/drawing/2014/main" id="{683D6D59-F505-90E6-AEBA-71EC756B3B9F}"/>
              </a:ext>
            </a:extLst>
          </p:cNvPr>
          <p:cNvSpPr/>
          <p:nvPr/>
        </p:nvSpPr>
        <p:spPr>
          <a:xfrm>
            <a:off x="6512193" y="2023664"/>
            <a:ext cx="2396488" cy="2193230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Итоговая</a:t>
            </a:r>
            <a:r>
              <a:rPr lang="en-US" sz="1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метрика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Необходимость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Я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считаю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мое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потрачено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зря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и я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хотел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бы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следующим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курсам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пришлось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изучать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эту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дисциплину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70;p2">
            <a:extLst>
              <a:ext uri="{FF2B5EF4-FFF2-40B4-BE49-F238E27FC236}">
                <a16:creationId xmlns:a16="http://schemas.microsoft.com/office/drawing/2014/main" id="{C364C0C6-71C6-1EC2-CE3D-96CF442F7D59}"/>
              </a:ext>
            </a:extLst>
          </p:cNvPr>
          <p:cNvSpPr txBox="1"/>
          <p:nvPr/>
        </p:nvSpPr>
        <p:spPr>
          <a:xfrm>
            <a:off x="2921861" y="999187"/>
            <a:ext cx="312533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Kр.3 (</a:t>
            </a:r>
            <a:r>
              <a:rPr lang="en-US" sz="1400" b="1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Связность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помогли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связать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теорию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практикой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Я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получил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навыки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прикладных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Kр.4 (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оценивания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четко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объяснены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критерии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оценивания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Полученная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мной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соответствует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моему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уровню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знаний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1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7C4BE-97ED-F302-F219-6B1E7B10CF39}"/>
              </a:ext>
            </a:extLst>
          </p:cNvPr>
          <p:cNvSpPr txBox="1"/>
          <p:nvPr/>
        </p:nvSpPr>
        <p:spPr>
          <a:xfrm>
            <a:off x="2710290" y="5901568"/>
            <a:ext cx="422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C0000"/>
                </a:solidFill>
                <a:latin typeface="Arial"/>
                <a:cs typeface="Arial"/>
              </a:rPr>
              <a:t>Выбрали лучшие среди существующих 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40903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5" y="143718"/>
            <a:ext cx="7991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Инновационность проекта (факторы успеха)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Google Shape;178;g2be734c89b5_0_0">
            <a:extLst>
              <a:ext uri="{FF2B5EF4-FFF2-40B4-BE49-F238E27FC236}">
                <a16:creationId xmlns:a16="http://schemas.microsoft.com/office/drawing/2014/main" id="{626B75A5-1313-229D-73B4-65A6F3D17D21}"/>
              </a:ext>
            </a:extLst>
          </p:cNvPr>
          <p:cNvSpPr txBox="1"/>
          <p:nvPr/>
        </p:nvSpPr>
        <p:spPr>
          <a:xfrm>
            <a:off x="162892" y="1206512"/>
            <a:ext cx="4337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раза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семестр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В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середине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семестра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выставления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отметки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обязательно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всех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Личный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кабинет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блокируется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прохождения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Гарантия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анонимности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Сотрудники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b="1" dirty="0">
                <a:solidFill>
                  <a:srgbClr val="1F497D"/>
                </a:solidFill>
              </a:rPr>
              <a:t>ВУЗ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иметь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оценкам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учащихся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предоставляемых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являемся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структурой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вуза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заинтересованы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9;g2be734c89b5_0_0">
            <a:extLst>
              <a:ext uri="{FF2B5EF4-FFF2-40B4-BE49-F238E27FC236}">
                <a16:creationId xmlns:a16="http://schemas.microsoft.com/office/drawing/2014/main" id="{D4FA1835-3E4B-3624-A636-2BF07F67A15B}"/>
              </a:ext>
            </a:extLst>
          </p:cNvPr>
          <p:cNvSpPr txBox="1"/>
          <p:nvPr/>
        </p:nvSpPr>
        <p:spPr>
          <a:xfrm>
            <a:off x="4781931" y="2902864"/>
            <a:ext cx="43371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1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Опционально</a:t>
            </a:r>
            <a:endParaRPr sz="1500" b="1" i="1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1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Учет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посещаемости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метрик</a:t>
            </a: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успеваемости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метрик</a:t>
            </a:r>
            <a:endParaRPr sz="1400" b="1" i="1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9;p2">
            <a:extLst>
              <a:ext uri="{FF2B5EF4-FFF2-40B4-BE49-F238E27FC236}">
                <a16:creationId xmlns:a16="http://schemas.microsoft.com/office/drawing/2014/main" id="{A2F47F7F-CB22-0E98-AC44-E0C063B46F7F}"/>
              </a:ext>
            </a:extLst>
          </p:cNvPr>
          <p:cNvSpPr/>
          <p:nvPr/>
        </p:nvSpPr>
        <p:spPr>
          <a:xfrm>
            <a:off x="5889231" y="1347037"/>
            <a:ext cx="2122500" cy="1203223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1" dirty="0">
                <a:solidFill>
                  <a:srgbClr val="3C90DC"/>
                </a:solidFill>
              </a:rPr>
              <a:t>Независимая оценка гарантирует доверие студентов и безопасность их оценок</a:t>
            </a:r>
            <a:endParaRPr lang="ru-RU"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13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5" y="143718"/>
            <a:ext cx="7991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Дашборд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Google Shape;186;g2be734c89b5_0_39">
            <a:extLst>
              <a:ext uri="{FF2B5EF4-FFF2-40B4-BE49-F238E27FC236}">
                <a16:creationId xmlns:a16="http://schemas.microsoft.com/office/drawing/2014/main" id="{849ECFE8-2053-9FCA-710A-05955B8D598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55" y="1343279"/>
            <a:ext cx="9144000" cy="3889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A6339-F99B-F65D-FB02-4EB223217FF8}"/>
              </a:ext>
            </a:extLst>
          </p:cNvPr>
          <p:cNvSpPr txBox="1"/>
          <p:nvPr/>
        </p:nvSpPr>
        <p:spPr>
          <a:xfrm>
            <a:off x="2363205" y="1029131"/>
            <a:ext cx="516289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Есть понимание того, как должен выглядеть итоговый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4647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Дорожная карта проекта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199;p5">
            <a:extLst>
              <a:ext uri="{FF2B5EF4-FFF2-40B4-BE49-F238E27FC236}">
                <a16:creationId xmlns:a16="http://schemas.microsoft.com/office/drawing/2014/main" id="{ED5A7B84-504A-D715-D4EC-51BCB08B078D}"/>
              </a:ext>
            </a:extLst>
          </p:cNvPr>
          <p:cNvSpPr/>
          <p:nvPr/>
        </p:nvSpPr>
        <p:spPr>
          <a:xfrm rot="-5011">
            <a:off x="886222" y="2502894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100"/>
            </a:pPr>
            <a:r>
              <a:rPr lang="en-US" sz="825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 проекта</a:t>
            </a:r>
            <a:endParaRPr sz="825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00;p5">
            <a:extLst>
              <a:ext uri="{FF2B5EF4-FFF2-40B4-BE49-F238E27FC236}">
                <a16:creationId xmlns:a16="http://schemas.microsoft.com/office/drawing/2014/main" id="{AB195C7B-D5A0-3C3C-463E-E67482C114BB}"/>
              </a:ext>
            </a:extLst>
          </p:cNvPr>
          <p:cNvSpPr/>
          <p:nvPr/>
        </p:nvSpPr>
        <p:spPr>
          <a:xfrm>
            <a:off x="1616031" y="1830758"/>
            <a:ext cx="829505" cy="3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Июль</a:t>
            </a:r>
            <a:endParaRPr sz="900" b="1" kern="1200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01;p5">
            <a:extLst>
              <a:ext uri="{FF2B5EF4-FFF2-40B4-BE49-F238E27FC236}">
                <a16:creationId xmlns:a16="http://schemas.microsoft.com/office/drawing/2014/main" id="{ECDCABB0-5079-7E5E-77DF-6EEFEB6655AF}"/>
              </a:ext>
            </a:extLst>
          </p:cNvPr>
          <p:cNvSpPr txBox="1"/>
          <p:nvPr/>
        </p:nvSpPr>
        <p:spPr>
          <a:xfrm>
            <a:off x="719529" y="2953834"/>
            <a:ext cx="1870628" cy="23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34163" algn="ctr" defTabSz="685800"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Срок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сдачи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buClrTx/>
            </a:pPr>
            <a:r>
              <a:rPr lang="ru-RU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Декабрь-январь 2024-2025</a:t>
            </a:r>
            <a:endParaRPr sz="1125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buClrTx/>
            </a:pPr>
            <a:endParaRPr sz="1125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внедрения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400 000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endParaRPr sz="1125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обслуживания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800 000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год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endParaRPr sz="1200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02;p5">
            <a:extLst>
              <a:ext uri="{FF2B5EF4-FFF2-40B4-BE49-F238E27FC236}">
                <a16:creationId xmlns:a16="http://schemas.microsoft.com/office/drawing/2014/main" id="{8A591639-4F6A-37BC-085A-BED1FC0E34E5}"/>
              </a:ext>
            </a:extLst>
          </p:cNvPr>
          <p:cNvSpPr/>
          <p:nvPr/>
        </p:nvSpPr>
        <p:spPr>
          <a:xfrm rot="999">
            <a:off x="5586211" y="1809725"/>
            <a:ext cx="791885" cy="38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Ноябрь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Google Shape;203;p5">
            <a:extLst>
              <a:ext uri="{FF2B5EF4-FFF2-40B4-BE49-F238E27FC236}">
                <a16:creationId xmlns:a16="http://schemas.microsoft.com/office/drawing/2014/main" id="{6B779CEE-8D84-C365-24AD-E7AAF94DEA92}"/>
              </a:ext>
            </a:extLst>
          </p:cNvPr>
          <p:cNvSpPr/>
          <p:nvPr/>
        </p:nvSpPr>
        <p:spPr>
          <a:xfrm>
            <a:off x="6878900" y="1828989"/>
            <a:ext cx="791999" cy="3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+mn-ea"/>
                <a:cs typeface="+mn-cs"/>
                <a:sym typeface="Montserrat"/>
              </a:rPr>
              <a:t>Декабрь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204;p5">
            <a:extLst>
              <a:ext uri="{FF2B5EF4-FFF2-40B4-BE49-F238E27FC236}">
                <a16:creationId xmlns:a16="http://schemas.microsoft.com/office/drawing/2014/main" id="{A3D59220-EA7B-4076-70F0-EE8B0B52C6D2}"/>
              </a:ext>
            </a:extLst>
          </p:cNvPr>
          <p:cNvSpPr/>
          <p:nvPr/>
        </p:nvSpPr>
        <p:spPr>
          <a:xfrm>
            <a:off x="1348" y="1374108"/>
            <a:ext cx="1649449" cy="411350"/>
          </a:xfrm>
          <a:custGeom>
            <a:avLst/>
            <a:gdLst/>
            <a:ahLst/>
            <a:cxnLst/>
            <a:rect l="l" t="t" r="r" b="b"/>
            <a:pathLst>
              <a:path w="1647665" h="391481" extrusionOk="0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400"/>
            </a:pPr>
            <a:r>
              <a:rPr lang="en-US" sz="750" b="1" kern="1200">
                <a:solidFill>
                  <a:prstClr val="white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oogle Shape;205;p5">
            <a:extLst>
              <a:ext uri="{FF2B5EF4-FFF2-40B4-BE49-F238E27FC236}">
                <a16:creationId xmlns:a16="http://schemas.microsoft.com/office/drawing/2014/main" id="{EE5DB63C-41D7-559B-1FBE-7F994FDE4267}"/>
              </a:ext>
            </a:extLst>
          </p:cNvPr>
          <p:cNvSpPr/>
          <p:nvPr/>
        </p:nvSpPr>
        <p:spPr>
          <a:xfrm>
            <a:off x="6501105" y="1379296"/>
            <a:ext cx="1623869" cy="430313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ru-RU" sz="7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с информационными системами</a:t>
            </a:r>
            <a:endParaRPr sz="1350" kern="1200" dirty="0"/>
          </a:p>
        </p:txBody>
      </p:sp>
      <p:sp>
        <p:nvSpPr>
          <p:cNvPr id="29" name="Google Shape;206;p5">
            <a:extLst>
              <a:ext uri="{FF2B5EF4-FFF2-40B4-BE49-F238E27FC236}">
                <a16:creationId xmlns:a16="http://schemas.microsoft.com/office/drawing/2014/main" id="{E82A00F3-0468-FCEF-CBEB-D98FF2F077A2}"/>
              </a:ext>
            </a:extLst>
          </p:cNvPr>
          <p:cNvSpPr txBox="1"/>
          <p:nvPr/>
        </p:nvSpPr>
        <p:spPr>
          <a:xfrm>
            <a:off x="8395543" y="1349914"/>
            <a:ext cx="806072" cy="36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 defTabSz="685800">
              <a:buSzPts val="1000"/>
            </a:pPr>
            <a:r>
              <a:rPr lang="en-US" sz="750" kern="1200">
                <a:latin typeface="Montserrat"/>
                <a:ea typeface="Montserrat"/>
                <a:cs typeface="Montserrat"/>
                <a:sym typeface="Montserrat"/>
              </a:rPr>
              <a:t>глобальные рынки</a:t>
            </a:r>
            <a:endParaRPr sz="750" kern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207;p5">
            <a:extLst>
              <a:ext uri="{FF2B5EF4-FFF2-40B4-BE49-F238E27FC236}">
                <a16:creationId xmlns:a16="http://schemas.microsoft.com/office/drawing/2014/main" id="{DE699A11-7588-2E39-CE25-2897C5C57373}"/>
              </a:ext>
            </a:extLst>
          </p:cNvPr>
          <p:cNvSpPr/>
          <p:nvPr/>
        </p:nvSpPr>
        <p:spPr>
          <a:xfrm rot="-1434">
            <a:off x="2827646" y="1830990"/>
            <a:ext cx="845949" cy="321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Август-сентябрь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oogle Shape;208;p5">
            <a:extLst>
              <a:ext uri="{FF2B5EF4-FFF2-40B4-BE49-F238E27FC236}">
                <a16:creationId xmlns:a16="http://schemas.microsoft.com/office/drawing/2014/main" id="{7B745EFB-98B5-9EEF-8AEA-37E652B7093B}"/>
              </a:ext>
            </a:extLst>
          </p:cNvPr>
          <p:cNvSpPr/>
          <p:nvPr/>
        </p:nvSpPr>
        <p:spPr>
          <a:xfrm>
            <a:off x="1381126" y="1379296"/>
            <a:ext cx="1362872" cy="411349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проектной команды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209;p5">
            <a:extLst>
              <a:ext uri="{FF2B5EF4-FFF2-40B4-BE49-F238E27FC236}">
                <a16:creationId xmlns:a16="http://schemas.microsoft.com/office/drawing/2014/main" id="{29EC90E2-F37D-2AB2-00BE-2519F878F506}"/>
              </a:ext>
            </a:extLst>
          </p:cNvPr>
          <p:cNvSpPr/>
          <p:nvPr/>
        </p:nvSpPr>
        <p:spPr>
          <a:xfrm>
            <a:off x="2595953" y="1379296"/>
            <a:ext cx="1385999" cy="411349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первой версии ПО</a:t>
            </a:r>
            <a:endParaRPr sz="1350" kern="1200"/>
          </a:p>
        </p:txBody>
      </p:sp>
      <p:sp>
        <p:nvSpPr>
          <p:cNvPr id="33" name="Google Shape;210;p5">
            <a:extLst>
              <a:ext uri="{FF2B5EF4-FFF2-40B4-BE49-F238E27FC236}">
                <a16:creationId xmlns:a16="http://schemas.microsoft.com/office/drawing/2014/main" id="{A6250D0A-1318-09A7-A40F-EAEA97F508CC}"/>
              </a:ext>
            </a:extLst>
          </p:cNvPr>
          <p:cNvSpPr/>
          <p:nvPr/>
        </p:nvSpPr>
        <p:spPr>
          <a:xfrm>
            <a:off x="3905047" y="1379296"/>
            <a:ext cx="1547591" cy="411349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sz="1350" kern="1200"/>
          </a:p>
        </p:txBody>
      </p:sp>
      <p:sp>
        <p:nvSpPr>
          <p:cNvPr id="34" name="Google Shape;211;p5">
            <a:extLst>
              <a:ext uri="{FF2B5EF4-FFF2-40B4-BE49-F238E27FC236}">
                <a16:creationId xmlns:a16="http://schemas.microsoft.com/office/drawing/2014/main" id="{5E30BF9C-7D75-3C85-1F99-AEC76FC03216}"/>
              </a:ext>
            </a:extLst>
          </p:cNvPr>
          <p:cNvSpPr/>
          <p:nvPr/>
        </p:nvSpPr>
        <p:spPr>
          <a:xfrm>
            <a:off x="5300277" y="1374109"/>
            <a:ext cx="1385999" cy="411349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ru-RU" sz="750" kern="1200" dirty="0">
                <a:solidFill>
                  <a:prstClr val="black"/>
                </a:solidFill>
                <a:latin typeface="Montserrat"/>
                <a:sym typeface="Montserrat"/>
              </a:rPr>
              <a:t>Исправление недостатков</a:t>
            </a:r>
            <a:endParaRPr lang="ru-RU" sz="1350" kern="1200" dirty="0"/>
          </a:p>
        </p:txBody>
      </p:sp>
      <p:cxnSp>
        <p:nvCxnSpPr>
          <p:cNvPr id="35" name="Google Shape;212;p5">
            <a:extLst>
              <a:ext uri="{FF2B5EF4-FFF2-40B4-BE49-F238E27FC236}">
                <a16:creationId xmlns:a16="http://schemas.microsoft.com/office/drawing/2014/main" id="{5F721551-3E6E-EDA4-94BD-3D41A96609B9}"/>
              </a:ext>
            </a:extLst>
          </p:cNvPr>
          <p:cNvCxnSpPr/>
          <p:nvPr/>
        </p:nvCxnSpPr>
        <p:spPr>
          <a:xfrm>
            <a:off x="-9244" y="2497711"/>
            <a:ext cx="9349082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213;p5">
            <a:extLst>
              <a:ext uri="{FF2B5EF4-FFF2-40B4-BE49-F238E27FC236}">
                <a16:creationId xmlns:a16="http://schemas.microsoft.com/office/drawing/2014/main" id="{F055A9CE-0145-0B8A-BC96-F5BDD429E808}"/>
              </a:ext>
            </a:extLst>
          </p:cNvPr>
          <p:cNvCxnSpPr/>
          <p:nvPr/>
        </p:nvCxnSpPr>
        <p:spPr>
          <a:xfrm rot="10800000" flipH="1">
            <a:off x="-9245" y="2857300"/>
            <a:ext cx="9201950" cy="540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214;p5">
            <a:extLst>
              <a:ext uri="{FF2B5EF4-FFF2-40B4-BE49-F238E27FC236}">
                <a16:creationId xmlns:a16="http://schemas.microsoft.com/office/drawing/2014/main" id="{37712D57-D0B6-139D-2B04-64B94BCCFA1C}"/>
              </a:ext>
            </a:extLst>
          </p:cNvPr>
          <p:cNvSpPr/>
          <p:nvPr/>
        </p:nvSpPr>
        <p:spPr>
          <a:xfrm>
            <a:off x="445874" y="2359723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38" name="Google Shape;215;p5">
            <a:extLst>
              <a:ext uri="{FF2B5EF4-FFF2-40B4-BE49-F238E27FC236}">
                <a16:creationId xmlns:a16="http://schemas.microsoft.com/office/drawing/2014/main" id="{E53AA4D6-2BB8-2D98-6961-8639281A70D8}"/>
              </a:ext>
            </a:extLst>
          </p:cNvPr>
          <p:cNvSpPr/>
          <p:nvPr/>
        </p:nvSpPr>
        <p:spPr>
          <a:xfrm>
            <a:off x="4506944" y="2364266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39" name="Google Shape;216;p5">
            <a:extLst>
              <a:ext uri="{FF2B5EF4-FFF2-40B4-BE49-F238E27FC236}">
                <a16:creationId xmlns:a16="http://schemas.microsoft.com/office/drawing/2014/main" id="{CF7AC955-E1AB-0EEF-880C-8F061AA2B7E5}"/>
              </a:ext>
            </a:extLst>
          </p:cNvPr>
          <p:cNvSpPr/>
          <p:nvPr/>
        </p:nvSpPr>
        <p:spPr>
          <a:xfrm>
            <a:off x="2445536" y="2364266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40" name="Google Shape;217;p5">
            <a:extLst>
              <a:ext uri="{FF2B5EF4-FFF2-40B4-BE49-F238E27FC236}">
                <a16:creationId xmlns:a16="http://schemas.microsoft.com/office/drawing/2014/main" id="{B38197AD-9AAA-E53C-F6E5-D43BB6E0CAC1}"/>
              </a:ext>
            </a:extLst>
          </p:cNvPr>
          <p:cNvSpPr/>
          <p:nvPr/>
        </p:nvSpPr>
        <p:spPr>
          <a:xfrm>
            <a:off x="6627718" y="2366553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41" name="Google Shape;218;p5">
            <a:extLst>
              <a:ext uri="{FF2B5EF4-FFF2-40B4-BE49-F238E27FC236}">
                <a16:creationId xmlns:a16="http://schemas.microsoft.com/office/drawing/2014/main" id="{A792B71D-307B-1A43-9555-496A4CD59CA4}"/>
              </a:ext>
            </a:extLst>
          </p:cNvPr>
          <p:cNvSpPr/>
          <p:nvPr/>
        </p:nvSpPr>
        <p:spPr>
          <a:xfrm>
            <a:off x="7971790" y="1380478"/>
            <a:ext cx="1186187" cy="411349"/>
          </a:xfrm>
          <a:custGeom>
            <a:avLst/>
            <a:gdLst/>
            <a:ahLst/>
            <a:cxnLst/>
            <a:rect l="l" t="t" r="r" b="b"/>
            <a:pathLst>
              <a:path w="1184904" h="410904" extrusionOk="0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134541" indent="2381" algn="ctr" defTabSz="685800">
              <a:buClrTx/>
            </a:pPr>
            <a:r>
              <a:rPr lang="ru-RU" sz="750" b="1" kern="1200" dirty="0">
                <a:solidFill>
                  <a:prstClr val="white"/>
                </a:solidFill>
                <a:latin typeface="Montserrat"/>
                <a:ea typeface="Montserrat"/>
                <a:cs typeface="Montserrat"/>
                <a:sym typeface="Montserrat"/>
              </a:rPr>
              <a:t>Первое внедрение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Google Shape;219;p5">
            <a:extLst>
              <a:ext uri="{FF2B5EF4-FFF2-40B4-BE49-F238E27FC236}">
                <a16:creationId xmlns:a16="http://schemas.microsoft.com/office/drawing/2014/main" id="{3A146450-99D1-AB95-39D6-B470EF82BE50}"/>
              </a:ext>
            </a:extLst>
          </p:cNvPr>
          <p:cNvCxnSpPr/>
          <p:nvPr/>
        </p:nvCxnSpPr>
        <p:spPr>
          <a:xfrm>
            <a:off x="2602246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3" name="Google Shape;220;p5">
            <a:extLst>
              <a:ext uri="{FF2B5EF4-FFF2-40B4-BE49-F238E27FC236}">
                <a16:creationId xmlns:a16="http://schemas.microsoft.com/office/drawing/2014/main" id="{29956A93-0254-F521-6850-FA6A5A8023DA}"/>
              </a:ext>
            </a:extLst>
          </p:cNvPr>
          <p:cNvCxnSpPr/>
          <p:nvPr/>
        </p:nvCxnSpPr>
        <p:spPr>
          <a:xfrm>
            <a:off x="580922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" name="Google Shape;221;p5">
            <a:extLst>
              <a:ext uri="{FF2B5EF4-FFF2-40B4-BE49-F238E27FC236}">
                <a16:creationId xmlns:a16="http://schemas.microsoft.com/office/drawing/2014/main" id="{E22D78C4-F436-F9E6-0DA2-AA9FC9A7BCE4}"/>
              </a:ext>
            </a:extLst>
          </p:cNvPr>
          <p:cNvCxnSpPr/>
          <p:nvPr/>
        </p:nvCxnSpPr>
        <p:spPr>
          <a:xfrm>
            <a:off x="4645550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5" name="Google Shape;222;p5">
            <a:extLst>
              <a:ext uri="{FF2B5EF4-FFF2-40B4-BE49-F238E27FC236}">
                <a16:creationId xmlns:a16="http://schemas.microsoft.com/office/drawing/2014/main" id="{F40B98D7-1FFE-3A21-2EBC-F985E2B2BEA3}"/>
              </a:ext>
            </a:extLst>
          </p:cNvPr>
          <p:cNvCxnSpPr/>
          <p:nvPr/>
        </p:nvCxnSpPr>
        <p:spPr>
          <a:xfrm>
            <a:off x="6782022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6" name="Google Shape;223;p5">
            <a:extLst>
              <a:ext uri="{FF2B5EF4-FFF2-40B4-BE49-F238E27FC236}">
                <a16:creationId xmlns:a16="http://schemas.microsoft.com/office/drawing/2014/main" id="{FC10449A-4B9E-3BAB-64A9-95F1073BE259}"/>
              </a:ext>
            </a:extLst>
          </p:cNvPr>
          <p:cNvSpPr txBox="1"/>
          <p:nvPr/>
        </p:nvSpPr>
        <p:spPr>
          <a:xfrm>
            <a:off x="8902473" y="5718107"/>
            <a:ext cx="231925" cy="28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38" tIns="27319" rIns="54638" bIns="27319" anchor="ctr" anchorCtr="0">
            <a:normAutofit/>
          </a:bodyPr>
          <a:lstStyle/>
          <a:p>
            <a:pPr defTabSz="685800">
              <a:buClrTx/>
            </a:pPr>
            <a:fld id="{00000000-1234-1234-1234-123412341234}" type="slidenum">
              <a:rPr lang="en-US" sz="750" kern="1200"/>
              <a:pPr defTabSz="685800">
                <a:buClrTx/>
              </a:pPr>
              <a:t>9</a:t>
            </a:fld>
            <a:endParaRPr sz="750" kern="1200"/>
          </a:p>
        </p:txBody>
      </p:sp>
      <p:sp>
        <p:nvSpPr>
          <p:cNvPr id="48" name="Google Shape;225;p5">
            <a:extLst>
              <a:ext uri="{FF2B5EF4-FFF2-40B4-BE49-F238E27FC236}">
                <a16:creationId xmlns:a16="http://schemas.microsoft.com/office/drawing/2014/main" id="{A125657D-FBBA-4D50-61D9-D3AA2B197809}"/>
              </a:ext>
            </a:extLst>
          </p:cNvPr>
          <p:cNvSpPr/>
          <p:nvPr/>
        </p:nvSpPr>
        <p:spPr>
          <a:xfrm rot="999">
            <a:off x="4326929" y="1837364"/>
            <a:ext cx="715222" cy="38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Октябрь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Google Shape;226;p5">
            <a:extLst>
              <a:ext uri="{FF2B5EF4-FFF2-40B4-BE49-F238E27FC236}">
                <a16:creationId xmlns:a16="http://schemas.microsoft.com/office/drawing/2014/main" id="{9B0291F6-5EE6-2EA0-75B2-07AE804905F2}"/>
              </a:ext>
            </a:extLst>
          </p:cNvPr>
          <p:cNvSpPr/>
          <p:nvPr/>
        </p:nvSpPr>
        <p:spPr>
          <a:xfrm rot="-5011">
            <a:off x="2949551" y="2498103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200"/>
            </a:pPr>
            <a:r>
              <a:rPr lang="en-US" sz="90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Проектная команда</a:t>
            </a:r>
            <a:endParaRPr sz="90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227;p5">
            <a:extLst>
              <a:ext uri="{FF2B5EF4-FFF2-40B4-BE49-F238E27FC236}">
                <a16:creationId xmlns:a16="http://schemas.microsoft.com/office/drawing/2014/main" id="{B5BDA5AD-201E-97F7-2832-30771107476E}"/>
              </a:ext>
            </a:extLst>
          </p:cNvPr>
          <p:cNvSpPr txBox="1"/>
          <p:nvPr/>
        </p:nvSpPr>
        <p:spPr>
          <a:xfrm>
            <a:off x="2652007" y="3916337"/>
            <a:ext cx="1882661" cy="92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Team Lead/Project manager</a:t>
            </a:r>
            <a:endParaRPr sz="120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100837" defTabSz="685800">
              <a:spcBef>
                <a:spcPts val="375"/>
              </a:spcBef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Back-End Developer</a:t>
            </a:r>
            <a:endParaRPr sz="120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228;p5">
            <a:extLst>
              <a:ext uri="{FF2B5EF4-FFF2-40B4-BE49-F238E27FC236}">
                <a16:creationId xmlns:a16="http://schemas.microsoft.com/office/drawing/2014/main" id="{A32441B1-39D3-1A87-9376-A060684EA312}"/>
              </a:ext>
            </a:extLst>
          </p:cNvPr>
          <p:cNvSpPr/>
          <p:nvPr/>
        </p:nvSpPr>
        <p:spPr>
          <a:xfrm rot="-5011">
            <a:off x="5042410" y="2487648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200"/>
            </a:pPr>
            <a:r>
              <a:rPr lang="en-US" sz="90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Управляемость</a:t>
            </a:r>
            <a:endParaRPr sz="90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229;p5">
            <a:extLst>
              <a:ext uri="{FF2B5EF4-FFF2-40B4-BE49-F238E27FC236}">
                <a16:creationId xmlns:a16="http://schemas.microsoft.com/office/drawing/2014/main" id="{4DFB1060-D2E1-1121-F21A-EE4FF04DA87B}"/>
              </a:ext>
            </a:extLst>
          </p:cNvPr>
          <p:cNvSpPr/>
          <p:nvPr/>
        </p:nvSpPr>
        <p:spPr>
          <a:xfrm rot="-5011">
            <a:off x="7309882" y="2522646"/>
            <a:ext cx="1388170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400"/>
            </a:pPr>
            <a:r>
              <a:rPr lang="en-US" sz="105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Сопровождение</a:t>
            </a:r>
            <a:endParaRPr sz="105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230;p5">
            <a:extLst>
              <a:ext uri="{FF2B5EF4-FFF2-40B4-BE49-F238E27FC236}">
                <a16:creationId xmlns:a16="http://schemas.microsoft.com/office/drawing/2014/main" id="{89BED6D8-ECE1-0A17-3CD1-453209325C6F}"/>
              </a:ext>
            </a:extLst>
          </p:cNvPr>
          <p:cNvSpPr txBox="1"/>
          <p:nvPr/>
        </p:nvSpPr>
        <p:spPr>
          <a:xfrm>
            <a:off x="7024971" y="3865622"/>
            <a:ext cx="1913185" cy="14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Сбор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обратной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связи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после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ввода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эксплуатацию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105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продукта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105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Новый функционал по запросу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231;p5">
            <a:extLst>
              <a:ext uri="{FF2B5EF4-FFF2-40B4-BE49-F238E27FC236}">
                <a16:creationId xmlns:a16="http://schemas.microsoft.com/office/drawing/2014/main" id="{AF671473-0272-A64A-DD05-0F3C5E27350B}"/>
              </a:ext>
            </a:extLst>
          </p:cNvPr>
          <p:cNvSpPr txBox="1"/>
          <p:nvPr/>
        </p:nvSpPr>
        <p:spPr>
          <a:xfrm>
            <a:off x="4738718" y="3920466"/>
            <a:ext cx="201569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промежуточных вариантов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900" kern="120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Внесение правок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defTabSz="685800">
              <a:buClrTx/>
            </a:pPr>
            <a:endParaRPr sz="900" kern="120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фокус-группы учащихся для тестирования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Google Shape;232;p5">
            <a:extLst>
              <a:ext uri="{FF2B5EF4-FFF2-40B4-BE49-F238E27FC236}">
                <a16:creationId xmlns:a16="http://schemas.microsoft.com/office/drawing/2014/main" id="{99383E94-C410-7D41-F361-89FDAB7D48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6671" y="2943358"/>
            <a:ext cx="1164594" cy="77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233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272EE86F-985C-B941-A39E-6F9F3B64E4B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44730" y="2921859"/>
            <a:ext cx="827744" cy="8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234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610D3BB-3EF9-31DC-B62E-954F3206880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6648" y="2979772"/>
            <a:ext cx="769831" cy="76983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E427C97-0AA0-5E0F-CEA9-D94D1C15FE33}"/>
              </a:ext>
            </a:extLst>
          </p:cNvPr>
          <p:cNvSpPr txBox="1"/>
          <p:nvPr/>
        </p:nvSpPr>
        <p:spPr>
          <a:xfrm>
            <a:off x="4025332" y="638207"/>
            <a:ext cx="32039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Есть понимание как это реализовать </a:t>
            </a:r>
          </a:p>
        </p:txBody>
      </p:sp>
    </p:spTree>
    <p:extLst>
      <p:ext uri="{BB962C8B-B14F-4D97-AF65-F5344CB8AC3E}">
        <p14:creationId xmlns:p14="http://schemas.microsoft.com/office/powerpoint/2010/main" val="2441819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808</Words>
  <Application>Microsoft Office PowerPoint</Application>
  <PresentationFormat>Экран (4:3)</PresentationFormat>
  <Paragraphs>228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Montserrat ExtraBold</vt:lpstr>
      <vt:lpstr>Montserrat</vt:lpstr>
      <vt:lpstr>Georgia</vt:lpstr>
      <vt:lpstr>Arial</vt:lpstr>
      <vt:lpstr>Noto Sans Symbols</vt:lpstr>
      <vt:lpstr>Aptos Narrow</vt:lpstr>
      <vt:lpstr>Calibri</vt:lpstr>
      <vt:lpstr>Proxima Nova Semibold</vt:lpstr>
      <vt:lpstr>Montserrat SemiBold</vt:lpstr>
      <vt:lpstr>Montserrat Medium</vt:lpstr>
      <vt:lpstr>Тема Office</vt:lpstr>
      <vt:lpstr>Simple Light</vt:lpstr>
      <vt:lpstr>Студометрика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Студенческий  Стартап</dc:title>
  <dc:creator>Позднякова Елена Николаевна</dc:creator>
  <cp:lastModifiedBy>Леонид Лапшин</cp:lastModifiedBy>
  <cp:revision>9</cp:revision>
  <dcterms:created xsi:type="dcterms:W3CDTF">2023-02-08T09:03:57Z</dcterms:created>
  <dcterms:modified xsi:type="dcterms:W3CDTF">2024-04-14T14:51:01Z</dcterms:modified>
</cp:coreProperties>
</file>