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sldIdLst>
    <p:sldId id="256" r:id="rId2"/>
    <p:sldId id="2249" r:id="rId3"/>
    <p:sldId id="2227" r:id="rId4"/>
    <p:sldId id="2253" r:id="rId5"/>
    <p:sldId id="2255" r:id="rId6"/>
    <p:sldId id="2257" r:id="rId7"/>
    <p:sldId id="2258" r:id="rId8"/>
    <p:sldId id="2260" r:id="rId9"/>
    <p:sldId id="2251" r:id="rId10"/>
    <p:sldId id="2250" r:id="rId11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  <p15:guide id="3" pos="3727" userDrawn="1">
          <p15:clr>
            <a:srgbClr val="A4A3A4"/>
          </p15:clr>
        </p15:guide>
        <p15:guide id="4" pos="3953" userDrawn="1">
          <p15:clr>
            <a:srgbClr val="A4A3A4"/>
          </p15:clr>
        </p15:guide>
        <p15:guide id="5" orient="horz" pos="2047" userDrawn="1">
          <p15:clr>
            <a:srgbClr val="A4A3A4"/>
          </p15:clr>
        </p15:guide>
        <p15:guide id="6" orient="horz" pos="2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CFE"/>
    <a:srgbClr val="844DDF"/>
    <a:srgbClr val="F863B3"/>
    <a:srgbClr val="001E60"/>
    <a:srgbClr val="001F60"/>
    <a:srgbClr val="372A4A"/>
    <a:srgbClr val="95DFF7"/>
    <a:srgbClr val="2ACD91"/>
    <a:srgbClr val="FFFF8F"/>
    <a:srgbClr val="BE7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9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942" y="84"/>
      </p:cViewPr>
      <p:guideLst>
        <p:guide pos="3840"/>
        <p:guide orient="horz" pos="2183"/>
        <p:guide pos="3727"/>
        <p:guide pos="3953"/>
        <p:guide orient="horz" pos="2047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EC828-CE73-456C-B255-EBB76CE52DBB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B6F3-8453-49F7-B32E-BBE7383C8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3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86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48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07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58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46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02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2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0B6F3-8453-49F7-B32E-BBE7383C8DA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3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8436" y="4896895"/>
            <a:ext cx="10315137" cy="1654542"/>
          </a:xfrm>
          <a:prstGeom prst="rect">
            <a:avLst/>
          </a:prstGeom>
        </p:spPr>
        <p:txBody>
          <a:bodyPr anchor="ctr" anchorCtr="0"/>
          <a:lstStyle>
            <a:lvl1pPr algn="l">
              <a:defRPr sz="2177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4659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7085B6EC-3E96-4A23-B087-210919B3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25C5F-8319-4F6A-803A-8AC700CF68E4}" type="datetime1">
              <a:rPr kumimoji="0" lang="ru-RU" sz="760" b="0" i="0" u="none" strike="noStrike" kern="1200" cap="none" spc="0" normalizeH="0" baseline="0" noProof="0" smtClean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t>20.03.2024</a:t>
            </a:fld>
            <a:endParaRPr kumimoji="0" lang="ru-RU" sz="76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7C4E1-A788-4E56-8ED5-A71B1C19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6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D664DD-76C8-49BC-B5F9-A51223E0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327" y="6356362"/>
            <a:ext cx="70281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FAD70385-8AD5-4609-AFEC-D103AA22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408" cy="39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038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B0DFA-1EE1-4395-85E6-C0ABD9E5C9F3}" type="datetime1">
              <a:rPr kumimoji="0" lang="ru-RU" sz="760" b="0" i="0" u="none" strike="noStrike" kern="1200" cap="none" spc="0" normalizeH="0" baseline="0" noProof="0" smtClean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t>20.03.2024</a:t>
            </a:fld>
            <a:endParaRPr kumimoji="0" lang="ru-RU" sz="76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1983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7">
                <a:solidFill>
                  <a:schemeClr val="tx2"/>
                </a:solidFill>
              </a:defRPr>
            </a:lvl1pPr>
          </a:lstStyle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6BAE1A-3715-B103-555F-16134E358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933A926-D464-8EF7-8FC5-CE385A78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8408" cy="39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ABA19A-AB10-287D-3C35-C3FF6759B6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2" y="329969"/>
            <a:ext cx="351061" cy="3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tx2"/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tx2"/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tx2"/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tx2"/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tx2"/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4"/>
            </a:gs>
            <a:gs pos="100000">
              <a:schemeClr val="accent5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8D50B9-32D0-46F2-B14E-C17F1B639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6585" cy="6861048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87DF860-A0DD-4ADF-AC1D-CFBE6991699A}"/>
              </a:ext>
            </a:extLst>
          </p:cNvPr>
          <p:cNvSpPr/>
          <p:nvPr/>
        </p:nvSpPr>
        <p:spPr>
          <a:xfrm>
            <a:off x="123825" y="114300"/>
            <a:ext cx="1038225" cy="7715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CC78526-FC14-C93B-521C-FE8ACB0BC444}"/>
              </a:ext>
            </a:extLst>
          </p:cNvPr>
          <p:cNvSpPr/>
          <p:nvPr/>
        </p:nvSpPr>
        <p:spPr>
          <a:xfrm>
            <a:off x="369116" y="704675"/>
            <a:ext cx="6149130" cy="312909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F4B94-9E44-4D10-9B55-3720E33BA001}"/>
              </a:ext>
            </a:extLst>
          </p:cNvPr>
          <p:cNvSpPr txBox="1"/>
          <p:nvPr/>
        </p:nvSpPr>
        <p:spPr>
          <a:xfrm>
            <a:off x="519112" y="645295"/>
            <a:ext cx="6405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2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spc="3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Разработка системы обратной связи по образовательному процессу</a:t>
            </a:r>
            <a:endParaRPr kumimoji="0" lang="ru-RU" sz="44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5F2DF3-B515-47CE-8909-C2BD48E018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9807" y="365965"/>
            <a:ext cx="1228438" cy="4077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9FFBDD-293D-46B5-99FD-66CC83AE13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0035" y="365965"/>
            <a:ext cx="1825029" cy="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6933"/>
            <a:ext cx="11038408" cy="39308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Verdana" panose="020B0604030504040204" pitchFamily="34" charset="0"/>
              </a:rPr>
              <a:t>Команда проекта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04AD0E6-BCF9-7ADD-DAC7-DB1F1C8B1E10}"/>
              </a:ext>
            </a:extLst>
          </p:cNvPr>
          <p:cNvGrpSpPr/>
          <p:nvPr/>
        </p:nvGrpSpPr>
        <p:grpSpPr>
          <a:xfrm>
            <a:off x="642654" y="3910085"/>
            <a:ext cx="1703010" cy="1261803"/>
            <a:chOff x="378719" y="3972335"/>
            <a:chExt cx="1703010" cy="1261803"/>
          </a:xfrm>
        </p:grpSpPr>
        <p:sp>
          <p:nvSpPr>
            <p:cNvPr id="6" name="Google Shape;117;p2">
              <a:extLst>
                <a:ext uri="{FF2B5EF4-FFF2-40B4-BE49-F238E27FC236}">
                  <a16:creationId xmlns:a16="http://schemas.microsoft.com/office/drawing/2014/main" id="{1A3AF4C1-161D-32A7-5F1B-AEFFC89564DE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Руководитель</a:t>
              </a:r>
            </a:p>
          </p:txBody>
        </p:sp>
        <p:sp>
          <p:nvSpPr>
            <p:cNvPr id="7" name="Google Shape;117;p2">
              <a:extLst>
                <a:ext uri="{FF2B5EF4-FFF2-40B4-BE49-F238E27FC236}">
                  <a16:creationId xmlns:a16="http://schemas.microsoft.com/office/drawing/2014/main" id="{CC71696A-CA97-2589-2108-34CC75096C6B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Лапшин Леонид Алексеевич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0C4B365-FAB1-9906-B8D6-F018DE734704}"/>
              </a:ext>
            </a:extLst>
          </p:cNvPr>
          <p:cNvGrpSpPr/>
          <p:nvPr/>
        </p:nvGrpSpPr>
        <p:grpSpPr>
          <a:xfrm>
            <a:off x="3036836" y="3910085"/>
            <a:ext cx="1703010" cy="1261803"/>
            <a:chOff x="378719" y="3972335"/>
            <a:chExt cx="1703010" cy="1261803"/>
          </a:xfrm>
        </p:grpSpPr>
        <p:sp>
          <p:nvSpPr>
            <p:cNvPr id="9" name="Google Shape;117;p2">
              <a:extLst>
                <a:ext uri="{FF2B5EF4-FFF2-40B4-BE49-F238E27FC236}">
                  <a16:creationId xmlns:a16="http://schemas.microsoft.com/office/drawing/2014/main" id="{2382FD22-363C-ACAE-12AB-42B002591AA4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Дизайнер</a:t>
              </a:r>
            </a:p>
          </p:txBody>
        </p:sp>
        <p:sp>
          <p:nvSpPr>
            <p:cNvPr id="10" name="Google Shape;117;p2">
              <a:extLst>
                <a:ext uri="{FF2B5EF4-FFF2-40B4-BE49-F238E27FC236}">
                  <a16:creationId xmlns:a16="http://schemas.microsoft.com/office/drawing/2014/main" id="{9EF8E357-4015-F271-84D6-C4CD70887444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Кораблев</a:t>
              </a:r>
              <a:b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Кирилл</a:t>
              </a:r>
              <a:b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Алексеевич </a:t>
              </a:r>
              <a:endPara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BD07D6D-DC17-E61F-E63E-7BE4CD4391ED}"/>
              </a:ext>
            </a:extLst>
          </p:cNvPr>
          <p:cNvGrpSpPr/>
          <p:nvPr/>
        </p:nvGrpSpPr>
        <p:grpSpPr>
          <a:xfrm>
            <a:off x="5428486" y="3995863"/>
            <a:ext cx="1860366" cy="1473915"/>
            <a:chOff x="376399" y="3972335"/>
            <a:chExt cx="1705330" cy="1410415"/>
          </a:xfrm>
        </p:grpSpPr>
        <p:sp>
          <p:nvSpPr>
            <p:cNvPr id="13" name="Google Shape;117;p2">
              <a:extLst>
                <a:ext uri="{FF2B5EF4-FFF2-40B4-BE49-F238E27FC236}">
                  <a16:creationId xmlns:a16="http://schemas.microsoft.com/office/drawing/2014/main" id="{448FE052-7A2D-8FD6-A571-CB464C91C3E7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59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Back-end</a:t>
              </a:r>
              <a:br>
                <a:rPr lang="ru-RU" sz="1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разработчик</a:t>
              </a:r>
            </a:p>
          </p:txBody>
        </p:sp>
        <p:sp>
          <p:nvSpPr>
            <p:cNvPr id="14" name="Google Shape;117;p2">
              <a:extLst>
                <a:ext uri="{FF2B5EF4-FFF2-40B4-BE49-F238E27FC236}">
                  <a16:creationId xmlns:a16="http://schemas.microsoft.com/office/drawing/2014/main" id="{A73B21FD-F48E-FCAC-9AFA-538F0B6B837F}"/>
                </a:ext>
              </a:extLst>
            </p:cNvPr>
            <p:cNvSpPr txBox="1"/>
            <p:nvPr/>
          </p:nvSpPr>
          <p:spPr>
            <a:xfrm>
              <a:off x="376399" y="4499239"/>
              <a:ext cx="1703010" cy="883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Стрелов</a:t>
              </a:r>
              <a:b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Глеб</a:t>
              </a:r>
              <a:b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Сергеевич</a:t>
              </a:r>
              <a:endPara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595FF13-5D73-AE55-5305-0E68ECAAA84E}"/>
              </a:ext>
            </a:extLst>
          </p:cNvPr>
          <p:cNvGrpSpPr/>
          <p:nvPr/>
        </p:nvGrpSpPr>
        <p:grpSpPr>
          <a:xfrm>
            <a:off x="7821324" y="4029544"/>
            <a:ext cx="1857834" cy="1544686"/>
            <a:chOff x="374843" y="3972335"/>
            <a:chExt cx="1857834" cy="1453550"/>
          </a:xfrm>
        </p:grpSpPr>
        <p:sp>
          <p:nvSpPr>
            <p:cNvPr id="17" name="Google Shape;117;p2">
              <a:extLst>
                <a:ext uri="{FF2B5EF4-FFF2-40B4-BE49-F238E27FC236}">
                  <a16:creationId xmlns:a16="http://schemas.microsoft.com/office/drawing/2014/main" id="{CF15BC28-7ED4-8D61-4B7F-AC9B204A6115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en-US" sz="16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Front-end</a:t>
              </a:r>
              <a:br>
                <a:rPr lang="en-US" sz="16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6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разработчик</a:t>
              </a:r>
              <a:endParaRPr lang="ru-RU" sz="1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7;p2">
              <a:extLst>
                <a:ext uri="{FF2B5EF4-FFF2-40B4-BE49-F238E27FC236}">
                  <a16:creationId xmlns:a16="http://schemas.microsoft.com/office/drawing/2014/main" id="{84F13D0F-4885-78CF-BCBC-ACEB9A4416A0}"/>
                </a:ext>
              </a:extLst>
            </p:cNvPr>
            <p:cNvSpPr txBox="1"/>
            <p:nvPr/>
          </p:nvSpPr>
          <p:spPr>
            <a:xfrm>
              <a:off x="374843" y="4557070"/>
              <a:ext cx="1857834" cy="868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8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1B1B"/>
                </a:buClr>
                <a:buSzPts val="1600"/>
                <a:buFont typeface="Arial"/>
                <a:buNone/>
              </a:pPr>
              <a:r>
                <a:rPr lang="ru-RU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Рудь</a:t>
              </a:r>
              <a:br>
                <a:rPr lang="ru-RU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Никита</a:t>
              </a:r>
              <a:br>
                <a:rPr lang="ru-RU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Александрович</a:t>
              </a:r>
            </a:p>
          </p:txBody>
        </p:sp>
      </p:grpSp>
      <p:pic>
        <p:nvPicPr>
          <p:cNvPr id="20" name="Рисунок 19" descr="Изображение выглядит как человек, стена, в помещении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4B55AE24-2750-A153-8E58-D14A70FCA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11" y="1909767"/>
            <a:ext cx="1857835" cy="1857835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Рисунок 20" descr="Изображение выглядит как человек, одежда, Человеческое лицо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561FFFE3-5DF1-CAA4-16EB-840FAA454A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7" y="1978290"/>
            <a:ext cx="1957348" cy="1677909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Google Shape;117;p2">
            <a:extLst>
              <a:ext uri="{FF2B5EF4-FFF2-40B4-BE49-F238E27FC236}">
                <a16:creationId xmlns:a16="http://schemas.microsoft.com/office/drawing/2014/main" id="{A3694F66-BCEF-C58C-07E7-045CF23F9C1E}"/>
              </a:ext>
            </a:extLst>
          </p:cNvPr>
          <p:cNvSpPr txBox="1"/>
          <p:nvPr/>
        </p:nvSpPr>
        <p:spPr>
          <a:xfrm>
            <a:off x="579077" y="5171888"/>
            <a:ext cx="195734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1,5 года опыта руководства командой в коммерческой разработке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8EAC67D-DD5A-D8E5-3824-4EDA6AC01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325" y="2027061"/>
            <a:ext cx="1623660" cy="165239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E6AA81-7D1B-5109-5186-842A3ABDB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128" y="2027061"/>
            <a:ext cx="1784300" cy="1745156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F68B2F-2933-2031-83CA-F3594292F8FD}"/>
              </a:ext>
            </a:extLst>
          </p:cNvPr>
          <p:cNvSpPr txBox="1"/>
          <p:nvPr/>
        </p:nvSpPr>
        <p:spPr>
          <a:xfrm>
            <a:off x="7898736" y="5725845"/>
            <a:ext cx="1703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2.5 опыта коммерческой разработки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65DBF-FDCB-72D2-6441-90DB912378EB}"/>
              </a:ext>
            </a:extLst>
          </p:cNvPr>
          <p:cNvSpPr txBox="1"/>
          <p:nvPr/>
        </p:nvSpPr>
        <p:spPr>
          <a:xfrm>
            <a:off x="5428485" y="5615594"/>
            <a:ext cx="20964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Более 10  проектов с собственной архитектурой БД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8296D-76B5-12A8-A475-9A3BDC935CF5}"/>
              </a:ext>
            </a:extLst>
          </p:cNvPr>
          <p:cNvSpPr txBox="1"/>
          <p:nvPr/>
        </p:nvSpPr>
        <p:spPr>
          <a:xfrm>
            <a:off x="2887276" y="5338595"/>
            <a:ext cx="209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</a:pPr>
            <a:r>
              <a:rPr lang="ru-RU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разработанных</a:t>
            </a:r>
            <a:br>
              <a: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товарных знака </a:t>
            </a:r>
          </a:p>
        </p:txBody>
      </p:sp>
    </p:spTree>
    <p:extLst>
      <p:ext uri="{BB962C8B-B14F-4D97-AF65-F5344CB8AC3E}">
        <p14:creationId xmlns:p14="http://schemas.microsoft.com/office/powerpoint/2010/main" val="193355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Verdana" panose="020B0604030504040204" pitchFamily="34" charset="0"/>
              </a:rPr>
              <a:t>Проблема руководителей структурных подразделений ВУЗов</a:t>
            </a:r>
          </a:p>
        </p:txBody>
      </p:sp>
      <p:sp>
        <p:nvSpPr>
          <p:cNvPr id="2" name="Google Shape;142;p1">
            <a:extLst>
              <a:ext uri="{FF2B5EF4-FFF2-40B4-BE49-F238E27FC236}">
                <a16:creationId xmlns:a16="http://schemas.microsoft.com/office/drawing/2014/main" id="{BEBE5D35-4DFC-A75D-C5AB-48317B1073B5}"/>
              </a:ext>
            </a:extLst>
          </p:cNvPr>
          <p:cNvSpPr/>
          <p:nvPr/>
        </p:nvSpPr>
        <p:spPr>
          <a:xfrm>
            <a:off x="1311000" y="2314374"/>
            <a:ext cx="3375300" cy="2147100"/>
          </a:xfrm>
          <a:prstGeom prst="rect">
            <a:avLst/>
          </a:prstGeom>
          <a:noFill/>
          <a:ln w="9525" cap="flat" cmpd="sng">
            <a:solidFill>
              <a:srgbClr val="844D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Видеть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работу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преподавателей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со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стороны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конечных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потребителей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6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студентов</a:t>
            </a:r>
            <a:r>
              <a:rPr lang="en-US" sz="26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6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Google Shape;143;p1">
            <a:extLst>
              <a:ext uri="{FF2B5EF4-FFF2-40B4-BE49-F238E27FC236}">
                <a16:creationId xmlns:a16="http://schemas.microsoft.com/office/drawing/2014/main" id="{7E861F37-3E44-C1F4-41CC-1C6F18235F5A}"/>
              </a:ext>
            </a:extLst>
          </p:cNvPr>
          <p:cNvCxnSpPr/>
          <p:nvPr/>
        </p:nvCxnSpPr>
        <p:spPr>
          <a:xfrm rot="10800000" flipH="1">
            <a:off x="4866300" y="1241225"/>
            <a:ext cx="2128200" cy="955800"/>
          </a:xfrm>
          <a:prstGeom prst="straightConnector1">
            <a:avLst/>
          </a:prstGeom>
          <a:noFill/>
          <a:ln w="76200" cap="flat" cmpd="sng">
            <a:solidFill>
              <a:srgbClr val="844DD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44;p1">
            <a:extLst>
              <a:ext uri="{FF2B5EF4-FFF2-40B4-BE49-F238E27FC236}">
                <a16:creationId xmlns:a16="http://schemas.microsoft.com/office/drawing/2014/main" id="{C0BFD3D2-3108-52B0-5F61-2647069CF6DF}"/>
              </a:ext>
            </a:extLst>
          </p:cNvPr>
          <p:cNvCxnSpPr/>
          <p:nvPr/>
        </p:nvCxnSpPr>
        <p:spPr>
          <a:xfrm rot="10800000" flipH="1">
            <a:off x="4876575" y="2116750"/>
            <a:ext cx="2118000" cy="747600"/>
          </a:xfrm>
          <a:prstGeom prst="straightConnector1">
            <a:avLst/>
          </a:prstGeom>
          <a:noFill/>
          <a:ln w="76200" cap="flat" cmpd="sng">
            <a:solidFill>
              <a:srgbClr val="844DD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145;p1">
            <a:extLst>
              <a:ext uri="{FF2B5EF4-FFF2-40B4-BE49-F238E27FC236}">
                <a16:creationId xmlns:a16="http://schemas.microsoft.com/office/drawing/2014/main" id="{337BC5A4-A474-7B56-6A32-4957CC115AF8}"/>
              </a:ext>
            </a:extLst>
          </p:cNvPr>
          <p:cNvCxnSpPr/>
          <p:nvPr/>
        </p:nvCxnSpPr>
        <p:spPr>
          <a:xfrm>
            <a:off x="4886850" y="3336600"/>
            <a:ext cx="2098200" cy="2100"/>
          </a:xfrm>
          <a:prstGeom prst="straightConnector1">
            <a:avLst/>
          </a:prstGeom>
          <a:noFill/>
          <a:ln w="76200" cap="flat" cmpd="sng">
            <a:solidFill>
              <a:srgbClr val="844DD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" name="Google Shape;146;p1">
            <a:extLst>
              <a:ext uri="{FF2B5EF4-FFF2-40B4-BE49-F238E27FC236}">
                <a16:creationId xmlns:a16="http://schemas.microsoft.com/office/drawing/2014/main" id="{C023047E-22FD-CD71-89E3-EEAD3EACA3AA}"/>
              </a:ext>
            </a:extLst>
          </p:cNvPr>
          <p:cNvCxnSpPr/>
          <p:nvPr/>
        </p:nvCxnSpPr>
        <p:spPr>
          <a:xfrm>
            <a:off x="4886850" y="3706200"/>
            <a:ext cx="2069400" cy="536700"/>
          </a:xfrm>
          <a:prstGeom prst="straightConnector1">
            <a:avLst/>
          </a:prstGeom>
          <a:noFill/>
          <a:ln w="76200" cap="flat" cmpd="sng">
            <a:solidFill>
              <a:srgbClr val="844DD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47;p1">
            <a:extLst>
              <a:ext uri="{FF2B5EF4-FFF2-40B4-BE49-F238E27FC236}">
                <a16:creationId xmlns:a16="http://schemas.microsoft.com/office/drawing/2014/main" id="{079CE749-18D9-2B23-DB5C-6050BFDC38F6}"/>
              </a:ext>
            </a:extLst>
          </p:cNvPr>
          <p:cNvCxnSpPr/>
          <p:nvPr/>
        </p:nvCxnSpPr>
        <p:spPr>
          <a:xfrm>
            <a:off x="4886850" y="4455650"/>
            <a:ext cx="2040300" cy="1269000"/>
          </a:xfrm>
          <a:prstGeom prst="straightConnector1">
            <a:avLst/>
          </a:prstGeom>
          <a:noFill/>
          <a:ln w="76200" cap="flat" cmpd="sng">
            <a:solidFill>
              <a:srgbClr val="844DD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41;p1">
            <a:extLst>
              <a:ext uri="{FF2B5EF4-FFF2-40B4-BE49-F238E27FC236}">
                <a16:creationId xmlns:a16="http://schemas.microsoft.com/office/drawing/2014/main" id="{BAF2FF6F-1BD7-A692-5533-987E4CC052DC}"/>
              </a:ext>
            </a:extLst>
          </p:cNvPr>
          <p:cNvSpPr txBox="1"/>
          <p:nvPr/>
        </p:nvSpPr>
        <p:spPr>
          <a:xfrm>
            <a:off x="7182400" y="903450"/>
            <a:ext cx="3450000" cy="574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Повышать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качество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обучения</a:t>
            </a: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Обеспечивать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справедливые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условия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оплаты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труда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преподавателей</a:t>
            </a: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8" marR="0" lvl="0" indent="-13499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Контролировать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качество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преподавания</a:t>
            </a: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Принимать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обоснованные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управленческие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основании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объективных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Видеть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последствия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принятых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решений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количественных</a:t>
            </a:r>
            <a:r>
              <a:rPr lang="en-US" sz="1800" b="0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endParaRPr sz="18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5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Verdana" panose="020B0604030504040204" pitchFamily="34" charset="0"/>
              </a:rPr>
              <a:t>Технологическая гипотеза (на примере ДВФУ)</a:t>
            </a:r>
          </a:p>
        </p:txBody>
      </p:sp>
      <p:pic>
        <p:nvPicPr>
          <p:cNvPr id="5" name="Рисунок 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D809DC2-1D17-B4F8-4D34-74B338EC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" y="1115685"/>
            <a:ext cx="11970633" cy="50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Verdana" panose="020B0604030504040204" pitchFamily="34" charset="0"/>
              </a:rPr>
              <a:t>Аналоги и преимущества</a:t>
            </a:r>
          </a:p>
        </p:txBody>
      </p:sp>
      <p:graphicFrame>
        <p:nvGraphicFramePr>
          <p:cNvPr id="2" name="Google Shape;161;p3">
            <a:extLst>
              <a:ext uri="{FF2B5EF4-FFF2-40B4-BE49-F238E27FC236}">
                <a16:creationId xmlns:a16="http://schemas.microsoft.com/office/drawing/2014/main" id="{D3CA2B7B-99AE-9937-1271-F4B7F4A49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029396"/>
              </p:ext>
            </p:extLst>
          </p:nvPr>
        </p:nvGraphicFramePr>
        <p:xfrm>
          <a:off x="654341" y="1090568"/>
          <a:ext cx="10306613" cy="52360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2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2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3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Частота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сбора</a:t>
                      </a:r>
                      <a:endParaRPr sz="14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Централизованная система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Онлайн анкеты, оформленные стиле ВУЗа</a:t>
                      </a:r>
                      <a:endParaRPr/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Автоматическая Обработка результатов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lt1"/>
                          </a:solidFill>
                        </a:rPr>
                        <a:t>Независимая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система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оценки</a:t>
                      </a:r>
                      <a:endParaRPr sz="14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Стандартные анкеты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МГУ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 конце семестра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/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ВШЭ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 конце каждого учебного модуля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4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  <a:t>РАНХиГС</a:t>
                      </a:r>
                      <a:endParaRPr sz="1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 конце семестра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4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МФТИ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  <a:t>Не реже одного раза </a:t>
                      </a:r>
                      <a:b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</a:br>
                      <a: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  <a:t>в год</a:t>
                      </a:r>
                      <a:endParaRPr sz="1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4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Наше предложение для ДВФУ</a:t>
                      </a:r>
                      <a:endParaRPr/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конце и </a:t>
                      </a:r>
                      <a:b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середине семестра</a:t>
                      </a:r>
                      <a:endParaRPr/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67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Verdana" panose="020B0604030504040204" pitchFamily="34" charset="0"/>
              </a:rPr>
              <a:t>Критерии оценивания</a:t>
            </a:r>
          </a:p>
        </p:txBody>
      </p:sp>
      <p:sp>
        <p:nvSpPr>
          <p:cNvPr id="5" name="Google Shape;168;p2">
            <a:extLst>
              <a:ext uri="{FF2B5EF4-FFF2-40B4-BE49-F238E27FC236}">
                <a16:creationId xmlns:a16="http://schemas.microsoft.com/office/drawing/2014/main" id="{82B7F6E7-EAAD-785F-89C7-46032B82A2A1}"/>
              </a:ext>
            </a:extLst>
          </p:cNvPr>
          <p:cNvSpPr txBox="1"/>
          <p:nvPr/>
        </p:nvSpPr>
        <p:spPr>
          <a:xfrm>
            <a:off x="58128" y="1658862"/>
            <a:ext cx="43371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Kр.1 (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Полезность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): 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B48CF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Изучение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этой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дисциплины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полезно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я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понимаю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применить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полученные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знания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жизни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профессиональной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деятельность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B48CF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Kр.2 (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Понятность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):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25AED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25AED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Учебный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материал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был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объяснен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достаточно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подробно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я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понял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приведены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наглядные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аналогии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9;p2">
            <a:extLst>
              <a:ext uri="{FF2B5EF4-FFF2-40B4-BE49-F238E27FC236}">
                <a16:creationId xmlns:a16="http://schemas.microsoft.com/office/drawing/2014/main" id="{A9B9FFFE-847F-A51A-7D2D-3A791DB13262}"/>
              </a:ext>
            </a:extLst>
          </p:cNvPr>
          <p:cNvSpPr/>
          <p:nvPr/>
        </p:nvSpPr>
        <p:spPr>
          <a:xfrm>
            <a:off x="9410813" y="2028249"/>
            <a:ext cx="2122500" cy="2328300"/>
          </a:xfrm>
          <a:prstGeom prst="rect">
            <a:avLst/>
          </a:prstGeom>
          <a:noFill/>
          <a:ln w="9525" cap="flat" cmpd="sng">
            <a:solidFill>
              <a:srgbClr val="F86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Итоговая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метрика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863B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Необходимость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):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863B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863B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Я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считаю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мое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потрачено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зря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и я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хотел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следующим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курсам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пришлось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изучать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эту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863B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дисциплину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863B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0;p2">
            <a:extLst>
              <a:ext uri="{FF2B5EF4-FFF2-40B4-BE49-F238E27FC236}">
                <a16:creationId xmlns:a16="http://schemas.microsoft.com/office/drawing/2014/main" id="{EADB7E3E-D248-28D2-8A7D-BA60A8A7C12E}"/>
              </a:ext>
            </a:extLst>
          </p:cNvPr>
          <p:cNvSpPr txBox="1"/>
          <p:nvPr/>
        </p:nvSpPr>
        <p:spPr>
          <a:xfrm>
            <a:off x="4395231" y="1766702"/>
            <a:ext cx="4110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Kр.3 (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Связность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B48CF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B48CF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задания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помогли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связать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теорию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практикой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Я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получил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навыки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прикладных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задач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B48CFE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B48CFE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Kр.4 (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оценивания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25AED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25AED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Мне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четко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объяснены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критерии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оценивания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Полученная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мной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соответствует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моему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уровню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знаний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5AED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88601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51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a typeface="Verdana" panose="020B0604030504040204" pitchFamily="34" charset="0"/>
              </a:rPr>
              <a:t>Ключевые характеристики</a:t>
            </a:r>
          </a:p>
        </p:txBody>
      </p:sp>
      <p:sp>
        <p:nvSpPr>
          <p:cNvPr id="2" name="Google Shape;178;g2be734c89b5_0_0">
            <a:extLst>
              <a:ext uri="{FF2B5EF4-FFF2-40B4-BE49-F238E27FC236}">
                <a16:creationId xmlns:a16="http://schemas.microsoft.com/office/drawing/2014/main" id="{5DA32B1A-9F70-02E0-F063-13B46F448036}"/>
              </a:ext>
            </a:extLst>
          </p:cNvPr>
          <p:cNvSpPr txBox="1"/>
          <p:nvPr/>
        </p:nvSpPr>
        <p:spPr>
          <a:xfrm>
            <a:off x="58128" y="1659274"/>
            <a:ext cx="4337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400" b="1" i="1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раза</a:t>
            </a:r>
            <a:r>
              <a:rPr lang="en-US" sz="1400" b="1" i="1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1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семестр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. В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середине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семестра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выставления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отметки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обязательно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всех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Личный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кабинет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блокируется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прохождения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Гарантия</a:t>
            </a:r>
            <a:r>
              <a:rPr lang="en-US" sz="1400" b="1" i="1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анонимности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Сотрудники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вуза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иметь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оценкам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учащихся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предоставляемых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являемся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структурой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вуза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заинтересованы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9;g2be734c89b5_0_0">
            <a:extLst>
              <a:ext uri="{FF2B5EF4-FFF2-40B4-BE49-F238E27FC236}">
                <a16:creationId xmlns:a16="http://schemas.microsoft.com/office/drawing/2014/main" id="{15E3E918-F03B-3201-C0C2-C2F022B0E271}"/>
              </a:ext>
            </a:extLst>
          </p:cNvPr>
          <p:cNvSpPr txBox="1"/>
          <p:nvPr/>
        </p:nvSpPr>
        <p:spPr>
          <a:xfrm>
            <a:off x="4580478" y="2513112"/>
            <a:ext cx="43371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500" b="1" i="1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Опционально</a:t>
            </a:r>
            <a:endParaRPr sz="1500" b="1" i="1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1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Учет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посещаемости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sz="1400" b="1" i="0" u="none" strike="noStrike" cap="none" dirty="0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B48CFE"/>
                </a:solidFill>
                <a:latin typeface="Arial"/>
                <a:ea typeface="Arial"/>
                <a:cs typeface="Arial"/>
                <a:sym typeface="Arial"/>
              </a:rPr>
              <a:t>метрик</a:t>
            </a:r>
            <a:endParaRPr sz="1400" b="1" i="0" u="none" strike="noStrike" cap="none" dirty="0">
              <a:solidFill>
                <a:srgbClr val="B48CF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успеваемости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формировании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метрик</a:t>
            </a:r>
            <a:endParaRPr sz="1400" b="1" i="1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69;p2">
            <a:extLst>
              <a:ext uri="{FF2B5EF4-FFF2-40B4-BE49-F238E27FC236}">
                <a16:creationId xmlns:a16="http://schemas.microsoft.com/office/drawing/2014/main" id="{B2D38F09-DAD7-FBCD-04A8-FFF8DC5C0183}"/>
              </a:ext>
            </a:extLst>
          </p:cNvPr>
          <p:cNvSpPr/>
          <p:nvPr/>
        </p:nvSpPr>
        <p:spPr>
          <a:xfrm>
            <a:off x="9493496" y="2827388"/>
            <a:ext cx="2122500" cy="2062500"/>
          </a:xfrm>
          <a:prstGeom prst="rect">
            <a:avLst/>
          </a:prstGeom>
          <a:noFill/>
          <a:ln w="9525" cap="flat" cmpd="sng">
            <a:solidFill>
              <a:srgbClr val="F863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1" dirty="0">
                <a:solidFill>
                  <a:srgbClr val="F863B3"/>
                </a:solidFill>
              </a:rPr>
              <a:t>Независимая оценка гарантирует доверие студентов и безопасность их оценок</a:t>
            </a:r>
            <a:endParaRPr lang="ru-RU" sz="1400" b="1" i="0" u="none" strike="noStrike" cap="none" dirty="0">
              <a:solidFill>
                <a:srgbClr val="F863B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85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3" name="Заголовок 5">
            <a:extLst>
              <a:ext uri="{FF2B5EF4-FFF2-40B4-BE49-F238E27FC236}">
                <a16:creationId xmlns:a16="http://schemas.microsoft.com/office/drawing/2014/main" id="{C1C08AD0-93AB-4CBE-9CB1-A15AFA9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  <a:ea typeface="Verdana" panose="020B0604030504040204" pitchFamily="34" charset="0"/>
              </a:rPr>
              <a:t>Дашборд</a:t>
            </a:r>
            <a:endParaRPr lang="ru-RU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pic>
        <p:nvPicPr>
          <p:cNvPr id="5" name="Google Shape;186;g2be734c89b5_0_39">
            <a:extLst>
              <a:ext uri="{FF2B5EF4-FFF2-40B4-BE49-F238E27FC236}">
                <a16:creationId xmlns:a16="http://schemas.microsoft.com/office/drawing/2014/main" id="{107BE1B3-A144-E5B9-7B23-42D68DD160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6905"/>
            <a:ext cx="12192000" cy="518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83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D450F4-1CB6-5691-B8E9-28F2A543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10" y="950274"/>
            <a:ext cx="9269380" cy="5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ВЭБ.РФ - продукты финансирования бизнеса от государственной корпорации  развития Росси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B342EB-6C60-46E6-86AF-9832EB97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77357-3DE0-4187-8384-A70FA83CB55C}" type="slidenum">
              <a:rPr kumimoji="0" lang="ru-RU" sz="997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ra Pro"/>
                <a:ea typeface="+mn-ea"/>
                <a:cs typeface="+mn-cs"/>
              </a:rPr>
              <a:pPr marL="0" marR="0" lvl="0" indent="0" algn="ctr" defTabSz="9142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997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ra Pro"/>
              <a:ea typeface="+mn-ea"/>
              <a:cs typeface="+mn-cs"/>
            </a:endParaRPr>
          </a:p>
        </p:txBody>
      </p:sp>
      <p:sp>
        <p:nvSpPr>
          <p:cNvPr id="24" name="Google Shape;199;p5">
            <a:extLst>
              <a:ext uri="{FF2B5EF4-FFF2-40B4-BE49-F238E27FC236}">
                <a16:creationId xmlns:a16="http://schemas.microsoft.com/office/drawing/2014/main" id="{5A94AB05-EC53-424C-2E23-477DE8A81016}"/>
              </a:ext>
            </a:extLst>
          </p:cNvPr>
          <p:cNvSpPr/>
          <p:nvPr/>
        </p:nvSpPr>
        <p:spPr>
          <a:xfrm rot="-5011">
            <a:off x="1181629" y="2892561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</a:t>
            </a:r>
            <a:r>
              <a:rPr lang="en-US" sz="1100" b="1" i="0" u="none" strike="noStrike" cap="none" dirty="0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100" b="1" i="0" u="none" strike="noStrike" cap="none" dirty="0">
              <a:solidFill>
                <a:srgbClr val="B48C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00;p5">
            <a:extLst>
              <a:ext uri="{FF2B5EF4-FFF2-40B4-BE49-F238E27FC236}">
                <a16:creationId xmlns:a16="http://schemas.microsoft.com/office/drawing/2014/main" id="{E6F86861-D0AD-D034-D66B-D70F87C036DB}"/>
              </a:ext>
            </a:extLst>
          </p:cNvPr>
          <p:cNvSpPr/>
          <p:nvPr/>
        </p:nvSpPr>
        <p:spPr>
          <a:xfrm>
            <a:off x="2154708" y="1996380"/>
            <a:ext cx="1106006" cy="41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>
                <a:solidFill>
                  <a:srgbClr val="F863B3"/>
                </a:solidFill>
                <a:latin typeface="Montserrat"/>
                <a:ea typeface="Montserrat"/>
                <a:cs typeface="Montserrat"/>
                <a:sym typeface="Montserrat"/>
              </a:rPr>
              <a:t>Июль</a:t>
            </a:r>
            <a:endParaRPr sz="1200" b="1" i="0" u="none" strike="noStrike" cap="none" dirty="0">
              <a:solidFill>
                <a:srgbClr val="F863B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01;p5">
            <a:extLst>
              <a:ext uri="{FF2B5EF4-FFF2-40B4-BE49-F238E27FC236}">
                <a16:creationId xmlns:a16="http://schemas.microsoft.com/office/drawing/2014/main" id="{C69998E0-08BD-9DCB-1DD1-9E0DB001BDCD}"/>
              </a:ext>
            </a:extLst>
          </p:cNvPr>
          <p:cNvSpPr txBox="1"/>
          <p:nvPr/>
        </p:nvSpPr>
        <p:spPr>
          <a:xfrm>
            <a:off x="959372" y="3493814"/>
            <a:ext cx="2494170" cy="31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Срок</a:t>
            </a:r>
            <a: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сдачи</a:t>
            </a:r>
            <a: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Декабрь-январь 2024-2025</a:t>
            </a:r>
            <a:endParaRPr sz="1500" b="1" i="0" u="none" strike="noStrike" cap="none" dirty="0">
              <a:solidFill>
                <a:srgbClr val="B48C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внедрения</a:t>
            </a:r>
            <a: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400 000 </a:t>
            </a:r>
            <a:r>
              <a:rPr lang="en-US" sz="15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dirty="0">
              <a:solidFill>
                <a:srgbClr val="B48CFE"/>
              </a:solidFill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обслуживания</a:t>
            </a:r>
            <a:r>
              <a:rPr lang="en-US" sz="15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>
              <a:solidFill>
                <a:schemeClr val="bg1"/>
              </a:solidFill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800 000 </a:t>
            </a:r>
            <a:r>
              <a:rPr lang="en-US" sz="15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r>
              <a:rPr lang="en-US" sz="1500" b="1" i="0" u="none" strike="noStrike" cap="none" dirty="0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5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год</a:t>
            </a:r>
            <a:endParaRPr dirty="0">
              <a:solidFill>
                <a:srgbClr val="B48CFE"/>
              </a:solidFill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02;p5">
            <a:extLst>
              <a:ext uri="{FF2B5EF4-FFF2-40B4-BE49-F238E27FC236}">
                <a16:creationId xmlns:a16="http://schemas.microsoft.com/office/drawing/2014/main" id="{0EC4BAC8-4EFF-3450-A176-C6511DF14EFC}"/>
              </a:ext>
            </a:extLst>
          </p:cNvPr>
          <p:cNvSpPr/>
          <p:nvPr/>
        </p:nvSpPr>
        <p:spPr>
          <a:xfrm rot="999">
            <a:off x="7448281" y="1968336"/>
            <a:ext cx="1055847" cy="51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i="0" u="none" strike="noStrike" cap="none" dirty="0">
                <a:solidFill>
                  <a:srgbClr val="F863B3"/>
                </a:solidFill>
                <a:latin typeface="Montserrat"/>
                <a:ea typeface="Montserrat"/>
                <a:cs typeface="Montserrat"/>
                <a:sym typeface="Montserrat"/>
              </a:rPr>
              <a:t>Ноябрь</a:t>
            </a:r>
            <a:endParaRPr dirty="0">
              <a:solidFill>
                <a:srgbClr val="F863B3"/>
              </a:solidFill>
            </a:endParaRPr>
          </a:p>
        </p:txBody>
      </p:sp>
      <p:sp>
        <p:nvSpPr>
          <p:cNvPr id="30" name="Google Shape;203;p5">
            <a:extLst>
              <a:ext uri="{FF2B5EF4-FFF2-40B4-BE49-F238E27FC236}">
                <a16:creationId xmlns:a16="http://schemas.microsoft.com/office/drawing/2014/main" id="{C5223529-A0B0-48AE-49BB-F1CBD09535F6}"/>
              </a:ext>
            </a:extLst>
          </p:cNvPr>
          <p:cNvSpPr/>
          <p:nvPr/>
        </p:nvSpPr>
        <p:spPr>
          <a:xfrm>
            <a:off x="9171866" y="1994022"/>
            <a:ext cx="1055999" cy="41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>
                <a:solidFill>
                  <a:srgbClr val="F863B3"/>
                </a:solidFill>
                <a:latin typeface="Montserrat"/>
                <a:sym typeface="Montserrat"/>
              </a:rPr>
              <a:t>Декабрь</a:t>
            </a:r>
            <a:endParaRPr dirty="0">
              <a:solidFill>
                <a:srgbClr val="F863B3"/>
              </a:solidFill>
            </a:endParaRPr>
          </a:p>
        </p:txBody>
      </p:sp>
      <p:sp>
        <p:nvSpPr>
          <p:cNvPr id="31" name="Google Shape;204;p5">
            <a:extLst>
              <a:ext uri="{FF2B5EF4-FFF2-40B4-BE49-F238E27FC236}">
                <a16:creationId xmlns:a16="http://schemas.microsoft.com/office/drawing/2014/main" id="{A64713E2-3514-3160-639A-51D02823C1B1}"/>
              </a:ext>
            </a:extLst>
          </p:cNvPr>
          <p:cNvSpPr/>
          <p:nvPr/>
        </p:nvSpPr>
        <p:spPr>
          <a:xfrm>
            <a:off x="1797" y="1387513"/>
            <a:ext cx="2199265" cy="548466"/>
          </a:xfrm>
          <a:custGeom>
            <a:avLst/>
            <a:gdLst/>
            <a:ahLst/>
            <a:cxnLst/>
            <a:rect l="l" t="t" r="r" b="b"/>
            <a:pathLst>
              <a:path w="1647665" h="391481" extrusionOk="0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  <a:endParaRPr dirty="0"/>
          </a:p>
        </p:txBody>
      </p:sp>
      <p:sp>
        <p:nvSpPr>
          <p:cNvPr id="32" name="Google Shape;205;p5">
            <a:extLst>
              <a:ext uri="{FF2B5EF4-FFF2-40B4-BE49-F238E27FC236}">
                <a16:creationId xmlns:a16="http://schemas.microsoft.com/office/drawing/2014/main" id="{E41B28A7-47B5-35EF-6F18-4ECBDF7D0B69}"/>
              </a:ext>
            </a:extLst>
          </p:cNvPr>
          <p:cNvSpPr/>
          <p:nvPr/>
        </p:nvSpPr>
        <p:spPr>
          <a:xfrm>
            <a:off x="8668140" y="1394430"/>
            <a:ext cx="2165158" cy="573751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с 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системами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университета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06;p5">
            <a:extLst>
              <a:ext uri="{FF2B5EF4-FFF2-40B4-BE49-F238E27FC236}">
                <a16:creationId xmlns:a16="http://schemas.microsoft.com/office/drawing/2014/main" id="{97A1B8AD-C642-8960-17AE-378DD66887F9}"/>
              </a:ext>
            </a:extLst>
          </p:cNvPr>
          <p:cNvSpPr txBox="1"/>
          <p:nvPr/>
        </p:nvSpPr>
        <p:spPr>
          <a:xfrm>
            <a:off x="11194057" y="1355254"/>
            <a:ext cx="107476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глобальные рынки</a:t>
            </a:r>
            <a:endParaRPr sz="1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207;p5">
            <a:extLst>
              <a:ext uri="{FF2B5EF4-FFF2-40B4-BE49-F238E27FC236}">
                <a16:creationId xmlns:a16="http://schemas.microsoft.com/office/drawing/2014/main" id="{E3DB966A-366D-84FB-DD55-B36D9813F799}"/>
              </a:ext>
            </a:extLst>
          </p:cNvPr>
          <p:cNvSpPr/>
          <p:nvPr/>
        </p:nvSpPr>
        <p:spPr>
          <a:xfrm rot="-1434">
            <a:off x="3770195" y="1996688"/>
            <a:ext cx="1127932" cy="42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i="0" u="none" strike="noStrike" cap="none" dirty="0">
                <a:solidFill>
                  <a:srgbClr val="F863B3"/>
                </a:solidFill>
                <a:latin typeface="Montserrat"/>
                <a:ea typeface="Montserrat"/>
                <a:cs typeface="Montserrat"/>
                <a:sym typeface="Montserrat"/>
              </a:rPr>
              <a:t>Август-сентябрь</a:t>
            </a:r>
            <a:endParaRPr dirty="0">
              <a:solidFill>
                <a:srgbClr val="F863B3"/>
              </a:solidFill>
            </a:endParaRPr>
          </a:p>
        </p:txBody>
      </p:sp>
      <p:sp>
        <p:nvSpPr>
          <p:cNvPr id="35" name="Google Shape;208;p5">
            <a:extLst>
              <a:ext uri="{FF2B5EF4-FFF2-40B4-BE49-F238E27FC236}">
                <a16:creationId xmlns:a16="http://schemas.microsoft.com/office/drawing/2014/main" id="{AD1387C8-649F-A3D5-29F1-A10FBDC5DF41}"/>
              </a:ext>
            </a:extLst>
          </p:cNvPr>
          <p:cNvSpPr/>
          <p:nvPr/>
        </p:nvSpPr>
        <p:spPr>
          <a:xfrm>
            <a:off x="1873466" y="1394431"/>
            <a:ext cx="1817163" cy="557498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проектной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команды</a:t>
            </a:r>
            <a:endParaRPr dirty="0"/>
          </a:p>
        </p:txBody>
      </p:sp>
      <p:sp>
        <p:nvSpPr>
          <p:cNvPr id="36" name="Google Shape;209;p5">
            <a:extLst>
              <a:ext uri="{FF2B5EF4-FFF2-40B4-BE49-F238E27FC236}">
                <a16:creationId xmlns:a16="http://schemas.microsoft.com/office/drawing/2014/main" id="{887C7193-284E-ADE7-E1AC-B97F8B302547}"/>
              </a:ext>
            </a:extLst>
          </p:cNvPr>
          <p:cNvSpPr/>
          <p:nvPr/>
        </p:nvSpPr>
        <p:spPr>
          <a:xfrm>
            <a:off x="3483178" y="1394430"/>
            <a:ext cx="1847998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первой версии ПО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0;p5">
            <a:extLst>
              <a:ext uri="{FF2B5EF4-FFF2-40B4-BE49-F238E27FC236}">
                <a16:creationId xmlns:a16="http://schemas.microsoft.com/office/drawing/2014/main" id="{084106E9-8EDC-0F82-6232-34E80CCA16EB}"/>
              </a:ext>
            </a:extLst>
          </p:cNvPr>
          <p:cNvSpPr/>
          <p:nvPr/>
        </p:nvSpPr>
        <p:spPr>
          <a:xfrm>
            <a:off x="5109875" y="1394430"/>
            <a:ext cx="2063455" cy="548465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1;p5">
            <a:extLst>
              <a:ext uri="{FF2B5EF4-FFF2-40B4-BE49-F238E27FC236}">
                <a16:creationId xmlns:a16="http://schemas.microsoft.com/office/drawing/2014/main" id="{6ADDFA03-7E88-FF65-1C06-D4075C8601EE}"/>
              </a:ext>
            </a:extLst>
          </p:cNvPr>
          <p:cNvSpPr/>
          <p:nvPr/>
        </p:nvSpPr>
        <p:spPr>
          <a:xfrm>
            <a:off x="6973935" y="1395435"/>
            <a:ext cx="1863022" cy="548465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dirty="0">
                <a:solidFill>
                  <a:schemeClr val="dk1"/>
                </a:solidFill>
                <a:latin typeface="Montserrat"/>
                <a:ea typeface="Arial"/>
                <a:cs typeface="Arial"/>
                <a:sym typeface="Montserrat"/>
              </a:rPr>
              <a:t>Исправление недостатков</a:t>
            </a:r>
            <a:endParaRPr lang="ru-RU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212;p5">
            <a:extLst>
              <a:ext uri="{FF2B5EF4-FFF2-40B4-BE49-F238E27FC236}">
                <a16:creationId xmlns:a16="http://schemas.microsoft.com/office/drawing/2014/main" id="{05D464D6-A253-9982-6837-FBB6A227B73C}"/>
              </a:ext>
            </a:extLst>
          </p:cNvPr>
          <p:cNvCxnSpPr/>
          <p:nvPr/>
        </p:nvCxnSpPr>
        <p:spPr>
          <a:xfrm>
            <a:off x="-12326" y="2885650"/>
            <a:ext cx="1246544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213;p5">
            <a:extLst>
              <a:ext uri="{FF2B5EF4-FFF2-40B4-BE49-F238E27FC236}">
                <a16:creationId xmlns:a16="http://schemas.microsoft.com/office/drawing/2014/main" id="{935CDBC1-F609-4BFA-F0DF-4AA50CA8DCDC}"/>
              </a:ext>
            </a:extLst>
          </p:cNvPr>
          <p:cNvCxnSpPr/>
          <p:nvPr/>
        </p:nvCxnSpPr>
        <p:spPr>
          <a:xfrm rot="10800000" flipH="1">
            <a:off x="-12326" y="3365102"/>
            <a:ext cx="12269266" cy="7208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214;p5">
            <a:extLst>
              <a:ext uri="{FF2B5EF4-FFF2-40B4-BE49-F238E27FC236}">
                <a16:creationId xmlns:a16="http://schemas.microsoft.com/office/drawing/2014/main" id="{1ADCDE4B-B18F-8482-8074-DC9EE55C97F3}"/>
              </a:ext>
            </a:extLst>
          </p:cNvPr>
          <p:cNvSpPr/>
          <p:nvPr/>
        </p:nvSpPr>
        <p:spPr>
          <a:xfrm>
            <a:off x="594499" y="2701667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5;p5">
            <a:extLst>
              <a:ext uri="{FF2B5EF4-FFF2-40B4-BE49-F238E27FC236}">
                <a16:creationId xmlns:a16="http://schemas.microsoft.com/office/drawing/2014/main" id="{C6F361FC-67BA-63F9-AC8B-C24C73B2CED0}"/>
              </a:ext>
            </a:extLst>
          </p:cNvPr>
          <p:cNvSpPr/>
          <p:nvPr/>
        </p:nvSpPr>
        <p:spPr>
          <a:xfrm>
            <a:off x="6009258" y="2707724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6;p5">
            <a:extLst>
              <a:ext uri="{FF2B5EF4-FFF2-40B4-BE49-F238E27FC236}">
                <a16:creationId xmlns:a16="http://schemas.microsoft.com/office/drawing/2014/main" id="{8A63F582-2D0B-686E-34D2-1EB1A4A1929C}"/>
              </a:ext>
            </a:extLst>
          </p:cNvPr>
          <p:cNvSpPr/>
          <p:nvPr/>
        </p:nvSpPr>
        <p:spPr>
          <a:xfrm>
            <a:off x="3260714" y="2707724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7;p5">
            <a:extLst>
              <a:ext uri="{FF2B5EF4-FFF2-40B4-BE49-F238E27FC236}">
                <a16:creationId xmlns:a16="http://schemas.microsoft.com/office/drawing/2014/main" id="{363AE760-BF24-C10E-82A6-E6F2C8ABB22A}"/>
              </a:ext>
            </a:extLst>
          </p:cNvPr>
          <p:cNvSpPr/>
          <p:nvPr/>
        </p:nvSpPr>
        <p:spPr>
          <a:xfrm>
            <a:off x="8836957" y="2710773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5">
            <a:extLst>
              <a:ext uri="{FF2B5EF4-FFF2-40B4-BE49-F238E27FC236}">
                <a16:creationId xmlns:a16="http://schemas.microsoft.com/office/drawing/2014/main" id="{23420183-3375-7F91-D8E8-B37B8B6E4629}"/>
              </a:ext>
            </a:extLst>
          </p:cNvPr>
          <p:cNvSpPr/>
          <p:nvPr/>
        </p:nvSpPr>
        <p:spPr>
          <a:xfrm>
            <a:off x="10629054" y="1396006"/>
            <a:ext cx="1581582" cy="586789"/>
          </a:xfrm>
          <a:custGeom>
            <a:avLst/>
            <a:gdLst/>
            <a:ahLst/>
            <a:cxnLst/>
            <a:rect l="l" t="t" r="r" b="b"/>
            <a:pathLst>
              <a:path w="1184904" h="410904" extrusionOk="0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marR="0" lvl="0" indent="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Ввод в эксплуатацию</a:t>
            </a:r>
            <a:endParaRPr/>
          </a:p>
        </p:txBody>
      </p:sp>
      <p:cxnSp>
        <p:nvCxnSpPr>
          <p:cNvPr id="46" name="Google Shape;219;p5">
            <a:extLst>
              <a:ext uri="{FF2B5EF4-FFF2-40B4-BE49-F238E27FC236}">
                <a16:creationId xmlns:a16="http://schemas.microsoft.com/office/drawing/2014/main" id="{EE85BA6D-D8BA-2455-F06E-01D06DDBE3D4}"/>
              </a:ext>
            </a:extLst>
          </p:cNvPr>
          <p:cNvCxnSpPr/>
          <p:nvPr/>
        </p:nvCxnSpPr>
        <p:spPr>
          <a:xfrm>
            <a:off x="3469661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" name="Google Shape;220;p5">
            <a:extLst>
              <a:ext uri="{FF2B5EF4-FFF2-40B4-BE49-F238E27FC236}">
                <a16:creationId xmlns:a16="http://schemas.microsoft.com/office/drawing/2014/main" id="{7F72A835-90C4-4EF7-DD28-0A59459DD0DB}"/>
              </a:ext>
            </a:extLst>
          </p:cNvPr>
          <p:cNvCxnSpPr/>
          <p:nvPr/>
        </p:nvCxnSpPr>
        <p:spPr>
          <a:xfrm>
            <a:off x="774563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8" name="Google Shape;221;p5">
            <a:extLst>
              <a:ext uri="{FF2B5EF4-FFF2-40B4-BE49-F238E27FC236}">
                <a16:creationId xmlns:a16="http://schemas.microsoft.com/office/drawing/2014/main" id="{2EAC7DF9-6CD1-61F3-3FB4-121CA7A2AABD}"/>
              </a:ext>
            </a:extLst>
          </p:cNvPr>
          <p:cNvCxnSpPr/>
          <p:nvPr/>
        </p:nvCxnSpPr>
        <p:spPr>
          <a:xfrm>
            <a:off x="6194066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9" name="Google Shape;222;p5">
            <a:extLst>
              <a:ext uri="{FF2B5EF4-FFF2-40B4-BE49-F238E27FC236}">
                <a16:creationId xmlns:a16="http://schemas.microsoft.com/office/drawing/2014/main" id="{FA1271CF-A30E-E304-3BB0-B8D3E38B6CFB}"/>
              </a:ext>
            </a:extLst>
          </p:cNvPr>
          <p:cNvCxnSpPr/>
          <p:nvPr/>
        </p:nvCxnSpPr>
        <p:spPr>
          <a:xfrm>
            <a:off x="9042696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0" name="Google Shape;223;p5">
            <a:extLst>
              <a:ext uri="{FF2B5EF4-FFF2-40B4-BE49-F238E27FC236}">
                <a16:creationId xmlns:a16="http://schemas.microsoft.com/office/drawing/2014/main" id="{EB3FF9FB-5ABB-1B1A-6D71-2D0E39D88D0E}"/>
              </a:ext>
            </a:extLst>
          </p:cNvPr>
          <p:cNvSpPr txBox="1"/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24;p5">
            <a:extLst>
              <a:ext uri="{FF2B5EF4-FFF2-40B4-BE49-F238E27FC236}">
                <a16:creationId xmlns:a16="http://schemas.microsoft.com/office/drawing/2014/main" id="{AA7FA729-C379-358E-0378-A05E03E5BDE6}"/>
              </a:ext>
            </a:extLst>
          </p:cNvPr>
          <p:cNvSpPr txBox="1"/>
          <p:nvPr/>
        </p:nvSpPr>
        <p:spPr>
          <a:xfrm>
            <a:off x="-12326" y="216228"/>
            <a:ext cx="1219152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Дорожная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карта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endParaRPr sz="2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25;p5">
            <a:extLst>
              <a:ext uri="{FF2B5EF4-FFF2-40B4-BE49-F238E27FC236}">
                <a16:creationId xmlns:a16="http://schemas.microsoft.com/office/drawing/2014/main" id="{2BD9EF26-F303-AF63-1B85-58E5EE78B60A}"/>
              </a:ext>
            </a:extLst>
          </p:cNvPr>
          <p:cNvSpPr/>
          <p:nvPr/>
        </p:nvSpPr>
        <p:spPr>
          <a:xfrm rot="999">
            <a:off x="5769238" y="2005187"/>
            <a:ext cx="953629" cy="51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i="0" u="none" strike="noStrike" cap="none" dirty="0">
                <a:solidFill>
                  <a:srgbClr val="F863B3"/>
                </a:solidFill>
                <a:latin typeface="Montserrat"/>
                <a:ea typeface="Montserrat"/>
                <a:cs typeface="Montserrat"/>
                <a:sym typeface="Montserrat"/>
              </a:rPr>
              <a:t>Октябрь</a:t>
            </a:r>
            <a:endParaRPr dirty="0">
              <a:solidFill>
                <a:srgbClr val="F863B3"/>
              </a:solidFill>
            </a:endParaRPr>
          </a:p>
        </p:txBody>
      </p:sp>
      <p:sp>
        <p:nvSpPr>
          <p:cNvPr id="53" name="Google Shape;226;p5">
            <a:extLst>
              <a:ext uri="{FF2B5EF4-FFF2-40B4-BE49-F238E27FC236}">
                <a16:creationId xmlns:a16="http://schemas.microsoft.com/office/drawing/2014/main" id="{CA8ECF2A-B585-92E1-4D3E-CD571D4ABDEF}"/>
              </a:ext>
            </a:extLst>
          </p:cNvPr>
          <p:cNvSpPr/>
          <p:nvPr/>
        </p:nvSpPr>
        <p:spPr>
          <a:xfrm rot="-5011">
            <a:off x="3932734" y="2886173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Проектная</a:t>
            </a:r>
            <a:r>
              <a:rPr lang="en-US" sz="1200" b="1" i="0" u="none" strike="noStrike" cap="none" dirty="0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1200" b="1" i="0" u="none" strike="noStrike" cap="none" dirty="0">
              <a:solidFill>
                <a:srgbClr val="B48C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227;p5">
            <a:extLst>
              <a:ext uri="{FF2B5EF4-FFF2-40B4-BE49-F238E27FC236}">
                <a16:creationId xmlns:a16="http://schemas.microsoft.com/office/drawing/2014/main" id="{592CCA3D-5D36-DB38-2A3A-A2B6168D4E73}"/>
              </a:ext>
            </a:extLst>
          </p:cNvPr>
          <p:cNvSpPr txBox="1"/>
          <p:nvPr/>
        </p:nvSpPr>
        <p:spPr>
          <a:xfrm>
            <a:off x="3536009" y="4777152"/>
            <a:ext cx="2510214" cy="123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Team Lead/Project manager</a:t>
            </a:r>
            <a:endParaRPr sz="16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  <a:endParaRPr dirty="0">
              <a:solidFill>
                <a:schemeClr val="bg1"/>
              </a:solidFill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Back-End Developer</a:t>
            </a:r>
            <a:endParaRPr sz="16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228;p5">
            <a:extLst>
              <a:ext uri="{FF2B5EF4-FFF2-40B4-BE49-F238E27FC236}">
                <a16:creationId xmlns:a16="http://schemas.microsoft.com/office/drawing/2014/main" id="{FC25A9F1-C1AB-1F8F-6D0B-48F5333AC43F}"/>
              </a:ext>
            </a:extLst>
          </p:cNvPr>
          <p:cNvSpPr/>
          <p:nvPr/>
        </p:nvSpPr>
        <p:spPr>
          <a:xfrm rot="-5011">
            <a:off x="6723212" y="2872233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Управляемость</a:t>
            </a:r>
            <a:endParaRPr sz="1200" b="1" i="0" u="none" strike="noStrike" cap="none" dirty="0">
              <a:solidFill>
                <a:srgbClr val="B48C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229;p5">
            <a:extLst>
              <a:ext uri="{FF2B5EF4-FFF2-40B4-BE49-F238E27FC236}">
                <a16:creationId xmlns:a16="http://schemas.microsoft.com/office/drawing/2014/main" id="{76C8F1B5-B7B9-30E4-62F7-C8490FC32086}"/>
              </a:ext>
            </a:extLst>
          </p:cNvPr>
          <p:cNvSpPr/>
          <p:nvPr/>
        </p:nvSpPr>
        <p:spPr>
          <a:xfrm rot="-5011">
            <a:off x="9746509" y="2918898"/>
            <a:ext cx="185089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B48CFE"/>
                </a:solidFill>
                <a:latin typeface="Montserrat"/>
                <a:ea typeface="Montserrat"/>
                <a:cs typeface="Montserrat"/>
                <a:sym typeface="Montserrat"/>
              </a:rPr>
              <a:t>Сопровождение</a:t>
            </a:r>
            <a:endParaRPr sz="1400" b="1" i="0" u="none" strike="noStrike" cap="none" dirty="0">
              <a:solidFill>
                <a:srgbClr val="B48C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230;p5">
            <a:extLst>
              <a:ext uri="{FF2B5EF4-FFF2-40B4-BE49-F238E27FC236}">
                <a16:creationId xmlns:a16="http://schemas.microsoft.com/office/drawing/2014/main" id="{C52D1D36-2935-C923-2143-D072F0F632F0}"/>
              </a:ext>
            </a:extLst>
          </p:cNvPr>
          <p:cNvSpPr txBox="1"/>
          <p:nvPr/>
        </p:nvSpPr>
        <p:spPr>
          <a:xfrm>
            <a:off x="9366628" y="4709532"/>
            <a:ext cx="255091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Сбор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обратной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связи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после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ввода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эксплуатацию</a:t>
            </a:r>
            <a:endParaRPr dirty="0">
              <a:solidFill>
                <a:schemeClr val="bg1"/>
              </a:solidFill>
            </a:endParaRPr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продукта</a:t>
            </a:r>
            <a:endParaRPr dirty="0">
              <a:solidFill>
                <a:schemeClr val="bg1"/>
              </a:solidFill>
            </a:endParaRPr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None/>
            </a:pPr>
            <a:endParaRPr sz="14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Запрос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нового</a:t>
            </a:r>
            <a:r>
              <a:rPr lang="en-US" sz="14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функционала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8" name="Google Shape;231;p5">
            <a:extLst>
              <a:ext uri="{FF2B5EF4-FFF2-40B4-BE49-F238E27FC236}">
                <a16:creationId xmlns:a16="http://schemas.microsoft.com/office/drawing/2014/main" id="{9AE949D8-6739-D807-2AC6-28E1D6014DFA}"/>
              </a:ext>
            </a:extLst>
          </p:cNvPr>
          <p:cNvSpPr txBox="1"/>
          <p:nvPr/>
        </p:nvSpPr>
        <p:spPr>
          <a:xfrm>
            <a:off x="6318291" y="4782657"/>
            <a:ext cx="26875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промежуточных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вариантов</a:t>
            </a:r>
            <a:endParaRPr dirty="0">
              <a:solidFill>
                <a:schemeClr val="bg1"/>
              </a:solidFill>
            </a:endParaRPr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None/>
            </a:pPr>
            <a:endParaRPr sz="12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Внесение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правок</a:t>
            </a:r>
            <a:endParaRPr dirty="0">
              <a:solidFill>
                <a:schemeClr val="bg1"/>
              </a:solidFill>
            </a:endParaRPr>
          </a:p>
          <a:p>
            <a:pPr marL="45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фокус-группы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учащихся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US" sz="1200" b="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тестирования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9" name="Google Shape;232;p5">
            <a:extLst>
              <a:ext uri="{FF2B5EF4-FFF2-40B4-BE49-F238E27FC236}">
                <a16:creationId xmlns:a16="http://schemas.microsoft.com/office/drawing/2014/main" id="{E85DF3F1-B63B-A271-7BFC-0BEFD540AC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5561" y="3479846"/>
            <a:ext cx="1552792" cy="102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233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3F3C7D14-41FC-25D6-B60F-649FA38977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2974" y="3451181"/>
            <a:ext cx="1103658" cy="11036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1" name="Google Shape;234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E928C32-4E1E-5795-3335-8F3EC1808EC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8863" y="3528398"/>
            <a:ext cx="1026441" cy="102644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74752"/>
      </p:ext>
    </p:extLst>
  </p:cSld>
  <p:clrMapOvr>
    <a:masterClrMapping/>
  </p:clrMapOvr>
</p:sld>
</file>

<file path=ppt/theme/theme1.xml><?xml version="1.0" encoding="utf-8"?>
<a:theme xmlns:a="http://schemas.openxmlformats.org/drawingml/2006/main" name="2_Для Академия инноваторов 16_9">
  <a:themeElements>
    <a:clrScheme name="Другая 19">
      <a:dk1>
        <a:srgbClr val="000000"/>
      </a:dk1>
      <a:lt1>
        <a:srgbClr val="FFFFFF"/>
      </a:lt1>
      <a:dk2>
        <a:srgbClr val="0D0F0F"/>
      </a:dk2>
      <a:lt2>
        <a:srgbClr val="FFFFFF"/>
      </a:lt2>
      <a:accent1>
        <a:srgbClr val="94DEF6"/>
      </a:accent1>
      <a:accent2>
        <a:srgbClr val="29CA90"/>
      </a:accent2>
      <a:accent3>
        <a:srgbClr val="F763B4"/>
      </a:accent3>
      <a:accent4>
        <a:srgbClr val="382A4A"/>
      </a:accent4>
      <a:accent5>
        <a:srgbClr val="844DDF"/>
      </a:accent5>
      <a:accent6>
        <a:srgbClr val="B48CFD"/>
      </a:accent6>
      <a:hlink>
        <a:srgbClr val="F2108C"/>
      </a:hlink>
      <a:folHlink>
        <a:srgbClr val="94DEF7"/>
      </a:folHlink>
    </a:clrScheme>
    <a:fontScheme name="Другая 14">
      <a:majorFont>
        <a:latin typeface="Segoe UI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11931</TotalTime>
  <Words>500</Words>
  <Application>Microsoft Office PowerPoint</Application>
  <PresentationFormat>Широкоэкранный</PresentationFormat>
  <Paragraphs>161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Cera Pro</vt:lpstr>
      <vt:lpstr>Montserrat</vt:lpstr>
      <vt:lpstr>Noto Sans Symbols</vt:lpstr>
      <vt:lpstr>Segoe UI</vt:lpstr>
      <vt:lpstr>Verdana</vt:lpstr>
      <vt:lpstr>2_Для Академия инноваторов 16_9</vt:lpstr>
      <vt:lpstr>Презентация PowerPoint</vt:lpstr>
      <vt:lpstr>Проблема руководителей структурных подразделений ВУЗов</vt:lpstr>
      <vt:lpstr>Технологическая гипотеза (на примере ДВФУ)</vt:lpstr>
      <vt:lpstr>Аналоги и преимущества</vt:lpstr>
      <vt:lpstr>Критерии оценивания</vt:lpstr>
      <vt:lpstr>Ключевые характеристики</vt:lpstr>
      <vt:lpstr>Дашборд</vt:lpstr>
      <vt:lpstr>Презентация PowerPoint</vt:lpstr>
      <vt:lpstr>Презентация PowerPoint</vt:lpstr>
      <vt:lpstr>Команда проекта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Спасоевич Сандра</dc:creator>
  <cp:lastModifiedBy>Леонид Лапшин</cp:lastModifiedBy>
  <cp:revision>203</cp:revision>
  <cp:lastPrinted>2023-10-18T09:49:53Z</cp:lastPrinted>
  <dcterms:created xsi:type="dcterms:W3CDTF">2023-10-12T09:01:51Z</dcterms:created>
  <dcterms:modified xsi:type="dcterms:W3CDTF">2024-03-20T11:48:59Z</dcterms:modified>
</cp:coreProperties>
</file>