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7010400" cy="9296400"/>
  <p:embeddedFontLst>
    <p:embeddedFont>
      <p:font typeface="Bahnschrift" panose="020B0502040204020203" pitchFamily="34" charset="0"/>
      <p:regular r:id="rId15"/>
      <p:bold r:id="rId16"/>
    </p:embeddedFont>
    <p:embeddedFont>
      <p:font typeface="Montserrat" panose="00000500000000000000" pitchFamily="2" charset="-52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oUpn3AO4Z/DDLW20AHjJNn1o8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0DC"/>
    <a:srgbClr val="699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9968D5-5BCF-4D7D-A1C9-121E63D5F5D1}">
  <a:tblStyle styleId="{1D9968D5-5BCF-4D7D-A1C9-121E63D5F5D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customschemas.google.com/relationships/presentationmetadata" Target="meta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64b7b111c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b64b7b111c_3_44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b64b7b111c_3_44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3BF584-D0C2-4E14-9235-2DB5D4C8274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1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e734c89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be734c89b5_0_20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2be734c89b5_0_20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e734c89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be734c89b5_0_0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be734c89b5_0_0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e734c89b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be734c89b5_0_39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2be734c89b5_0_39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4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41" name="Google Shape;41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42" name="Google Shape;42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43" name="Google Shape;43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5882"/>
              </a:srgbClr>
            </a:outerShdw>
          </a:effectLst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95" name="Google Shape;95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96" name="Google Shape;96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97" name="Google Shape;97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98" name="Google Shape;98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  <p:sp>
        <p:nvSpPr>
          <p:cNvPr id="114" name="Google Shape;114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01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01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518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5882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4b7b111c_3_44"/>
          <p:cNvSpPr/>
          <p:nvPr/>
        </p:nvSpPr>
        <p:spPr>
          <a:xfrm rot="5400000">
            <a:off x="4800599" y="-500499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b64b7b111c_3_44"/>
          <p:cNvSpPr/>
          <p:nvPr/>
        </p:nvSpPr>
        <p:spPr>
          <a:xfrm>
            <a:off x="671127" y="4723596"/>
            <a:ext cx="8650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Проект «Студометрика»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b64b7b111c_3_44"/>
          <p:cNvPicPr preferRelativeResize="0"/>
          <p:nvPr/>
        </p:nvPicPr>
        <p:blipFill rotWithShape="1">
          <a:blip r:embed="rId3">
            <a:alphaModFix/>
          </a:blip>
          <a:srcRect l="18382" t="5308" r="36158" b="40926"/>
          <a:stretch/>
        </p:blipFill>
        <p:spPr>
          <a:xfrm>
            <a:off x="5777610" y="0"/>
            <a:ext cx="641439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b64b7b111c_3_44" descr="C:\Users\Софья\Desktop\Приоритет 2030\ru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935" y="5424732"/>
            <a:ext cx="1179095" cy="732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b64b7b111c_3_44"/>
          <p:cNvSpPr/>
          <p:nvPr/>
        </p:nvSpPr>
        <p:spPr>
          <a:xfrm>
            <a:off x="671126" y="5424732"/>
            <a:ext cx="7130636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Лапшин Леонид</a:t>
            </a: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Совместно со стартап-студией ДВФУ</a:t>
            </a:r>
            <a:b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64b7b111c_3_44"/>
          <p:cNvSpPr/>
          <p:nvPr/>
        </p:nvSpPr>
        <p:spPr>
          <a:xfrm>
            <a:off x="165025" y="979507"/>
            <a:ext cx="54084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23A84"/>
                </a:solidFill>
                <a:latin typeface="Arial"/>
                <a:ea typeface="Arial"/>
                <a:cs typeface="Arial"/>
                <a:sym typeface="Arial"/>
              </a:rPr>
              <a:t>СИСТЕМА</a:t>
            </a:r>
            <a:r>
              <a:rPr lang="en-US" sz="3600" b="1">
                <a:solidFill>
                  <a:srgbClr val="023A84"/>
                </a:solidFill>
              </a:rPr>
              <a:t> </a:t>
            </a:r>
            <a:r>
              <a:rPr lang="en-US" sz="3600" b="1" i="0" u="none" strike="noStrike" cap="none">
                <a:solidFill>
                  <a:srgbClr val="023A84"/>
                </a:solidFill>
                <a:latin typeface="Arial"/>
                <a:ea typeface="Arial"/>
                <a:cs typeface="Arial"/>
                <a:sym typeface="Arial"/>
              </a:rPr>
              <a:t>ОБРАТНОЙ СВЯЗИ ПО ОБРАЗОВАТЕЛЬНОМУ ПРОЦЕССУ </a:t>
            </a:r>
            <a:endParaRPr sz="3600" b="1" i="0" u="none" strike="noStrike" cap="none">
              <a:solidFill>
                <a:srgbClr val="023A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Эллипс 3"/>
          <p:cNvSpPr/>
          <p:nvPr/>
        </p:nvSpPr>
        <p:spPr>
          <a:xfrm rot="20990831">
            <a:off x="94950" y="-252162"/>
            <a:ext cx="12825164" cy="808651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Эллипс 3"/>
          <p:cNvSpPr/>
          <p:nvPr/>
        </p:nvSpPr>
        <p:spPr>
          <a:xfrm rot="20805343">
            <a:off x="169218" y="175357"/>
            <a:ext cx="10094025" cy="6163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Эллипс 3"/>
          <p:cNvSpPr/>
          <p:nvPr/>
        </p:nvSpPr>
        <p:spPr>
          <a:xfrm rot="20805343">
            <a:off x="259616" y="990728"/>
            <a:ext cx="7305130" cy="438431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Эллипс 3"/>
          <p:cNvSpPr/>
          <p:nvPr/>
        </p:nvSpPr>
        <p:spPr>
          <a:xfrm rot="20805343">
            <a:off x="731279" y="1959744"/>
            <a:ext cx="3620908" cy="22003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Текст. поле 8"/>
          <p:cNvSpPr txBox="1"/>
          <p:nvPr/>
        </p:nvSpPr>
        <p:spPr>
          <a:xfrm>
            <a:off x="9861147" y="3182887"/>
            <a:ext cx="2330853" cy="75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PAM</a:t>
            </a:r>
            <a:r>
              <a:rPr lang="ru-RU" sz="1400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 потенциальный объем целевого рынка</a:t>
            </a:r>
            <a:endParaRPr lang="en-US" sz="1400">
              <a:solidFill>
                <a:schemeClr val="bg1"/>
              </a:solidFill>
              <a:latin typeface="Bahnschrift" pitchFamily="34" charset="0"/>
              <a:ea typeface="Bahnschrift" pitchFamily="34" charset="0"/>
              <a:cs typeface="Bahnschrift" pitchFamily="34" charset="0"/>
            </a:endParaRPr>
          </a:p>
          <a:p>
            <a:pPr algn="ctr"/>
            <a:r>
              <a:rPr lang="en-US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1</a:t>
            </a:r>
            <a:r>
              <a:rPr lang="ru-RU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126</a:t>
            </a:r>
            <a:r>
              <a:rPr lang="en-US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 </a:t>
            </a:r>
            <a:r>
              <a:rPr lang="ru-RU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вуза</a:t>
            </a:r>
            <a:r>
              <a:rPr lang="en-US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/</a:t>
            </a:r>
            <a:r>
              <a:rPr lang="ru-RU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4,05 млрд.р. </a:t>
            </a:r>
            <a:endParaRPr lang="ru-RU" sz="1400" b="1">
              <a:solidFill>
                <a:schemeClr val="accent4">
                  <a:lumMod val="40000"/>
                  <a:lumOff val="60000"/>
                </a:schemeClr>
              </a:solidFill>
              <a:latin typeface="Bahnschrift" pitchFamily="34" charset="0"/>
              <a:ea typeface="Bahnschrift" pitchFamily="34" charset="0"/>
              <a:cs typeface="Bahnschrift" pitchFamily="34" charset="0"/>
            </a:endParaRPr>
          </a:p>
        </p:txBody>
      </p:sp>
      <p:sp>
        <p:nvSpPr>
          <p:cNvPr id="10" name="Текст. поле 8"/>
          <p:cNvSpPr txBox="1"/>
          <p:nvPr/>
        </p:nvSpPr>
        <p:spPr>
          <a:xfrm>
            <a:off x="7530295" y="2506296"/>
            <a:ext cx="2330853" cy="75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TAM</a:t>
            </a:r>
            <a:r>
              <a:rPr lang="ru-RU" sz="1400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 общий объем целевого рынка</a:t>
            </a:r>
            <a:endParaRPr lang="en-US" sz="1400">
              <a:solidFill>
                <a:schemeClr val="bg1"/>
              </a:solidFill>
              <a:latin typeface="Bahnschrift" pitchFamily="34" charset="0"/>
              <a:ea typeface="Bahnschrift" pitchFamily="34" charset="0"/>
              <a:cs typeface="Bahnschrift" pitchFamily="34" charset="0"/>
            </a:endParaRPr>
          </a:p>
          <a:p>
            <a:pPr algn="ctr"/>
            <a:r>
              <a:rPr lang="en-US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1024 </a:t>
            </a:r>
            <a:r>
              <a:rPr lang="ru-RU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вуза</a:t>
            </a:r>
            <a:r>
              <a:rPr lang="en-US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/</a:t>
            </a:r>
            <a:r>
              <a:rPr lang="ru-RU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3,68 млрд.р.</a:t>
            </a:r>
            <a:r>
              <a:rPr lang="ru-RU" sz="14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ru-RU" sz="1400">
              <a:solidFill>
                <a:schemeClr val="accent4">
                  <a:lumMod val="40000"/>
                  <a:lumOff val="6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" name="Текст. поле 8"/>
          <p:cNvSpPr txBox="1"/>
          <p:nvPr/>
        </p:nvSpPr>
        <p:spPr>
          <a:xfrm>
            <a:off x="993582" y="2496660"/>
            <a:ext cx="2901120" cy="849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SOM</a:t>
            </a:r>
            <a:r>
              <a:rPr lang="ru-RU" sz="1600">
                <a:solidFill>
                  <a:schemeClr val="tx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 реально достижимый объем целевого рынка</a:t>
            </a:r>
            <a:endParaRPr lang="en-US" sz="1600">
              <a:solidFill>
                <a:schemeClr val="tx1"/>
              </a:solidFill>
              <a:latin typeface="Bahnschrift" pitchFamily="34" charset="0"/>
              <a:ea typeface="Bahnschrift" pitchFamily="34" charset="0"/>
              <a:cs typeface="Bahnschrift" pitchFamily="34" charset="0"/>
            </a:endParaRPr>
          </a:p>
          <a:p>
            <a:pPr algn="ctr"/>
            <a:r>
              <a:rPr lang="ru-RU" sz="1600" b="1">
                <a:solidFill>
                  <a:schemeClr val="tx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22</a:t>
            </a:r>
            <a:r>
              <a:rPr lang="en-US" sz="1600" b="1">
                <a:solidFill>
                  <a:schemeClr val="tx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 </a:t>
            </a:r>
            <a:r>
              <a:rPr lang="ru-RU" sz="1600" b="1">
                <a:solidFill>
                  <a:schemeClr val="tx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вуза</a:t>
            </a:r>
            <a:r>
              <a:rPr lang="en-US" sz="1600" b="1">
                <a:solidFill>
                  <a:schemeClr val="tx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/</a:t>
            </a:r>
            <a:r>
              <a:rPr lang="ru-RU" sz="1600" b="1">
                <a:solidFill>
                  <a:schemeClr val="tx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79,2 млн.р.</a:t>
            </a:r>
            <a:r>
              <a:rPr lang="ru-RU" sz="16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</a:p>
        </p:txBody>
      </p:sp>
      <p:sp>
        <p:nvSpPr>
          <p:cNvPr id="12" name="Текст. поле 8"/>
          <p:cNvSpPr txBox="1"/>
          <p:nvPr/>
        </p:nvSpPr>
        <p:spPr>
          <a:xfrm>
            <a:off x="4646286" y="2496660"/>
            <a:ext cx="2200238" cy="75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SAM</a:t>
            </a:r>
            <a:r>
              <a:rPr lang="ru-RU" sz="1400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 доступный объем целевого рынка</a:t>
            </a:r>
            <a:endParaRPr lang="en-US" sz="1400">
              <a:solidFill>
                <a:schemeClr val="bg1"/>
              </a:solidFill>
              <a:latin typeface="Bahnschrift" pitchFamily="34" charset="0"/>
              <a:ea typeface="Bahnschrift" pitchFamily="34" charset="0"/>
              <a:cs typeface="Bahnschrift" pitchFamily="34" charset="0"/>
            </a:endParaRPr>
          </a:p>
          <a:p>
            <a:pPr algn="ctr"/>
            <a:r>
              <a:rPr lang="ru-RU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309</a:t>
            </a:r>
            <a:r>
              <a:rPr lang="en-US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 </a:t>
            </a:r>
            <a:r>
              <a:rPr lang="ru-RU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вузов</a:t>
            </a:r>
            <a:r>
              <a:rPr lang="en-US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/</a:t>
            </a:r>
            <a:r>
              <a:rPr lang="ru-RU" sz="1400" b="1">
                <a:solidFill>
                  <a:schemeClr val="bg1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1,11 млрд.р.</a:t>
            </a:r>
            <a:r>
              <a:rPr lang="ru-RU" sz="14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ru-RU" sz="1400">
              <a:solidFill>
                <a:schemeClr val="accent4">
                  <a:lumMod val="40000"/>
                  <a:lumOff val="6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" name="Текст. поле 12"/>
          <p:cNvSpPr txBox="1"/>
          <p:nvPr/>
        </p:nvSpPr>
        <p:spPr>
          <a:xfrm>
            <a:off x="10103894" y="3907080"/>
            <a:ext cx="1907464" cy="525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>
                <a:solidFill>
                  <a:srgbClr val="FFFF00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Прогнозируемый ежегодный рост 10</a:t>
            </a:r>
            <a:r>
              <a:rPr lang="ru-RU" sz="1500">
                <a:solidFill>
                  <a:srgbClr val="FFFF00"/>
                </a:solidFill>
                <a:latin typeface="Bahnschrift" pitchFamily="34" charset="0"/>
                <a:ea typeface="Bahnschrift" pitchFamily="34" charset="0"/>
                <a:cs typeface="Bahnschrift" pitchFamily="34" charset="0"/>
              </a:rPr>
              <a:t>%</a:t>
            </a:r>
            <a:endParaRPr lang="en-US" sz="1500">
              <a:solidFill>
                <a:srgbClr val="FFFF00"/>
              </a:solidFill>
              <a:latin typeface="Bahnschrift" pitchFamily="34" charset="0"/>
              <a:ea typeface="Bahnschrift" pitchFamily="34" charset="0"/>
              <a:cs typeface="Bahnschrift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-66539" y="-8872"/>
            <a:ext cx="308537" cy="6866872"/>
          </a:xfrm>
          <a:prstGeom prst="rect">
            <a:avLst/>
          </a:prstGeom>
          <a:solidFill>
            <a:srgbClr val="3C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26579" y="-8872"/>
            <a:ext cx="3211564" cy="967040"/>
          </a:xfrm>
          <a:prstGeom prst="rect">
            <a:avLst/>
          </a:prstGeom>
          <a:solidFill>
            <a:srgbClr val="3C9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99BCD"/>
              </a:highlight>
            </a:endParaRPr>
          </a:p>
        </p:txBody>
      </p:sp>
      <p:sp>
        <p:nvSpPr>
          <p:cNvPr id="16" name="Текст. поле 15"/>
          <p:cNvSpPr txBox="1"/>
          <p:nvPr/>
        </p:nvSpPr>
        <p:spPr>
          <a:xfrm>
            <a:off x="-4436" y="-35488"/>
            <a:ext cx="3211564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/>
          </a:p>
          <a:p>
            <a:pPr algn="ctr"/>
            <a:endParaRPr lang="ru-RU"/>
          </a:p>
        </p:txBody>
      </p:sp>
      <p:sp>
        <p:nvSpPr>
          <p:cNvPr id="17" name="Текст. поле 16"/>
          <p:cNvSpPr txBox="1"/>
          <p:nvPr/>
        </p:nvSpPr>
        <p:spPr>
          <a:xfrm>
            <a:off x="150786" y="178745"/>
            <a:ext cx="2901120" cy="59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b="1">
                <a:latin typeface="Bahnschrift" pitchFamily="34" charset="0"/>
                <a:ea typeface="Bahnschrift" pitchFamily="34" charset="0"/>
                <a:cs typeface="Bahnschrift" pitchFamily="34" charset="0"/>
              </a:rPr>
              <a:t>Объем рынка</a:t>
            </a:r>
            <a:endParaRPr lang="en-US" sz="3400" b="1">
              <a:latin typeface="Bahnschrift" pitchFamily="34" charset="0"/>
              <a:ea typeface="Bahnschrift" pitchFamily="34" charset="0"/>
              <a:cs typeface="Bahnschrif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3" y="0"/>
            <a:ext cx="121920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7436" y="3304583"/>
            <a:ext cx="1358334" cy="8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/>
        </p:nvSpPr>
        <p:spPr>
          <a:xfrm>
            <a:off x="275576" y="214114"/>
            <a:ext cx="574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Мы знаем, что может помочь вам в работе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7182400" y="903450"/>
            <a:ext cx="3450000" cy="56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Повышать качество обучения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Обеспечивать справедливые условия оплаты труда преподавателей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8" marR="0" lvl="0" indent="-13499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Контролировать качество преподавания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Принимать обоснованные управленческие решения на основании объективных данных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778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999" marR="0" lvl="0" indent="-13499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1300"/>
              <a:buFont typeface="Montserrat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Видеть последствия принятых решений в количественных показателях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311000" y="2314374"/>
            <a:ext cx="3375300" cy="2147100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Видеть работу преподавателей со стороны конечных потребителей (студентов)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"/>
          <p:cNvCxnSpPr/>
          <p:nvPr/>
        </p:nvCxnSpPr>
        <p:spPr>
          <a:xfrm rot="10800000" flipH="1">
            <a:off x="4866300" y="1241225"/>
            <a:ext cx="2128200" cy="955800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1"/>
          <p:cNvCxnSpPr/>
          <p:nvPr/>
        </p:nvCxnSpPr>
        <p:spPr>
          <a:xfrm rot="10800000" flipH="1">
            <a:off x="4876575" y="2116750"/>
            <a:ext cx="2118000" cy="747600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1"/>
          <p:cNvCxnSpPr/>
          <p:nvPr/>
        </p:nvCxnSpPr>
        <p:spPr>
          <a:xfrm>
            <a:off x="4886850" y="3336600"/>
            <a:ext cx="2098200" cy="2100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1"/>
          <p:cNvCxnSpPr/>
          <p:nvPr/>
        </p:nvCxnSpPr>
        <p:spPr>
          <a:xfrm>
            <a:off x="4886850" y="3706200"/>
            <a:ext cx="2069400" cy="536700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1"/>
          <p:cNvCxnSpPr/>
          <p:nvPr/>
        </p:nvCxnSpPr>
        <p:spPr>
          <a:xfrm>
            <a:off x="4886850" y="4455650"/>
            <a:ext cx="2040300" cy="1269000"/>
          </a:xfrm>
          <a:prstGeom prst="straightConnector1">
            <a:avLst/>
          </a:prstGeom>
          <a:noFill/>
          <a:ln w="76200" cap="flat" cmpd="sng">
            <a:solidFill>
              <a:srgbClr val="3C90D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734c89b5_0_20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9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67"/>
              <a:buNone/>
            </a:pPr>
            <a:r>
              <a:rPr lang="ru-RU" sz="3000" b="1" dirty="0">
                <a:solidFill>
                  <a:schemeClr val="dk1"/>
                </a:solidFill>
                <a:highlight>
                  <a:schemeClr val="lt1"/>
                </a:highlight>
              </a:rPr>
              <a:t>Принципиальная схема работы системы</a:t>
            </a:r>
            <a:endParaRPr sz="30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5" name="Рисунок 4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0629273-5BA0-CD23-CF7F-9661563A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" y="1115685"/>
            <a:ext cx="11970633" cy="50809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0" y="317775"/>
            <a:ext cx="1219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Аналоги системы в других ВУЗах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3"/>
          <p:cNvGraphicFramePr/>
          <p:nvPr>
            <p:extLst>
              <p:ext uri="{D42A27DB-BD31-4B8C-83A1-F6EECF244321}">
                <p14:modId xmlns:p14="http://schemas.microsoft.com/office/powerpoint/2010/main" val="615318921"/>
              </p:ext>
            </p:extLst>
          </p:nvPr>
        </p:nvGraphicFramePr>
        <p:xfrm>
          <a:off x="630315" y="748875"/>
          <a:ext cx="10607475" cy="5755785"/>
        </p:xfrm>
        <a:graphic>
          <a:graphicData uri="http://schemas.openxmlformats.org/drawingml/2006/table">
            <a:tbl>
              <a:tblPr>
                <a:noFill/>
                <a:tableStyleId>{1D9968D5-5BCF-4D7D-A1C9-121E63D5F5D1}</a:tableStyleId>
              </a:tblPr>
              <a:tblGrid>
                <a:gridCol w="14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b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Частота сбора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Централизованная система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Онлайн анкеты, оформленные стиле ВУЗа</a:t>
                      </a:r>
                      <a:endParaRPr/>
                    </a:p>
                  </a:txBody>
                  <a:tcPr marL="8700" marR="8700" marT="8700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Автоматическая Обработка результатов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strike="noStrike" cap="none" dirty="0">
                          <a:solidFill>
                            <a:schemeClr val="lt1"/>
                          </a:solidFill>
                        </a:rPr>
                        <a:t>Независимая</a:t>
                      </a: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система</a:t>
                      </a: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оценки</a:t>
                      </a:r>
                      <a:endParaRPr sz="1400" b="1" i="0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3C90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Стандартные анкеты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3C9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МГУ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В конце семестра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/>
                    </a:p>
                  </a:txBody>
                  <a:tcPr marL="8700" marR="8700" marT="870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ВШЭ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В конце каждого учебного модуля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0000"/>
                          </a:solidFill>
                        </a:rPr>
                        <a:t>РАНХиГС</a:t>
                      </a:r>
                      <a:endParaRPr sz="1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В конце семестра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u="none" strike="noStrike" cap="none">
                          <a:solidFill>
                            <a:srgbClr val="FF0000"/>
                          </a:solidFill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4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FF00"/>
                          </a:solidFill>
                        </a:rPr>
                        <a:t>МФТИ</a:t>
                      </a:r>
                      <a:endParaRPr sz="16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FF0000"/>
                          </a:solidFill>
                        </a:rPr>
                        <a:t>Не реже одного раза </a:t>
                      </a:r>
                      <a:br>
                        <a:rPr lang="en-US" sz="1600" b="1" u="none" strike="noStrike" cap="none">
                          <a:solidFill>
                            <a:srgbClr val="FF0000"/>
                          </a:solidFill>
                        </a:rPr>
                      </a:br>
                      <a:r>
                        <a:rPr lang="en-US" sz="1600" b="1" u="none" strike="noStrike" cap="none">
                          <a:solidFill>
                            <a:srgbClr val="FF0000"/>
                          </a:solidFill>
                        </a:rPr>
                        <a:t>в год</a:t>
                      </a:r>
                      <a:endParaRPr sz="1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Наше предложение для ДВФУ</a:t>
                      </a:r>
                      <a:endParaRPr/>
                    </a:p>
                  </a:txBody>
                  <a:tcPr marL="8700" marR="8700" marT="870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конце и </a:t>
                      </a:r>
                      <a:br>
                        <a:rPr lang="en-US" sz="16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6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середине семестра</a:t>
                      </a:r>
                      <a:endParaRPr/>
                    </a:p>
                  </a:txBody>
                  <a:tcPr marL="8700" marR="8700" marT="8700" marB="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b="1" i="0" u="none" strike="noStrike" cap="none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4000" b="1" i="0" u="none" strike="noStrike" cap="none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700" marR="8700" marT="8700" marB="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3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167" name="Google Shape;167;p2"/>
          <p:cNvSpPr txBox="1"/>
          <p:nvPr/>
        </p:nvSpPr>
        <p:spPr>
          <a:xfrm>
            <a:off x="0" y="474550"/>
            <a:ext cx="875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будет оценивать студент? </a:t>
            </a:r>
            <a:endParaRPr sz="2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58128" y="1658862"/>
            <a:ext cx="43371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Kр.1 (</a:t>
            </a:r>
            <a:r>
              <a:rPr lang="en-US" sz="1400" b="1" i="1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Полезность</a:t>
            </a:r>
            <a:r>
              <a:rPr lang="en-US" sz="14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br>
              <a:rPr lang="en-US" sz="14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Изучение этой дисциплины было мне полезно, я понимаю как применить полученные знания в жизни и профессиональной деятельность. 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Kр.2 (</a:t>
            </a:r>
            <a:r>
              <a:rPr lang="en-US" sz="1400" b="1" i="1" u="none" strike="noStrike" cap="none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Понятность</a:t>
            </a:r>
            <a:r>
              <a:rPr lang="en-US" sz="1400" b="1" i="0" u="none" strike="noStrike" cap="none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endParaRPr sz="1400" b="1" i="0" u="none" strike="noStrike" cap="none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Учебный материал был объяснен достаточно подробно, чтобы я его понял. Мне были приведены наглядные аналогии и примеры.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9410813" y="2028249"/>
            <a:ext cx="2122500" cy="2328300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Итоговая</a:t>
            </a:r>
            <a:r>
              <a:rPr lang="en-US" sz="16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метрика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Необходимость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Я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считаю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что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мое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время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было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потрачено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зря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и я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хотел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бы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чтобы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следующим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курсам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пришлось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изучать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эту</a:t>
            </a:r>
            <a:r>
              <a:rPr lang="en-US" sz="1400" b="1" i="0" u="none" strike="noStrike" cap="none" dirty="0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дисциплину</a:t>
            </a:r>
            <a:endParaRPr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4395231" y="1766702"/>
            <a:ext cx="41106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Kр.3 (</a:t>
            </a:r>
            <a:r>
              <a:rPr lang="en-US" sz="1400" b="1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Связность</a:t>
            </a: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Практические задания помогли мне связать теорию с практикой. Я получил навыки решения конкретных прикладных задач.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Kр.4 (</a:t>
            </a:r>
            <a:r>
              <a:rPr lang="en-US" sz="1400" b="1" i="1" u="none" strike="noStrike" cap="none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Объективность оценивания</a:t>
            </a:r>
            <a:r>
              <a:rPr lang="en-US" sz="1400" b="1" i="0" u="none" strike="noStrike" cap="none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i="0" u="none" strike="noStrike" cap="none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Мне были четко объяснены критерии оценивания. Полученная мной оценка соответствует моему уровню знаний.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1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e734c89b5_0_0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00" cy="6858000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177" name="Google Shape;177;g2be734c89b5_0_0"/>
          <p:cNvSpPr txBox="1"/>
          <p:nvPr/>
        </p:nvSpPr>
        <p:spPr>
          <a:xfrm>
            <a:off x="0" y="550850"/>
            <a:ext cx="8752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Взаимодействие учащегося с системой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be734c89b5_0_0"/>
          <p:cNvSpPr txBox="1"/>
          <p:nvPr/>
        </p:nvSpPr>
        <p:spPr>
          <a:xfrm>
            <a:off x="58128" y="1659274"/>
            <a:ext cx="43371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0000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Анкетирование</a:t>
            </a:r>
            <a:r>
              <a:rPr lang="en-US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раза</a:t>
            </a:r>
            <a:r>
              <a:rPr lang="en-US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семестр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 В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середине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семестра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выставления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отметки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Анкетирование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обязательно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всех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Личный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кабинет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блокируется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прохождения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анкетирования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Гарантия</a:t>
            </a:r>
            <a:r>
              <a:rPr lang="en-US" sz="1400" b="1" i="1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анонимности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Сотрудники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вуза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будут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иметь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доступ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оценкам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учащихся</a:t>
            </a:r>
            <a: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Объективность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предоставляемых</a:t>
            </a:r>
            <a:r>
              <a:rPr lang="en-US" sz="1400" b="1" i="1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1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Мы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являемся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структурой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вуза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заинтересованы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конкретных</a:t>
            </a:r>
            <a:r>
              <a:rPr lang="en-US" sz="1400" b="1" i="0" u="none" strike="noStrike" cap="none" dirty="0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показателях</a:t>
            </a:r>
            <a:br>
              <a:rPr lang="en-US" sz="1400" b="1" i="0" u="none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be734c89b5_0_0"/>
          <p:cNvSpPr txBox="1"/>
          <p:nvPr/>
        </p:nvSpPr>
        <p:spPr>
          <a:xfrm>
            <a:off x="4580478" y="2513112"/>
            <a:ext cx="43371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500" b="1" i="1" u="none" strike="noStrike" cap="none">
                <a:solidFill>
                  <a:srgbClr val="3C90DC"/>
                </a:solidFill>
                <a:latin typeface="Arial"/>
                <a:ea typeface="Arial"/>
                <a:cs typeface="Arial"/>
                <a:sym typeface="Arial"/>
              </a:rPr>
              <a:t>Опционально</a:t>
            </a:r>
            <a:endParaRPr sz="1500" b="1" i="1" u="none" strike="noStrike" cap="none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1" u="none" strike="noStrike" cap="none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Учет посещаемости при формировании метрик</a:t>
            </a:r>
            <a:endParaRPr sz="14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0000" marR="0" lvl="0" indent="-14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en-US" sz="1400" b="1" i="0" u="none" strike="noStrike" cap="none">
                <a:solidFill>
                  <a:srgbClr val="25AEDF"/>
                </a:solidFill>
                <a:latin typeface="Arial"/>
                <a:ea typeface="Arial"/>
                <a:cs typeface="Arial"/>
                <a:sym typeface="Arial"/>
              </a:rPr>
              <a:t>Учет успеваемости при формировании метрик</a:t>
            </a:r>
            <a:endParaRPr sz="1400" b="1" i="1" u="none" strike="noStrike" cap="none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25AED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9;p2">
            <a:extLst>
              <a:ext uri="{FF2B5EF4-FFF2-40B4-BE49-F238E27FC236}">
                <a16:creationId xmlns:a16="http://schemas.microsoft.com/office/drawing/2014/main" id="{D70B2ED2-0830-1B5C-42C8-B2ED2884819B}"/>
              </a:ext>
            </a:extLst>
          </p:cNvPr>
          <p:cNvSpPr/>
          <p:nvPr/>
        </p:nvSpPr>
        <p:spPr>
          <a:xfrm>
            <a:off x="9493496" y="2827388"/>
            <a:ext cx="2122500" cy="1203223"/>
          </a:xfrm>
          <a:prstGeom prst="rect">
            <a:avLst/>
          </a:prstGeom>
          <a:noFill/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b="1" dirty="0">
                <a:solidFill>
                  <a:srgbClr val="3C90DC"/>
                </a:solidFill>
              </a:rPr>
              <a:t>Независимая оценка гарантирует доверие студентов и безопасность их оценок</a:t>
            </a:r>
            <a:endParaRPr lang="ru-RU" sz="1400" b="1" i="0" u="none" strike="noStrike" cap="none" dirty="0">
              <a:solidFill>
                <a:srgbClr val="3C90D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e734c89b5_0_39"/>
          <p:cNvSpPr txBox="1"/>
          <p:nvPr/>
        </p:nvSpPr>
        <p:spPr>
          <a:xfrm>
            <a:off x="3185850" y="134074"/>
            <a:ext cx="5820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Ваш Дашборд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2be734c89b5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65174"/>
            <a:ext cx="12192000" cy="572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Ссылка на Ваш Дашборд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" descr="Изображение выглядит как снимок экрана, Графика, дизайн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3296" y="643466"/>
            <a:ext cx="5568739" cy="556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/>
          <p:nvPr/>
        </p:nvSpPr>
        <p:spPr>
          <a:xfrm rot="-5011">
            <a:off x="1181629" y="2892561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Параметры проекта</a:t>
            </a:r>
            <a:endParaRPr sz="1100" b="1" i="0" u="none" strike="noStrike" cap="none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2154708" y="1996380"/>
            <a:ext cx="1106006" cy="41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Апрель</a:t>
            </a:r>
            <a:endParaRPr sz="1200" b="1" i="0" u="none" strike="noStrike" cap="none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959372" y="3493814"/>
            <a:ext cx="2494170" cy="312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5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Срок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сдачи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dirty="0"/>
          </a:p>
          <a:p>
            <a:pPr marL="455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Сентябрь-Октябрь</a:t>
            </a:r>
            <a:r>
              <a:rPr lang="en-US" sz="1500" b="1" i="0" u="none" strike="noStrike" cap="none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 2024</a:t>
            </a:r>
            <a:endParaRPr sz="1500" b="1" i="0" u="none" strike="noStrike" cap="none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внедрения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dirty="0"/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400 000 </a:t>
            </a:r>
            <a:r>
              <a:rPr lang="en-US" sz="1500" b="1" i="0" u="none" strike="noStrike" cap="none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endParaRPr dirty="0"/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Стоимость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15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обслуживания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dirty="0"/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800 000 </a:t>
            </a:r>
            <a:r>
              <a:rPr lang="en-US" sz="1500" b="1" i="0" u="none" strike="noStrike" cap="none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рублей</a:t>
            </a:r>
            <a:r>
              <a:rPr lang="en-US" sz="1500" b="1" i="0" u="none" strike="noStrike" cap="none" dirty="0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 в </a:t>
            </a:r>
            <a:r>
              <a:rPr lang="en-US" sz="1500" b="1" i="0" u="none" strike="noStrike" cap="none" dirty="0" err="1">
                <a:solidFill>
                  <a:srgbClr val="699BCD"/>
                </a:solidFill>
                <a:latin typeface="Montserrat"/>
                <a:ea typeface="Montserrat"/>
                <a:cs typeface="Montserrat"/>
                <a:sym typeface="Montserrat"/>
              </a:rPr>
              <a:t>год</a:t>
            </a:r>
            <a:endParaRPr dirty="0"/>
          </a:p>
          <a:p>
            <a:pPr marL="4555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699BC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5"/>
          <p:cNvSpPr/>
          <p:nvPr/>
        </p:nvSpPr>
        <p:spPr>
          <a:xfrm rot="999">
            <a:off x="7448281" y="1968336"/>
            <a:ext cx="1055847" cy="51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Август</a:t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9171866" y="1994022"/>
            <a:ext cx="1055999" cy="41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Сентябрь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1797" y="1387513"/>
            <a:ext cx="2199265" cy="548466"/>
          </a:xfrm>
          <a:custGeom>
            <a:avLst/>
            <a:gdLst/>
            <a:ahLst/>
            <a:cxnLst/>
            <a:rect l="l" t="t" r="r" b="b"/>
            <a:pathLst>
              <a:path w="1647665" h="391481" extrusionOk="0">
                <a:moveTo>
                  <a:pt x="1744" y="0"/>
                </a:moveTo>
                <a:lnTo>
                  <a:pt x="1451925" y="0"/>
                </a:lnTo>
                <a:lnTo>
                  <a:pt x="1647665" y="195741"/>
                </a:lnTo>
                <a:lnTo>
                  <a:pt x="1451925" y="391481"/>
                </a:lnTo>
                <a:lnTo>
                  <a:pt x="1744" y="391481"/>
                </a:lnTo>
                <a:cubicBezTo>
                  <a:pt x="1163" y="324118"/>
                  <a:pt x="581" y="256754"/>
                  <a:pt x="0" y="189391"/>
                </a:cubicBezTo>
                <a:cubicBezTo>
                  <a:pt x="581" y="126261"/>
                  <a:pt x="1163" y="63130"/>
                  <a:pt x="1744" y="0"/>
                </a:cubicBezTo>
                <a:close/>
              </a:path>
            </a:pathLst>
          </a:custGeom>
          <a:solidFill>
            <a:srgbClr val="699B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ПРОЕКТ </a:t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8668140" y="1394430"/>
            <a:ext cx="2165158" cy="573751"/>
          </a:xfrm>
          <a:prstGeom prst="chevron">
            <a:avLst>
              <a:gd name="adj" fmla="val 50000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Интеграция с  системами университета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11194057" y="1355254"/>
            <a:ext cx="107476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глобальные рынки</a:t>
            </a:r>
            <a:endParaRPr sz="10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5"/>
          <p:cNvSpPr/>
          <p:nvPr/>
        </p:nvSpPr>
        <p:spPr>
          <a:xfrm rot="-1434">
            <a:off x="3770195" y="1996688"/>
            <a:ext cx="1127932" cy="4284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Май-июнь</a:t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1841500" y="1394430"/>
            <a:ext cx="1817163" cy="548465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 проектной команды</a:t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>
            <a:off x="3461271" y="1394430"/>
            <a:ext cx="1847998" cy="548465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Подготовка первой версии ПО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5206728" y="1394430"/>
            <a:ext cx="2063455" cy="548465"/>
          </a:xfrm>
          <a:prstGeom prst="chevron">
            <a:avLst>
              <a:gd name="adj" fmla="val 50000"/>
            </a:avLst>
          </a:prstGeom>
          <a:solidFill>
            <a:srgbClr val="D8E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на тестовом наборе данных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7097871" y="1387514"/>
            <a:ext cx="1756670" cy="548465"/>
          </a:xfrm>
          <a:prstGeom prst="chevron">
            <a:avLst>
              <a:gd name="adj" fmla="val 50000"/>
            </a:avLst>
          </a:prstGeom>
          <a:solidFill>
            <a:srgbClr val="DBE7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на тестовом наборе данных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5"/>
          <p:cNvCxnSpPr/>
          <p:nvPr/>
        </p:nvCxnSpPr>
        <p:spPr>
          <a:xfrm>
            <a:off x="-12326" y="2885650"/>
            <a:ext cx="12465443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5"/>
          <p:cNvCxnSpPr/>
          <p:nvPr/>
        </p:nvCxnSpPr>
        <p:spPr>
          <a:xfrm rot="10800000" flipH="1">
            <a:off x="-12326" y="3365102"/>
            <a:ext cx="12269266" cy="7208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5"/>
          <p:cNvSpPr/>
          <p:nvPr/>
        </p:nvSpPr>
        <p:spPr>
          <a:xfrm>
            <a:off x="594499" y="2701667"/>
            <a:ext cx="386304" cy="386304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6009258" y="2707724"/>
            <a:ext cx="386304" cy="386304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3260714" y="2707724"/>
            <a:ext cx="386304" cy="386304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8836957" y="2710773"/>
            <a:ext cx="386304" cy="386304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3C90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10629054" y="1396006"/>
            <a:ext cx="1581582" cy="548465"/>
          </a:xfrm>
          <a:custGeom>
            <a:avLst/>
            <a:gdLst/>
            <a:ahLst/>
            <a:cxnLst/>
            <a:rect l="l" t="t" r="r" b="b"/>
            <a:pathLst>
              <a:path w="1184904" h="410904" extrusionOk="0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7CAC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388" marR="0" lvl="0" indent="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Ввод в эксплуатацию</a:t>
            </a:r>
            <a:endParaRPr/>
          </a:p>
        </p:txBody>
      </p:sp>
      <p:cxnSp>
        <p:nvCxnSpPr>
          <p:cNvPr id="219" name="Google Shape;219;p5"/>
          <p:cNvCxnSpPr/>
          <p:nvPr/>
        </p:nvCxnSpPr>
        <p:spPr>
          <a:xfrm>
            <a:off x="3469661" y="3097077"/>
            <a:ext cx="0" cy="3439459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0" name="Google Shape;220;p5"/>
          <p:cNvCxnSpPr/>
          <p:nvPr/>
        </p:nvCxnSpPr>
        <p:spPr>
          <a:xfrm>
            <a:off x="774563" y="3097077"/>
            <a:ext cx="0" cy="3439459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1" name="Google Shape;221;p5"/>
          <p:cNvCxnSpPr/>
          <p:nvPr/>
        </p:nvCxnSpPr>
        <p:spPr>
          <a:xfrm>
            <a:off x="6194066" y="3097077"/>
            <a:ext cx="0" cy="3439459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2" name="Google Shape;222;p5"/>
          <p:cNvCxnSpPr/>
          <p:nvPr/>
        </p:nvCxnSpPr>
        <p:spPr>
          <a:xfrm>
            <a:off x="9042696" y="3097077"/>
            <a:ext cx="0" cy="3439459"/>
          </a:xfrm>
          <a:prstGeom prst="straightConnector1">
            <a:avLst/>
          </a:prstGeom>
          <a:noFill/>
          <a:ln w="9525" cap="flat" cmpd="sng">
            <a:solidFill>
              <a:srgbClr val="3C90D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23" name="Google Shape;223;p5"/>
          <p:cNvSpPr txBox="1"/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-12326" y="216228"/>
            <a:ext cx="1219152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Дорожная карта проекта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 rot="999">
            <a:off x="5769239" y="2005172"/>
            <a:ext cx="849654" cy="51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Июль </a:t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 rot="-5011">
            <a:off x="3932734" y="2886173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Проектная команда</a:t>
            </a:r>
            <a:endParaRPr sz="1200" b="1" i="0" u="none" strike="noStrike" cap="none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3536009" y="4777152"/>
            <a:ext cx="2510214" cy="123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Lead/Project manager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Front-End Developer</a:t>
            </a:r>
            <a:endParaRPr/>
          </a:p>
          <a:p>
            <a:pPr marL="179999" marR="0" lvl="0" indent="-13444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Back-End Developer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5"/>
          <p:cNvSpPr/>
          <p:nvPr/>
        </p:nvSpPr>
        <p:spPr>
          <a:xfrm rot="-5011">
            <a:off x="6723212" y="2872233"/>
            <a:ext cx="164318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Управляемость</a:t>
            </a:r>
            <a:endParaRPr sz="1200" b="1" i="0" u="none" strike="noStrike" cap="none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5"/>
          <p:cNvSpPr/>
          <p:nvPr/>
        </p:nvSpPr>
        <p:spPr>
          <a:xfrm rot="-5011">
            <a:off x="9746509" y="2918898"/>
            <a:ext cx="1850893" cy="4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Сопровождение</a:t>
            </a:r>
            <a:endParaRPr sz="1400" b="1" i="0" u="none" strike="noStrike" cap="none">
              <a:solidFill>
                <a:srgbClr val="1F49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9366628" y="4709532"/>
            <a:ext cx="2550913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Сбор обратной связи после ввода в эксплуатацию</a:t>
            </a:r>
            <a:endParaRPr/>
          </a:p>
          <a:p>
            <a:pPr marL="17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Поддержка продукта</a:t>
            </a:r>
            <a:endParaRPr/>
          </a:p>
          <a:p>
            <a:pPr marL="17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Запрос нового функционала</a:t>
            </a:r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6318291" y="4782657"/>
            <a:ext cx="268758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промежуточных вариантов</a:t>
            </a:r>
            <a:endParaRPr/>
          </a:p>
          <a:p>
            <a:pPr marL="17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None/>
            </a:pPr>
            <a:endParaRPr sz="12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Внесение правок</a:t>
            </a:r>
            <a:endParaRPr/>
          </a:p>
          <a:p>
            <a:pPr marL="455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4BD"/>
              </a:buClr>
              <a:buSzPts val="700"/>
              <a:buFont typeface="Montserrat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Формирование фокус-группы учащихся для тестирования</a:t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5561" y="3479846"/>
            <a:ext cx="1552792" cy="102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2974" y="3451181"/>
            <a:ext cx="1103658" cy="110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8863" y="3528398"/>
            <a:ext cx="1026441" cy="102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532</Words>
  <Application>Microsoft Office PowerPoint</Application>
  <PresentationFormat>Широкоэкранный</PresentationFormat>
  <Paragraphs>155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Times New Roman</vt:lpstr>
      <vt:lpstr>Bahnschrift</vt:lpstr>
      <vt:lpstr>Arial</vt:lpstr>
      <vt:lpstr>Roboto Light</vt:lpstr>
      <vt:lpstr>Montserrat</vt:lpstr>
      <vt:lpstr>Roboto</vt:lpstr>
      <vt:lpstr>Noto Sans Symbols</vt:lpstr>
      <vt:lpstr>Calibri</vt:lpstr>
      <vt:lpstr>Office Theme</vt:lpstr>
      <vt:lpstr>1_Office Theme</vt:lpstr>
      <vt:lpstr>Презентация PowerPoint</vt:lpstr>
      <vt:lpstr>Презентация PowerPoint</vt:lpstr>
      <vt:lpstr>Принципиальная схема работы системы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Леонид Лапшин</cp:lastModifiedBy>
  <cp:revision>3</cp:revision>
  <dcterms:modified xsi:type="dcterms:W3CDTF">2024-03-19T12:33:12Z</dcterms:modified>
</cp:coreProperties>
</file>