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411510"/>
            <a:ext cx="77768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P(</a:t>
            </a:r>
            <a:r>
              <a:rPr lang="en-US" sz="2000" dirty="0" err="1"/>
              <a:t>m,n</a:t>
            </a:r>
            <a:r>
              <a:rPr lang="en-US" sz="2000" dirty="0"/>
              <a:t>) – </a:t>
            </a:r>
            <a:r>
              <a:rPr lang="ru-RU" sz="2000" dirty="0"/>
              <a:t>стохастическая матрица перехода</a:t>
            </a:r>
          </a:p>
          <a:p>
            <a:r>
              <a:rPr lang="en-US" sz="2000" dirty="0"/>
              <a:t>m=1 – 1 </a:t>
            </a:r>
            <a:r>
              <a:rPr lang="ru-RU" sz="2000" dirty="0"/>
              <a:t>декада октября</a:t>
            </a:r>
          </a:p>
          <a:p>
            <a:r>
              <a:rPr lang="en-US" sz="2000" dirty="0"/>
              <a:t>n</a:t>
            </a:r>
            <a:r>
              <a:rPr lang="ru-RU" sz="2000" dirty="0"/>
              <a:t>=10 – 1 декада января</a:t>
            </a:r>
          </a:p>
          <a:p>
            <a:endParaRPr lang="ru-RU" sz="2000" dirty="0"/>
          </a:p>
          <a:p>
            <a:r>
              <a:rPr lang="ru-RU" sz="2000" dirty="0" err="1"/>
              <a:t>Дискретизируем</a:t>
            </a:r>
            <a:r>
              <a:rPr lang="ru-RU" sz="2000" dirty="0"/>
              <a:t> температуру, разбив шкалу на диапазоны</a:t>
            </a:r>
          </a:p>
          <a:p>
            <a:r>
              <a:rPr lang="ru-RU" sz="2000" dirty="0"/>
              <a:t>(всего </a:t>
            </a:r>
            <a:r>
              <a:rPr lang="en-US" sz="2000" dirty="0"/>
              <a:t>N </a:t>
            </a:r>
            <a:r>
              <a:rPr lang="ru-RU" sz="2000" dirty="0"/>
              <a:t>диапазонов, не обязательно равных по величине)</a:t>
            </a:r>
          </a:p>
          <a:p>
            <a:endParaRPr lang="ru-RU" sz="2000" dirty="0"/>
          </a:p>
          <a:p>
            <a:r>
              <a:rPr lang="ru-RU" sz="2000" dirty="0"/>
              <a:t>Распределения вероятностей:</a:t>
            </a:r>
          </a:p>
          <a:p>
            <a:r>
              <a:rPr lang="ru-RU" sz="2000" dirty="0"/>
              <a:t>В векторе </a:t>
            </a:r>
            <a:r>
              <a:rPr lang="en-US" sz="2000" dirty="0"/>
              <a:t>π(</a:t>
            </a:r>
            <a:r>
              <a:rPr lang="ru-RU" sz="2000" dirty="0"/>
              <a:t>1</a:t>
            </a:r>
            <a:r>
              <a:rPr lang="en-US" sz="2000" dirty="0"/>
              <a:t>) </a:t>
            </a:r>
            <a:r>
              <a:rPr lang="ru-RU" sz="2000" dirty="0"/>
              <a:t>будет единственная 1, остальные 0 – мы точно знаем, какая средняя температура была на первой декаде октября в текущем году</a:t>
            </a:r>
          </a:p>
          <a:p>
            <a:endParaRPr lang="ru-RU" sz="2000" dirty="0"/>
          </a:p>
          <a:p>
            <a:r>
              <a:rPr lang="ru-RU" sz="2000" dirty="0"/>
              <a:t>Требуется рассчитать </a:t>
            </a:r>
            <a:r>
              <a:rPr lang="en-US" sz="2000" dirty="0"/>
              <a:t>π(</a:t>
            </a:r>
            <a:r>
              <a:rPr lang="ru-RU" sz="2000" dirty="0"/>
              <a:t>10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ru-RU" sz="2000" dirty="0"/>
              <a:t>Исходные данные – </a:t>
            </a:r>
            <a:r>
              <a:rPr lang="en-US" sz="2000" dirty="0"/>
              <a:t>rp5.ru</a:t>
            </a: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6743"/>
            <a:ext cx="9036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Вариант 1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(1,10) 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ru-RU" dirty="0"/>
              <a:t>Работаем с единой матрицей, заполняемой на основе статистики условных вероятностей перехода между температурными диапазонами первых декад октября и января (вся статистика изменений температур на промежуточных декадах не учитывается)</a:t>
            </a:r>
            <a:endParaRPr lang="en-US" dirty="0"/>
          </a:p>
          <a:p>
            <a:endParaRPr lang="en-US" dirty="0"/>
          </a:p>
          <a:p>
            <a:r>
              <a:rPr lang="ru-RU" u="sng" dirty="0"/>
              <a:t>Вариант </a:t>
            </a:r>
            <a:r>
              <a:rPr lang="en-US" u="sng" dirty="0"/>
              <a:t>2</a:t>
            </a:r>
            <a:endParaRPr lang="ru-RU" u="sng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случай однородных цепей Маркова</a:t>
            </a:r>
            <a:endParaRPr lang="en-US" dirty="0"/>
          </a:p>
          <a:p>
            <a:r>
              <a:rPr lang="ru-RU" dirty="0"/>
              <a:t>Работаем с одной и той же матрицей, заполняемой на основе статистики условных вероятностей перехода между температурными диапазонами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любой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пары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соседних декад</a:t>
            </a:r>
          </a:p>
          <a:p>
            <a:endParaRPr lang="en-US" dirty="0"/>
          </a:p>
          <a:p>
            <a:r>
              <a:rPr lang="ru-RU" u="sng" dirty="0"/>
              <a:t>Вариант </a:t>
            </a:r>
            <a:r>
              <a:rPr lang="en-US" u="sng" dirty="0"/>
              <a:t>3</a:t>
            </a:r>
            <a:endParaRPr lang="ru-RU" u="sng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(1,2) x 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(2,3) x … x 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(9,10) 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Работаем с матрицам, заполняемой на основе статистики условных вероятностей перехода между температурными диапазонами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соседних декад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6743"/>
            <a:ext cx="903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Вариант 1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(1,10) 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ru-RU" dirty="0"/>
              <a:t>Работаем с единой матрицей, заполняемой на основе статистики условных вероятностей перехода между температурными диапазонами первых декад октября </a:t>
            </a:r>
            <a:r>
              <a:rPr lang="ru-RU"/>
              <a:t>и января </a:t>
            </a:r>
            <a:r>
              <a:rPr lang="ru-RU" dirty="0"/>
              <a:t>(вся статистика изменений температур на промежуточных декадах не учитывается)</a:t>
            </a:r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115616" y="271576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5" name="Овал 4"/>
          <p:cNvSpPr/>
          <p:nvPr/>
        </p:nvSpPr>
        <p:spPr>
          <a:xfrm>
            <a:off x="2699792" y="1563638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6" name="Овал 5"/>
          <p:cNvSpPr/>
          <p:nvPr/>
        </p:nvSpPr>
        <p:spPr>
          <a:xfrm>
            <a:off x="2699792" y="2427734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7" name="Овал 6"/>
          <p:cNvSpPr/>
          <p:nvPr/>
        </p:nvSpPr>
        <p:spPr>
          <a:xfrm>
            <a:off x="2699792" y="4011910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8" name="Овал 7"/>
          <p:cNvSpPr/>
          <p:nvPr/>
        </p:nvSpPr>
        <p:spPr>
          <a:xfrm>
            <a:off x="2699792" y="3219822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10" name="Овал 9"/>
          <p:cNvSpPr/>
          <p:nvPr/>
        </p:nvSpPr>
        <p:spPr>
          <a:xfrm>
            <a:off x="1115616" y="17076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11" name="Овал 10"/>
          <p:cNvSpPr/>
          <p:nvPr/>
        </p:nvSpPr>
        <p:spPr>
          <a:xfrm>
            <a:off x="1115616" y="372387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cxnSp>
        <p:nvCxnSpPr>
          <p:cNvPr id="13" name="Прямая со стрелкой 12"/>
          <p:cNvCxnSpPr>
            <a:stCxn id="3" idx="7"/>
            <a:endCxn id="6" idx="2"/>
          </p:cNvCxnSpPr>
          <p:nvPr/>
        </p:nvCxnSpPr>
        <p:spPr>
          <a:xfrm flipV="1">
            <a:off x="1730243" y="2787774"/>
            <a:ext cx="969549" cy="3344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5"/>
            <a:endCxn id="8" idx="2"/>
          </p:cNvCxnSpPr>
          <p:nvPr/>
        </p:nvCxnSpPr>
        <p:spPr>
          <a:xfrm>
            <a:off x="1730243" y="3330393"/>
            <a:ext cx="969549" cy="24946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" idx="0"/>
            <a:endCxn id="5" idx="3"/>
          </p:cNvCxnSpPr>
          <p:nvPr/>
        </p:nvCxnSpPr>
        <p:spPr>
          <a:xfrm flipV="1">
            <a:off x="1475656" y="2178265"/>
            <a:ext cx="1329589" cy="53750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" idx="4"/>
            <a:endCxn id="7" idx="2"/>
          </p:cNvCxnSpPr>
          <p:nvPr/>
        </p:nvCxnSpPr>
        <p:spPr>
          <a:xfrm>
            <a:off x="1475656" y="3435846"/>
            <a:ext cx="1224136" cy="936104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0" idx="7"/>
            <a:endCxn id="5" idx="2"/>
          </p:cNvCxnSpPr>
          <p:nvPr/>
        </p:nvCxnSpPr>
        <p:spPr>
          <a:xfrm>
            <a:off x="1730243" y="1813107"/>
            <a:ext cx="969549" cy="110571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6"/>
            <a:endCxn id="6" idx="1"/>
          </p:cNvCxnSpPr>
          <p:nvPr/>
        </p:nvCxnSpPr>
        <p:spPr>
          <a:xfrm>
            <a:off x="1835696" y="2067694"/>
            <a:ext cx="969549" cy="465493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0" idx="5"/>
            <a:endCxn id="8" idx="1"/>
          </p:cNvCxnSpPr>
          <p:nvPr/>
        </p:nvCxnSpPr>
        <p:spPr>
          <a:xfrm>
            <a:off x="1730243" y="2322281"/>
            <a:ext cx="1075002" cy="1002994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0" idx="4"/>
            <a:endCxn id="7" idx="1"/>
          </p:cNvCxnSpPr>
          <p:nvPr/>
        </p:nvCxnSpPr>
        <p:spPr>
          <a:xfrm>
            <a:off x="1475656" y="2427734"/>
            <a:ext cx="1329589" cy="1689629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6743"/>
            <a:ext cx="9036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Вариант </a:t>
            </a:r>
            <a:r>
              <a:rPr lang="en-US" u="sng" dirty="0"/>
              <a:t>2</a:t>
            </a:r>
            <a:endParaRPr lang="ru-RU" u="sng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– случай однородных цепей Маркова</a:t>
            </a:r>
            <a:endParaRPr lang="en-US" dirty="0"/>
          </a:p>
          <a:p>
            <a:r>
              <a:rPr lang="ru-RU" dirty="0"/>
              <a:t>Работаем с одной и той же матрицей, заполняемой на основе статистики условных вероятностей перехода между температурными диапазонами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любой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пары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соседних декад</a:t>
            </a:r>
          </a:p>
        </p:txBody>
      </p:sp>
      <p:sp>
        <p:nvSpPr>
          <p:cNvPr id="3" name="Овал 2"/>
          <p:cNvSpPr/>
          <p:nvPr/>
        </p:nvSpPr>
        <p:spPr>
          <a:xfrm>
            <a:off x="4749461" y="195712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9" name="Овал 8"/>
          <p:cNvSpPr/>
          <p:nvPr/>
        </p:nvSpPr>
        <p:spPr>
          <a:xfrm>
            <a:off x="2661229" y="361330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10" name="Овал 9"/>
          <p:cNvSpPr/>
          <p:nvPr/>
        </p:nvSpPr>
        <p:spPr>
          <a:xfrm>
            <a:off x="4749461" y="361330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19" name="Овал 18"/>
          <p:cNvSpPr/>
          <p:nvPr/>
        </p:nvSpPr>
        <p:spPr>
          <a:xfrm>
            <a:off x="2661229" y="1957123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cxnSp>
        <p:nvCxnSpPr>
          <p:cNvPr id="21" name="Прямая со стрелкой 20"/>
          <p:cNvCxnSpPr>
            <a:stCxn id="9" idx="1"/>
            <a:endCxn id="19" idx="3"/>
          </p:cNvCxnSpPr>
          <p:nvPr/>
        </p:nvCxnSpPr>
        <p:spPr>
          <a:xfrm flipV="1">
            <a:off x="2766682" y="2571750"/>
            <a:ext cx="0" cy="114701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9" idx="7"/>
            <a:endCxn id="3" idx="1"/>
          </p:cNvCxnSpPr>
          <p:nvPr/>
        </p:nvCxnSpPr>
        <p:spPr>
          <a:xfrm>
            <a:off x="3275856" y="2062576"/>
            <a:ext cx="1579058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0" idx="0"/>
            <a:endCxn id="3" idx="4"/>
          </p:cNvCxnSpPr>
          <p:nvPr/>
        </p:nvCxnSpPr>
        <p:spPr>
          <a:xfrm flipV="1">
            <a:off x="5109501" y="2677203"/>
            <a:ext cx="0" cy="93610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" idx="2"/>
            <a:endCxn id="19" idx="6"/>
          </p:cNvCxnSpPr>
          <p:nvPr/>
        </p:nvCxnSpPr>
        <p:spPr>
          <a:xfrm flipH="1">
            <a:off x="3381309" y="2317163"/>
            <a:ext cx="1368152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9" idx="4"/>
            <a:endCxn id="9" idx="0"/>
          </p:cNvCxnSpPr>
          <p:nvPr/>
        </p:nvCxnSpPr>
        <p:spPr>
          <a:xfrm>
            <a:off x="3021269" y="2677203"/>
            <a:ext cx="0" cy="936104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0" idx="3"/>
            <a:endCxn id="9" idx="5"/>
          </p:cNvCxnSpPr>
          <p:nvPr/>
        </p:nvCxnSpPr>
        <p:spPr>
          <a:xfrm flipH="1">
            <a:off x="3275856" y="4227934"/>
            <a:ext cx="1579058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9" idx="6"/>
            <a:endCxn id="10" idx="2"/>
          </p:cNvCxnSpPr>
          <p:nvPr/>
        </p:nvCxnSpPr>
        <p:spPr>
          <a:xfrm>
            <a:off x="3381309" y="3973347"/>
            <a:ext cx="1368152" cy="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" idx="5"/>
            <a:endCxn id="10" idx="7"/>
          </p:cNvCxnSpPr>
          <p:nvPr/>
        </p:nvCxnSpPr>
        <p:spPr>
          <a:xfrm>
            <a:off x="5364088" y="2571750"/>
            <a:ext cx="0" cy="1147010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кругленная соединительная линия 89"/>
          <p:cNvCxnSpPr>
            <a:stCxn id="19" idx="5"/>
            <a:endCxn id="10" idx="1"/>
          </p:cNvCxnSpPr>
          <p:nvPr/>
        </p:nvCxnSpPr>
        <p:spPr>
          <a:xfrm rot="16200000" flipH="1">
            <a:off x="3491880" y="2355726"/>
            <a:ext cx="1147010" cy="1579058"/>
          </a:xfrm>
          <a:prstGeom prst="curvedConnector3">
            <a:avLst>
              <a:gd name="adj1" fmla="val 2173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10" idx="1"/>
            <a:endCxn id="19" idx="5"/>
          </p:cNvCxnSpPr>
          <p:nvPr/>
        </p:nvCxnSpPr>
        <p:spPr>
          <a:xfrm rot="16200000" flipV="1">
            <a:off x="3491880" y="2355726"/>
            <a:ext cx="1147010" cy="1579058"/>
          </a:xfrm>
          <a:prstGeom prst="curvedConnector3">
            <a:avLst>
              <a:gd name="adj1" fmla="val 18338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кругленная соединительная линия 96"/>
          <p:cNvCxnSpPr>
            <a:stCxn id="3" idx="3"/>
            <a:endCxn id="9" idx="7"/>
          </p:cNvCxnSpPr>
          <p:nvPr/>
        </p:nvCxnSpPr>
        <p:spPr>
          <a:xfrm rot="5400000">
            <a:off x="3491880" y="2355726"/>
            <a:ext cx="1147010" cy="1579058"/>
          </a:xfrm>
          <a:prstGeom prst="curvedConnector3">
            <a:avLst>
              <a:gd name="adj1" fmla="val 6465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кругленная соединительная линия 97"/>
          <p:cNvCxnSpPr>
            <a:stCxn id="9" idx="7"/>
            <a:endCxn id="3" idx="3"/>
          </p:cNvCxnSpPr>
          <p:nvPr/>
        </p:nvCxnSpPr>
        <p:spPr>
          <a:xfrm rot="5400000" flipH="1" flipV="1">
            <a:off x="3491880" y="2355726"/>
            <a:ext cx="1147010" cy="1579058"/>
          </a:xfrm>
          <a:prstGeom prst="curvedConnector3">
            <a:avLst>
              <a:gd name="adj1" fmla="val 7030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кругленная соединительная линия 108"/>
          <p:cNvCxnSpPr>
            <a:stCxn id="3" idx="0"/>
            <a:endCxn id="3" idx="6"/>
          </p:cNvCxnSpPr>
          <p:nvPr/>
        </p:nvCxnSpPr>
        <p:spPr>
          <a:xfrm rot="16200000" flipH="1">
            <a:off x="5109501" y="1957123"/>
            <a:ext cx="360040" cy="360040"/>
          </a:xfrm>
          <a:prstGeom prst="curvedConnector4">
            <a:avLst>
              <a:gd name="adj1" fmla="val -63493"/>
              <a:gd name="adj2" fmla="val 1634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кругленная соединительная линия 108"/>
          <p:cNvCxnSpPr>
            <a:stCxn id="9" idx="4"/>
            <a:endCxn id="9" idx="2"/>
          </p:cNvCxnSpPr>
          <p:nvPr/>
        </p:nvCxnSpPr>
        <p:spPr>
          <a:xfrm rot="5400000" flipH="1">
            <a:off x="2661229" y="3973347"/>
            <a:ext cx="360040" cy="360040"/>
          </a:xfrm>
          <a:prstGeom prst="curvedConnector4">
            <a:avLst>
              <a:gd name="adj1" fmla="val -63493"/>
              <a:gd name="adj2" fmla="val 1634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кругленная соединительная линия 108"/>
          <p:cNvCxnSpPr>
            <a:stCxn id="19" idx="2"/>
            <a:endCxn id="19" idx="0"/>
          </p:cNvCxnSpPr>
          <p:nvPr/>
        </p:nvCxnSpPr>
        <p:spPr>
          <a:xfrm rot="10800000" flipH="1">
            <a:off x="2661229" y="1957123"/>
            <a:ext cx="360040" cy="360040"/>
          </a:xfrm>
          <a:prstGeom prst="curvedConnector4">
            <a:avLst>
              <a:gd name="adj1" fmla="val -63493"/>
              <a:gd name="adj2" fmla="val 1634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08"/>
          <p:cNvCxnSpPr>
            <a:stCxn id="10" idx="6"/>
            <a:endCxn id="10" idx="4"/>
          </p:cNvCxnSpPr>
          <p:nvPr/>
        </p:nvCxnSpPr>
        <p:spPr>
          <a:xfrm flipH="1">
            <a:off x="5109501" y="3973347"/>
            <a:ext cx="360040" cy="360040"/>
          </a:xfrm>
          <a:prstGeom prst="curvedConnector4">
            <a:avLst>
              <a:gd name="adj1" fmla="val -63493"/>
              <a:gd name="adj2" fmla="val 163493"/>
            </a:avLst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126743"/>
            <a:ext cx="9036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Вариант </a:t>
            </a:r>
            <a:r>
              <a:rPr lang="en-US" u="sng" dirty="0"/>
              <a:t>3</a:t>
            </a:r>
            <a:endParaRPr lang="ru-RU" u="sng" dirty="0"/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(1,2) x 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(2,3) x … x P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(9,10) x π(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dirty="0"/>
              <a:t>Работаем с матрицам, заполняемой на основе статистики условных вероятностей перехода между температурными диапазонами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соответствующих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соседних декад</a:t>
            </a:r>
            <a:endParaRPr lang="en-US" dirty="0"/>
          </a:p>
        </p:txBody>
      </p:sp>
      <p:sp>
        <p:nvSpPr>
          <p:cNvPr id="3" name="Овал 2"/>
          <p:cNvSpPr/>
          <p:nvPr/>
        </p:nvSpPr>
        <p:spPr>
          <a:xfrm>
            <a:off x="1115616" y="2715766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5" name="Овал 4"/>
          <p:cNvSpPr/>
          <p:nvPr/>
        </p:nvSpPr>
        <p:spPr>
          <a:xfrm>
            <a:off x="2699792" y="1563638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6" name="Овал 5"/>
          <p:cNvSpPr/>
          <p:nvPr/>
        </p:nvSpPr>
        <p:spPr>
          <a:xfrm>
            <a:off x="2699792" y="2427734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7" name="Овал 6"/>
          <p:cNvSpPr/>
          <p:nvPr/>
        </p:nvSpPr>
        <p:spPr>
          <a:xfrm>
            <a:off x="2699792" y="4011910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8" name="Овал 7"/>
          <p:cNvSpPr/>
          <p:nvPr/>
        </p:nvSpPr>
        <p:spPr>
          <a:xfrm>
            <a:off x="2699792" y="3219822"/>
            <a:ext cx="720080" cy="72008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9" name="Овал 8"/>
          <p:cNvSpPr/>
          <p:nvPr/>
        </p:nvSpPr>
        <p:spPr>
          <a:xfrm>
            <a:off x="1115616" y="1707654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10" name="Овал 9"/>
          <p:cNvSpPr/>
          <p:nvPr/>
        </p:nvSpPr>
        <p:spPr>
          <a:xfrm>
            <a:off x="1115616" y="3723878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cxnSp>
        <p:nvCxnSpPr>
          <p:cNvPr id="11" name="Прямая со стрелкой 10"/>
          <p:cNvCxnSpPr>
            <a:stCxn id="3" idx="7"/>
            <a:endCxn id="6" idx="2"/>
          </p:cNvCxnSpPr>
          <p:nvPr/>
        </p:nvCxnSpPr>
        <p:spPr>
          <a:xfrm flipV="1">
            <a:off x="1730243" y="2787774"/>
            <a:ext cx="969549" cy="33445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3" idx="5"/>
            <a:endCxn id="8" idx="2"/>
          </p:cNvCxnSpPr>
          <p:nvPr/>
        </p:nvCxnSpPr>
        <p:spPr>
          <a:xfrm>
            <a:off x="1730243" y="3330393"/>
            <a:ext cx="969549" cy="24946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0"/>
            <a:endCxn id="5" idx="3"/>
          </p:cNvCxnSpPr>
          <p:nvPr/>
        </p:nvCxnSpPr>
        <p:spPr>
          <a:xfrm flipV="1">
            <a:off x="1475656" y="2178265"/>
            <a:ext cx="1329589" cy="537501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3" idx="4"/>
            <a:endCxn id="7" idx="2"/>
          </p:cNvCxnSpPr>
          <p:nvPr/>
        </p:nvCxnSpPr>
        <p:spPr>
          <a:xfrm>
            <a:off x="1475656" y="3435846"/>
            <a:ext cx="1224136" cy="936104"/>
          </a:xfrm>
          <a:prstGeom prst="straightConnector1">
            <a:avLst/>
          </a:prstGeom>
          <a:ln w="19050"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9" idx="7"/>
            <a:endCxn id="5" idx="2"/>
          </p:cNvCxnSpPr>
          <p:nvPr/>
        </p:nvCxnSpPr>
        <p:spPr>
          <a:xfrm>
            <a:off x="1730243" y="1813107"/>
            <a:ext cx="969549" cy="110571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9" idx="6"/>
            <a:endCxn id="6" idx="1"/>
          </p:cNvCxnSpPr>
          <p:nvPr/>
        </p:nvCxnSpPr>
        <p:spPr>
          <a:xfrm>
            <a:off x="1835696" y="2067694"/>
            <a:ext cx="969549" cy="465493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9" idx="5"/>
            <a:endCxn id="8" idx="1"/>
          </p:cNvCxnSpPr>
          <p:nvPr/>
        </p:nvCxnSpPr>
        <p:spPr>
          <a:xfrm>
            <a:off x="1730243" y="2322281"/>
            <a:ext cx="1075002" cy="1002994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4"/>
            <a:endCxn id="7" idx="1"/>
          </p:cNvCxnSpPr>
          <p:nvPr/>
        </p:nvCxnSpPr>
        <p:spPr>
          <a:xfrm>
            <a:off x="1475656" y="2427734"/>
            <a:ext cx="1329589" cy="1689629"/>
          </a:xfrm>
          <a:prstGeom prst="straightConnector1">
            <a:avLst/>
          </a:prstGeom>
          <a:ln w="19050">
            <a:solidFill>
              <a:srgbClr val="FFC000"/>
            </a:solidFill>
            <a:prstDash val="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4932040" y="1635646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0" name="Овал 19"/>
          <p:cNvSpPr/>
          <p:nvPr/>
        </p:nvSpPr>
        <p:spPr>
          <a:xfrm>
            <a:off x="4932040" y="2499742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1" name="Овал 20"/>
          <p:cNvSpPr/>
          <p:nvPr/>
        </p:nvSpPr>
        <p:spPr>
          <a:xfrm>
            <a:off x="4932040" y="4083918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2" name="Овал 21"/>
          <p:cNvSpPr/>
          <p:nvPr/>
        </p:nvSpPr>
        <p:spPr>
          <a:xfrm>
            <a:off x="4932040" y="3291830"/>
            <a:ext cx="720080" cy="7200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3" name="Овал 22"/>
          <p:cNvSpPr/>
          <p:nvPr/>
        </p:nvSpPr>
        <p:spPr>
          <a:xfrm>
            <a:off x="6948264" y="1635646"/>
            <a:ext cx="72008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4" name="Овал 23"/>
          <p:cNvSpPr/>
          <p:nvPr/>
        </p:nvSpPr>
        <p:spPr>
          <a:xfrm>
            <a:off x="6948264" y="2499742"/>
            <a:ext cx="72008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5" name="Овал 24"/>
          <p:cNvSpPr/>
          <p:nvPr/>
        </p:nvSpPr>
        <p:spPr>
          <a:xfrm>
            <a:off x="6948264" y="4083918"/>
            <a:ext cx="72008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sp>
        <p:nvSpPr>
          <p:cNvPr id="26" name="Овал 25"/>
          <p:cNvSpPr/>
          <p:nvPr/>
        </p:nvSpPr>
        <p:spPr>
          <a:xfrm>
            <a:off x="6948264" y="3291830"/>
            <a:ext cx="720080" cy="72008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baseline="-25000" dirty="0"/>
              <a:t>3</a:t>
            </a:r>
            <a:r>
              <a:rPr lang="en-US" baseline="30000" dirty="0"/>
              <a:t>◦</a:t>
            </a:r>
            <a:endParaRPr lang="ru-RU" baseline="30000" dirty="0"/>
          </a:p>
        </p:txBody>
      </p:sp>
      <p:cxnSp>
        <p:nvCxnSpPr>
          <p:cNvPr id="27" name="Прямая со стрелкой 26"/>
          <p:cNvCxnSpPr>
            <a:stCxn id="6" idx="7"/>
            <a:endCxn id="19" idx="2"/>
          </p:cNvCxnSpPr>
          <p:nvPr/>
        </p:nvCxnSpPr>
        <p:spPr>
          <a:xfrm flipV="1">
            <a:off x="3314419" y="1995686"/>
            <a:ext cx="1617621" cy="537501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6" idx="6"/>
            <a:endCxn id="20" idx="2"/>
          </p:cNvCxnSpPr>
          <p:nvPr/>
        </p:nvCxnSpPr>
        <p:spPr>
          <a:xfrm>
            <a:off x="3419872" y="2787774"/>
            <a:ext cx="1512168" cy="7200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5"/>
            <a:endCxn id="22" idx="1"/>
          </p:cNvCxnSpPr>
          <p:nvPr/>
        </p:nvCxnSpPr>
        <p:spPr>
          <a:xfrm>
            <a:off x="3314419" y="3042361"/>
            <a:ext cx="1723074" cy="354922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8" idx="7"/>
            <a:endCxn id="20" idx="3"/>
          </p:cNvCxnSpPr>
          <p:nvPr/>
        </p:nvCxnSpPr>
        <p:spPr>
          <a:xfrm flipV="1">
            <a:off x="3314419" y="3114369"/>
            <a:ext cx="1723074" cy="210906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8" idx="6"/>
            <a:endCxn id="22" idx="2"/>
          </p:cNvCxnSpPr>
          <p:nvPr/>
        </p:nvCxnSpPr>
        <p:spPr>
          <a:xfrm>
            <a:off x="3419872" y="3579862"/>
            <a:ext cx="1512168" cy="72008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8" idx="5"/>
            <a:endCxn id="21" idx="2"/>
          </p:cNvCxnSpPr>
          <p:nvPr/>
        </p:nvCxnSpPr>
        <p:spPr>
          <a:xfrm>
            <a:off x="3314419" y="3834449"/>
            <a:ext cx="1617621" cy="609509"/>
          </a:xfrm>
          <a:prstGeom prst="straightConnector1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868144" y="3147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6084168" y="3147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6300192" y="3147814"/>
            <a:ext cx="144016" cy="14401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409</Words>
  <Application>Microsoft Office PowerPoint</Application>
  <PresentationFormat>Экран (16:9)</PresentationFormat>
  <Paragraphs>59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Administrator</dc:creator>
  <cp:lastModifiedBy>Юрий Берчун</cp:lastModifiedBy>
  <cp:revision>19</cp:revision>
  <dcterms:created xsi:type="dcterms:W3CDTF">2023-02-14T06:10:01Z</dcterms:created>
  <dcterms:modified xsi:type="dcterms:W3CDTF">2024-10-07T10:40:25Z</dcterms:modified>
</cp:coreProperties>
</file>