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60" r:id="rId4"/>
    <p:sldId id="261" r:id="rId5"/>
    <p:sldId id="262" r:id="rId6"/>
    <p:sldId id="259" r:id="rId7"/>
    <p:sldId id="264" r:id="rId8"/>
    <p:sldId id="263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CD1"/>
    <a:srgbClr val="FEF2EE"/>
    <a:srgbClr val="C165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3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2E0BC0C9-E1C8-43B4-B02D-558783360CD4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4645152" y="1837944"/>
            <a:ext cx="6967728" cy="2624328"/>
          </a:xfrm>
        </p:spPr>
        <p:txBody>
          <a:bodyPr anchor="ctr">
            <a:normAutofit fontScale="90000"/>
          </a:bodyPr>
          <a:lstStyle>
            <a:lvl1pPr algn="ctr">
              <a:defRPr sz="4400" b="0">
                <a:solidFill>
                  <a:schemeClr val="accent3"/>
                </a:solidFill>
                <a:latin typeface="+mj-lt"/>
              </a:defRPr>
            </a:lvl1pPr>
          </a:lstStyle>
          <a:p>
            <a:pPr algn="l" eaLnBrk="1" hangingPunct="1"/>
            <a:r>
              <a:rPr lang="ru-RU" altLang="en-US" sz="6600" b="1">
                <a:latin typeface="+mn-lt"/>
              </a:rPr>
              <a:t>Образец заголовка</a:t>
            </a:r>
            <a:endParaRPr lang="en-US" altLang="en-US" sz="6600" b="1" dirty="0">
              <a:latin typeface="+mn-lt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0A0F3C9-3AB5-4E08-8531-AA11FB733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9525"/>
            <a:ext cx="4171950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403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A834B-FAC3-4C97-AEAE-75A4B8BAA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9144000" cy="64633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4000" b="1">
                <a:solidFill>
                  <a:schemeClr val="accent4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4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DF59-EA69-4798-97A1-6C8B78730CED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CAAE9-CBFC-40AC-80F4-F4C1A0D6B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8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tx2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465482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87C0253-70CA-4E5C-AE9D-1B0C8D3813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65"/>
          <a:stretch/>
        </p:blipFill>
        <p:spPr>
          <a:xfrm>
            <a:off x="44450" y="5638800"/>
            <a:ext cx="12147550" cy="1219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D6C0B2-9A48-4C93-B61B-29BAD5AA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3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43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tx2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A865C00-02F4-49EE-A361-F7D34853C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905500"/>
            <a:ext cx="12192000" cy="952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F84A5CD-78E4-4FA4-A69A-69BA623D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3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82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tx2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EFAC9D2-EFFD-400B-A27D-15491636E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3875" y="266700"/>
            <a:ext cx="4048125" cy="59245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161FF1D-90EC-45F2-A73E-1903E6F9A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3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47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48201" y="1905000"/>
            <a:ext cx="6960704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tx2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419FA93-726C-46DF-AA6F-7936E0017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025" y="242887"/>
            <a:ext cx="3629025" cy="63722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C916A3-2B6E-4719-959B-4D40B52E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201" y="715961"/>
            <a:ext cx="6960704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3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3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928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etti Content Purp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5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1B4C460-6DD9-4215-A553-BF8A2E91D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5037" y="6086475"/>
            <a:ext cx="5953125" cy="7715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FEB78B1-70BF-4543-BF64-761AB55C1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67151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53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>
          <p15:clr>
            <a:srgbClr val="5ACBF0"/>
          </p15:clr>
        </p15:guide>
        <p15:guide id="4" orient="horz" pos="2488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etti Conten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4DB5AF3-A5ED-4D17-BD3C-81D11C4F9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2150" y="6086475"/>
            <a:ext cx="5953125" cy="77152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420EFF2-8173-4E25-ADF3-8100FA16D4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67151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8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>
          <p15:clr>
            <a:srgbClr val="5ACBF0"/>
          </p15:clr>
        </p15:guide>
        <p15:guide id="4" orient="horz" pos="248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Patter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Insert Text Here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A11B1F-F0BD-4D89-BF5D-45A1199819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65"/>
          <a:stretch/>
        </p:blipFill>
        <p:spPr>
          <a:xfrm>
            <a:off x="44450" y="5638800"/>
            <a:ext cx="121475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02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Patter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text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0FED17F-41F1-4615-A696-AF6F85A6A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905500"/>
            <a:ext cx="12192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99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FDF59-EA69-4798-97A1-6C8B78730CED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CAAE9-CBFC-40AC-80F4-F4C1A0D6B2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05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5ACCC6-9005-4AE8-8647-E7327808CA2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354753" y="2740547"/>
            <a:ext cx="7582989" cy="613954"/>
          </a:xfrm>
        </p:spPr>
        <p:txBody>
          <a:bodyPr>
            <a:noAutofit/>
          </a:bodyPr>
          <a:lstStyle/>
          <a:p>
            <a:br>
              <a:rPr lang="ru-RU" sz="1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u-RU" sz="1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Кафедра «Информационные системы»</a:t>
            </a:r>
            <a:b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b="1" cap="all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 И П Л О М Н А Я   Р А Б О Т А</a:t>
            </a:r>
            <a:b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тему «</a:t>
            </a:r>
            <a:r>
              <a:rPr lang="ru-RU" sz="1800" b="1" i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учета и анализа финансово - хозяйственной деятельности</a:t>
            </a:r>
            <a:r>
              <a:rPr lang="en-US" sz="1800" b="1" i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косметологической фирмы</a:t>
            </a:r>
            <a:r>
              <a:rPr lang="ru-RU" sz="1800" b="1" i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endParaRPr lang="ru-RU" sz="18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B1EDB4-4ADA-4734-BA97-BD64D2F3B3A5}"/>
              </a:ext>
            </a:extLst>
          </p:cNvPr>
          <p:cNvSpPr txBox="1"/>
          <p:nvPr/>
        </p:nvSpPr>
        <p:spPr>
          <a:xfrm>
            <a:off x="4519745" y="4978403"/>
            <a:ext cx="7515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Выполнила: студентка Сигарева Елизавета Васильевна 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Пи.19.24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  <a:r>
              <a:rPr lang="ru-RU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к.т.н., доцент Клюшин Александр Юрьевич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31637C-4B08-4D38-9927-44102A4150CF}"/>
              </a:ext>
            </a:extLst>
          </p:cNvPr>
          <p:cNvSpPr txBox="1"/>
          <p:nvPr/>
        </p:nvSpPr>
        <p:spPr>
          <a:xfrm>
            <a:off x="3938451" y="574765"/>
            <a:ext cx="75722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МИНОБРНАУКИ РОССИИ</a:t>
            </a:r>
            <a:br>
              <a:rPr lang="ru-RU" sz="1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  <a:br>
              <a:rPr lang="ru-RU" sz="1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высшего образования</a:t>
            </a:r>
            <a:br>
              <a:rPr lang="ru-RU" sz="1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«Тверской государственный технический университет»</a:t>
            </a:r>
            <a:br>
              <a:rPr lang="ru-RU" sz="1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800" b="1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ТвГТУ</a:t>
            </a:r>
            <a:r>
              <a:rPr lang="ru-RU" sz="1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695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B252A-A9F0-4549-B998-31069086B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015" y="0"/>
            <a:ext cx="10330545" cy="492443"/>
          </a:xfrm>
        </p:spPr>
        <p:txBody>
          <a:bodyPr/>
          <a:lstStyle/>
          <a:p>
            <a:r>
              <a:rPr lang="ru-RU" sz="3200" dirty="0">
                <a:solidFill>
                  <a:srgbClr val="C165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надежности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F5D42FA3-F617-4C72-9C86-A53A0F159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977389"/>
              </p:ext>
            </p:extLst>
          </p:nvPr>
        </p:nvGraphicFramePr>
        <p:xfrm>
          <a:off x="748145" y="785091"/>
          <a:ext cx="10982034" cy="55319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6956">
                  <a:extLst>
                    <a:ext uri="{9D8B030D-6E8A-4147-A177-3AD203B41FA5}">
                      <a16:colId xmlns:a16="http://schemas.microsoft.com/office/drawing/2014/main" val="3960639969"/>
                    </a:ext>
                  </a:extLst>
                </a:gridCol>
                <a:gridCol w="1258356">
                  <a:extLst>
                    <a:ext uri="{9D8B030D-6E8A-4147-A177-3AD203B41FA5}">
                      <a16:colId xmlns:a16="http://schemas.microsoft.com/office/drawing/2014/main" val="1603701124"/>
                    </a:ext>
                  </a:extLst>
                </a:gridCol>
                <a:gridCol w="1439290">
                  <a:extLst>
                    <a:ext uri="{9D8B030D-6E8A-4147-A177-3AD203B41FA5}">
                      <a16:colId xmlns:a16="http://schemas.microsoft.com/office/drawing/2014/main" val="1966593412"/>
                    </a:ext>
                  </a:extLst>
                </a:gridCol>
                <a:gridCol w="1677421">
                  <a:extLst>
                    <a:ext uri="{9D8B030D-6E8A-4147-A177-3AD203B41FA5}">
                      <a16:colId xmlns:a16="http://schemas.microsoft.com/office/drawing/2014/main" val="2333110110"/>
                    </a:ext>
                  </a:extLst>
                </a:gridCol>
                <a:gridCol w="1677421">
                  <a:extLst>
                    <a:ext uri="{9D8B030D-6E8A-4147-A177-3AD203B41FA5}">
                      <a16:colId xmlns:a16="http://schemas.microsoft.com/office/drawing/2014/main" val="1301467604"/>
                    </a:ext>
                  </a:extLst>
                </a:gridCol>
                <a:gridCol w="1746295">
                  <a:extLst>
                    <a:ext uri="{9D8B030D-6E8A-4147-A177-3AD203B41FA5}">
                      <a16:colId xmlns:a16="http://schemas.microsoft.com/office/drawing/2014/main" val="1091021744"/>
                    </a:ext>
                  </a:extLst>
                </a:gridCol>
                <a:gridCol w="1746295">
                  <a:extLst>
                    <a:ext uri="{9D8B030D-6E8A-4147-A177-3AD203B41FA5}">
                      <a16:colId xmlns:a16="http://schemas.microsoft.com/office/drawing/2014/main" val="4100757077"/>
                    </a:ext>
                  </a:extLst>
                </a:gridCol>
              </a:tblGrid>
              <a:tr h="145283">
                <a:tc rowSpan="2"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Элемент</a:t>
                      </a:r>
                      <a:endParaRPr lang="ru-RU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>
                    <a:solidFill>
                      <a:srgbClr val="FCDCD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</a:t>
                      </a:r>
                      <a:r>
                        <a:rPr lang="ru-RU" sz="1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i,</a:t>
                      </a:r>
                    </a:p>
                    <a:p>
                      <a:pPr indent="450215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x10-6 ч-1</a:t>
                      </a:r>
                      <a:endParaRPr lang="ru-RU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>
                    <a:solidFill>
                      <a:srgbClr val="FCDCD1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Наработка t, x 106 ч</a:t>
                      </a:r>
                      <a:endParaRPr lang="ru-RU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>
                    <a:solidFill>
                      <a:srgbClr val="FCDCD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165568"/>
                  </a:ext>
                </a:extLst>
              </a:tr>
              <a:tr h="63144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</a:t>
                      </a:r>
                      <a:endParaRPr lang="ru-RU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>
                    <a:solidFill>
                      <a:srgbClr val="FCDCD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</a:t>
                      </a:r>
                      <a:endParaRPr lang="ru-RU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>
                    <a:solidFill>
                      <a:srgbClr val="FCDCD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1,5</a:t>
                      </a:r>
                      <a:endParaRPr lang="ru-RU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>
                    <a:solidFill>
                      <a:srgbClr val="FCDCD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1,9</a:t>
                      </a:r>
                      <a:endParaRPr lang="ru-RU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>
                    <a:solidFill>
                      <a:srgbClr val="FCDC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>
                    <a:solidFill>
                      <a:srgbClr val="FCDC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508375"/>
                  </a:ext>
                </a:extLst>
              </a:tr>
              <a:tr h="2809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>
                    <a:solidFill>
                      <a:srgbClr val="FCDC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endParaRPr lang="ru-RU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>
                    <a:solidFill>
                      <a:srgbClr val="FCDC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0,95122942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0,90483742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0,86070798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0,82696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0,818730753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extLst>
                  <a:ext uri="{0D108BD9-81ED-4DB2-BD59-A6C34878D82A}">
                    <a16:rowId xmlns:a16="http://schemas.microsoft.com/office/drawing/2014/main" val="2928470137"/>
                  </a:ext>
                </a:extLst>
              </a:tr>
              <a:tr h="2809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2 - 5</a:t>
                      </a:r>
                      <a:endParaRPr lang="ru-RU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>
                    <a:solidFill>
                      <a:srgbClr val="FCDC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</a:t>
                      </a:r>
                      <a:endParaRPr lang="ru-RU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>
                    <a:solidFill>
                      <a:srgbClr val="FCDC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0,77880078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0,60653066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0,47236655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0,38674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0,367879441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extLst>
                  <a:ext uri="{0D108BD9-81ED-4DB2-BD59-A6C34878D82A}">
                    <a16:rowId xmlns:a16="http://schemas.microsoft.com/office/drawing/2014/main" val="1293253242"/>
                  </a:ext>
                </a:extLst>
              </a:tr>
              <a:tr h="2809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6,7</a:t>
                      </a:r>
                      <a:endParaRPr lang="ru-RU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>
                    <a:solidFill>
                      <a:srgbClr val="FCDC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>
                    <a:solidFill>
                      <a:srgbClr val="FCDC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0,60653066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0,36787944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0,22313016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0,14957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0,135335283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extLst>
                  <a:ext uri="{0D108BD9-81ED-4DB2-BD59-A6C34878D82A}">
                    <a16:rowId xmlns:a16="http://schemas.microsoft.com/office/drawing/2014/main" val="1158096849"/>
                  </a:ext>
                </a:extLst>
              </a:tr>
              <a:tr h="2809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8 - 11</a:t>
                      </a:r>
                      <a:endParaRPr lang="ru-RU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>
                    <a:solidFill>
                      <a:srgbClr val="FCDC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</a:t>
                      </a:r>
                      <a:endParaRPr lang="ru-RU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>
                    <a:solidFill>
                      <a:srgbClr val="FCDC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0,77880078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0,60653066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0,47236655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0,38674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0,367879441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extLst>
                  <a:ext uri="{0D108BD9-81ED-4DB2-BD59-A6C34878D82A}">
                    <a16:rowId xmlns:a16="http://schemas.microsoft.com/office/drawing/2014/main" val="588426058"/>
                  </a:ext>
                </a:extLst>
              </a:tr>
              <a:tr h="2809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12 - 13</a:t>
                      </a:r>
                      <a:endParaRPr lang="ru-RU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>
                    <a:solidFill>
                      <a:srgbClr val="FCDC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>
                    <a:solidFill>
                      <a:srgbClr val="FCDC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0,60653066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0,36787944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0,22313016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0,14957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0,135335283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extLst>
                  <a:ext uri="{0D108BD9-81ED-4DB2-BD59-A6C34878D82A}">
                    <a16:rowId xmlns:a16="http://schemas.microsoft.com/office/drawing/2014/main" val="450890775"/>
                  </a:ext>
                </a:extLst>
              </a:tr>
              <a:tr h="2809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>
                    <a:solidFill>
                      <a:srgbClr val="FCDC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endParaRPr lang="ru-RU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>
                    <a:solidFill>
                      <a:srgbClr val="FCDC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0,95122942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0,90483742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0,86070798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0,82696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0,818730753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extLst>
                  <a:ext uri="{0D108BD9-81ED-4DB2-BD59-A6C34878D82A}">
                    <a16:rowId xmlns:a16="http://schemas.microsoft.com/office/drawing/2014/main" val="1506956943"/>
                  </a:ext>
                </a:extLst>
              </a:tr>
              <a:tr h="2809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>
                    <a:solidFill>
                      <a:srgbClr val="FCDC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>
                    <a:solidFill>
                      <a:srgbClr val="FCDC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0,99760594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0,97603135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0,92249508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0,85855889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0,266991922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extLst>
                  <a:ext uri="{0D108BD9-81ED-4DB2-BD59-A6C34878D82A}">
                    <a16:rowId xmlns:a16="http://schemas.microsoft.com/office/drawing/2014/main" val="1287947171"/>
                  </a:ext>
                </a:extLst>
              </a:tr>
              <a:tr h="3371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  <a:endParaRPr lang="ru-RU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>
                    <a:solidFill>
                      <a:srgbClr val="FCDC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>
                    <a:solidFill>
                      <a:srgbClr val="FCDC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0,36787944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0,13533528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0,04978707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0,022370772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0,266991922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extLst>
                  <a:ext uri="{0D108BD9-81ED-4DB2-BD59-A6C34878D82A}">
                    <a16:rowId xmlns:a16="http://schemas.microsoft.com/office/drawing/2014/main" val="900131502"/>
                  </a:ext>
                </a:extLst>
              </a:tr>
              <a:tr h="2809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>
                    <a:solidFill>
                      <a:srgbClr val="FCDC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>
                    <a:solidFill>
                      <a:srgbClr val="FCDC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0,99760594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0,97603135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0,92249508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0,85855889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0,252354928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extLst>
                  <a:ext uri="{0D108BD9-81ED-4DB2-BD59-A6C34878D82A}">
                    <a16:rowId xmlns:a16="http://schemas.microsoft.com/office/drawing/2014/main" val="2468400425"/>
                  </a:ext>
                </a:extLst>
              </a:tr>
              <a:tr h="3371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ru-RU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>
                    <a:solidFill>
                      <a:srgbClr val="FCDC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>
                    <a:solidFill>
                      <a:srgbClr val="FCDC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0,12187079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0,01428534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0,00156269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0,000252273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0,484760055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extLst>
                  <a:ext uri="{0D108BD9-81ED-4DB2-BD59-A6C34878D82A}">
                    <a16:rowId xmlns:a16="http://schemas.microsoft.com/office/drawing/2014/main" val="406342081"/>
                  </a:ext>
                </a:extLst>
              </a:tr>
              <a:tr h="2809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12` - 13`</a:t>
                      </a:r>
                      <a:endParaRPr lang="ru-RU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>
                    <a:solidFill>
                      <a:srgbClr val="FCDC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0,422</a:t>
                      </a:r>
                      <a:endParaRPr lang="ru-RU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>
                    <a:solidFill>
                      <a:srgbClr val="FCDC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0,8513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0,7143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0,6169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0,5424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0,42998713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extLst>
                  <a:ext uri="{0D108BD9-81ED-4DB2-BD59-A6C34878D82A}">
                    <a16:rowId xmlns:a16="http://schemas.microsoft.com/office/drawing/2014/main" val="1519516683"/>
                  </a:ext>
                </a:extLst>
              </a:tr>
              <a:tr h="2809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F`</a:t>
                      </a:r>
                      <a:endParaRPr lang="ru-RU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>
                    <a:solidFill>
                      <a:srgbClr val="FCDC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>
                    <a:solidFill>
                      <a:srgbClr val="FCDC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0,9883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0,9270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0,8397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0,7483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0,675085329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extLst>
                  <a:ext uri="{0D108BD9-81ED-4DB2-BD59-A6C34878D82A}">
                    <a16:rowId xmlns:a16="http://schemas.microsoft.com/office/drawing/2014/main" val="4260268357"/>
                  </a:ext>
                </a:extLst>
              </a:tr>
              <a:tr h="2809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P`</a:t>
                      </a:r>
                      <a:endParaRPr lang="ru-RU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>
                    <a:solidFill>
                      <a:srgbClr val="FCDC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>
                    <a:solidFill>
                      <a:srgbClr val="FCDC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0,9803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0,9157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0,8270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0,7343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0,569306136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extLst>
                  <a:ext uri="{0D108BD9-81ED-4DB2-BD59-A6C34878D82A}">
                    <a16:rowId xmlns:a16="http://schemas.microsoft.com/office/drawing/2014/main" val="3000497572"/>
                  </a:ext>
                </a:extLst>
              </a:tr>
              <a:tr h="2809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16 - 18</a:t>
                      </a:r>
                      <a:endParaRPr lang="ru-RU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>
                    <a:solidFill>
                      <a:srgbClr val="FCDC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</a:t>
                      </a:r>
                      <a:endParaRPr lang="ru-RU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>
                    <a:solidFill>
                      <a:srgbClr val="FCDC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0,7788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0,6065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0,4724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0,3867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0,42485812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extLst>
                  <a:ext uri="{0D108BD9-81ED-4DB2-BD59-A6C34878D82A}">
                    <a16:rowId xmlns:a16="http://schemas.microsoft.com/office/drawing/2014/main" val="439162937"/>
                  </a:ext>
                </a:extLst>
              </a:tr>
              <a:tr h="2809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F``</a:t>
                      </a:r>
                      <a:endParaRPr lang="ru-RU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>
                    <a:solidFill>
                      <a:srgbClr val="FCDC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>
                    <a:solidFill>
                      <a:srgbClr val="FCDC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0,9993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0,9828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0,9173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0,8233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0,669211818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extLst>
                  <a:ext uri="{0D108BD9-81ED-4DB2-BD59-A6C34878D82A}">
                    <a16:rowId xmlns:a16="http://schemas.microsoft.com/office/drawing/2014/main" val="1471158336"/>
                  </a:ext>
                </a:extLst>
              </a:tr>
              <a:tr h="2809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P``</a:t>
                      </a:r>
                      <a:endParaRPr lang="ru-RU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>
                    <a:solidFill>
                      <a:srgbClr val="FCDC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>
                    <a:solidFill>
                      <a:srgbClr val="FCDC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0,9912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0,9708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0,9034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0,8079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0,649075868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771" marR="16771" marT="0" marB="0"/>
                </a:tc>
                <a:extLst>
                  <a:ext uri="{0D108BD9-81ED-4DB2-BD59-A6C34878D82A}">
                    <a16:rowId xmlns:a16="http://schemas.microsoft.com/office/drawing/2014/main" val="740796947"/>
                  </a:ext>
                </a:extLst>
              </a:tr>
            </a:tbl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42E988-4785-4ECA-9614-784091D924D0}"/>
              </a:ext>
            </a:extLst>
          </p:cNvPr>
          <p:cNvPicPr/>
          <p:nvPr/>
        </p:nvPicPr>
        <p:blipFill rotWithShape="1">
          <a:blip r:embed="rId2"/>
          <a:srcRect l="2228" t="2794" r="2519" b="1756"/>
          <a:stretch/>
        </p:blipFill>
        <p:spPr bwMode="auto">
          <a:xfrm>
            <a:off x="748145" y="785091"/>
            <a:ext cx="10982034" cy="55319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C9E250-1C65-429A-8A7A-E7137F1A22A6}"/>
              </a:ext>
            </a:extLst>
          </p:cNvPr>
          <p:cNvSpPr txBox="1"/>
          <p:nvPr/>
        </p:nvSpPr>
        <p:spPr>
          <a:xfrm>
            <a:off x="1114816" y="454101"/>
            <a:ext cx="1054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Зависимость вероятности безотказной работы системы от вероятности безотказной работы ее элементов.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6E4DE6-6B3B-4EB6-A38C-FB2E3EA1D142}"/>
              </a:ext>
            </a:extLst>
          </p:cNvPr>
          <p:cNvSpPr txBox="1"/>
          <p:nvPr/>
        </p:nvSpPr>
        <p:spPr>
          <a:xfrm>
            <a:off x="11660460" y="555031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P(t)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8E7B33B-60F4-460B-BBB8-1D88F3D14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" y="540985"/>
            <a:ext cx="847843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3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60794797-65F7-46D6-BA35-95A86E83AD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8126" y="1001519"/>
            <a:ext cx="3947160" cy="3276600"/>
          </a:xfrm>
        </p:spPr>
        <p:txBody>
          <a:bodyPr>
            <a:normAutofit/>
          </a:bodyPr>
          <a:lstStyle/>
          <a:p>
            <a:r>
              <a:rPr lang="ru-RU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𝑅𝑂𝐼=(Доход от внедрения системы−Затраты на внедрение системы)/Затраты на внедрение системы×100%. </a:t>
            </a:r>
          </a:p>
          <a:p>
            <a:endParaRPr lang="ru-RU" sz="1400" b="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b="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b="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𝑅𝑂𝐼=(</a:t>
            </a:r>
            <a:r>
              <a:rPr lang="ru-RU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376800 </a:t>
            </a:r>
            <a:r>
              <a:rPr lang="ru-RU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−200000)20000</a:t>
            </a:r>
            <a:r>
              <a:rPr lang="en-US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ru-RU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×100%=</a:t>
            </a:r>
            <a:r>
              <a:rPr lang="ru-RU" sz="1400" dirty="0"/>
              <a:t> 88.4 </a:t>
            </a:r>
            <a:r>
              <a:rPr lang="ru-RU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  <a:endParaRPr lang="ru-RU" sz="1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AACB716-51D2-493A-9083-6221CA684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14" y="574335"/>
            <a:ext cx="4005943" cy="1189038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ROI(расчета возврата инвестиций)</a:t>
            </a:r>
            <a:endParaRPr lang="ru-RU" dirty="0"/>
          </a:p>
        </p:txBody>
      </p:sp>
      <p:sp>
        <p:nvSpPr>
          <p:cNvPr id="9" name="Заголовок 4">
            <a:extLst>
              <a:ext uri="{FF2B5EF4-FFF2-40B4-BE49-F238E27FC236}">
                <a16:creationId xmlns:a16="http://schemas.microsoft.com/office/drawing/2014/main" id="{1A3A6101-5CE8-4A7B-91D7-7744B47F08A4}"/>
              </a:ext>
            </a:extLst>
          </p:cNvPr>
          <p:cNvSpPr txBox="1">
            <a:spLocks/>
          </p:cNvSpPr>
          <p:nvPr/>
        </p:nvSpPr>
        <p:spPr>
          <a:xfrm>
            <a:off x="4316457" y="574334"/>
            <a:ext cx="4005943" cy="1189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NPV(расчета чистой приведенной стоимости )</a:t>
            </a:r>
            <a:endParaRPr lang="ru-RU" dirty="0"/>
          </a:p>
        </p:txBody>
      </p:sp>
      <p:sp>
        <p:nvSpPr>
          <p:cNvPr id="10" name="Заголовок 4">
            <a:extLst>
              <a:ext uri="{FF2B5EF4-FFF2-40B4-BE49-F238E27FC236}">
                <a16:creationId xmlns:a16="http://schemas.microsoft.com/office/drawing/2014/main" id="{609759E9-C97E-4323-AFF1-75863C396C0B}"/>
              </a:ext>
            </a:extLst>
          </p:cNvPr>
          <p:cNvSpPr txBox="1">
            <a:spLocks/>
          </p:cNvSpPr>
          <p:nvPr/>
        </p:nvSpPr>
        <p:spPr>
          <a:xfrm>
            <a:off x="8225654" y="581387"/>
            <a:ext cx="4005943" cy="1189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IRR(расчета внутренней нормы доходности)</a:t>
            </a:r>
            <a:endParaRPr lang="ru-RU" dirty="0"/>
          </a:p>
        </p:txBody>
      </p:sp>
      <p:sp>
        <p:nvSpPr>
          <p:cNvPr id="11" name="Текст 1">
            <a:extLst>
              <a:ext uri="{FF2B5EF4-FFF2-40B4-BE49-F238E27FC236}">
                <a16:creationId xmlns:a16="http://schemas.microsoft.com/office/drawing/2014/main" id="{C7782175-08D6-44A6-A70A-9ADBE71CC6D2}"/>
              </a:ext>
            </a:extLst>
          </p:cNvPr>
          <p:cNvSpPr txBox="1">
            <a:spLocks/>
          </p:cNvSpPr>
          <p:nvPr/>
        </p:nvSpPr>
        <p:spPr>
          <a:xfrm>
            <a:off x="4249103" y="1159109"/>
            <a:ext cx="3947160" cy="47940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ru-RU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𝑁𝑃𝑉=∑𝐶𝐹𝑡/(1+𝑟)^𝑡 </a:t>
            </a:r>
            <a:endParaRPr lang="ru-RU" sz="1600" b="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ru-RU" sz="1600" b="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Денежные потоки за каждый год в течение 5 лет: </a:t>
            </a:r>
          </a:p>
          <a:p>
            <a:pPr indent="450215">
              <a:lnSpc>
                <a:spcPct val="150000"/>
              </a:lnSpc>
              <a:spcAft>
                <a:spcPts val="800"/>
              </a:spcAft>
            </a:pPr>
            <a:endParaRPr lang="ru-RU" sz="1600" b="0" kern="1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ru-RU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𝑁𝑃𝑉=-5000(1+0.1)1+</a:t>
            </a:r>
            <a:r>
              <a:rPr lang="ru-RU" sz="1600" b="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-145000</a:t>
            </a:r>
            <a:r>
              <a:rPr lang="ru-RU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(1+0.1)2+</a:t>
            </a:r>
            <a:r>
              <a:rPr lang="ru-RU" sz="1600" b="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317000</a:t>
            </a:r>
            <a:r>
              <a:rPr lang="ru-RU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(1+0.1)3+</a:t>
            </a:r>
            <a:r>
              <a:rPr lang="ru-RU" sz="1600" b="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18000</a:t>
            </a:r>
            <a:r>
              <a:rPr lang="ru-RU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(1+0.1)4+</a:t>
            </a:r>
            <a:r>
              <a:rPr lang="ru-RU" sz="1600" b="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1288000</a:t>
            </a:r>
            <a:r>
              <a:rPr lang="ru-RU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(1+0.1)5</a:t>
            </a:r>
          </a:p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ru-RU" sz="1600" b="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NPV≈1.1−5000​+1.21−145000​+1.331317000​+1.464118000​+1.610511288000​</a:t>
            </a:r>
          </a:p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ru-RU" sz="1600" b="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𝑁𝑃𝑉≈−4545.45−119834.71+238615.85+12286.1+800314.27</a:t>
            </a:r>
          </a:p>
          <a:p>
            <a:r>
              <a:rPr lang="ru-RU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𝑁𝑃𝑉≈</a:t>
            </a:r>
            <a:r>
              <a:rPr 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92716.06</a:t>
            </a:r>
            <a:endParaRPr lang="ru-RU" sz="16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50000"/>
              </a:lnSpc>
              <a:spcAft>
                <a:spcPts val="800"/>
              </a:spcAft>
            </a:pPr>
            <a:endParaRPr lang="ru-RU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Текст 1">
            <a:extLst>
              <a:ext uri="{FF2B5EF4-FFF2-40B4-BE49-F238E27FC236}">
                <a16:creationId xmlns:a16="http://schemas.microsoft.com/office/drawing/2014/main" id="{B53A6D07-AA0C-42DC-9883-885E0047F566}"/>
              </a:ext>
            </a:extLst>
          </p:cNvPr>
          <p:cNvSpPr txBox="1">
            <a:spLocks/>
          </p:cNvSpPr>
          <p:nvPr/>
        </p:nvSpPr>
        <p:spPr>
          <a:xfrm>
            <a:off x="7986714" y="912063"/>
            <a:ext cx="3947160" cy="4883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ru-RU" dirty="0"/>
          </a:p>
        </p:txBody>
      </p:sp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4C7095EB-00ED-4F82-8C49-03C6ABFC4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093220"/>
              </p:ext>
            </p:extLst>
          </p:nvPr>
        </p:nvGraphicFramePr>
        <p:xfrm>
          <a:off x="4349794" y="2061961"/>
          <a:ext cx="3643452" cy="3677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2874">
                  <a:extLst>
                    <a:ext uri="{9D8B030D-6E8A-4147-A177-3AD203B41FA5}">
                      <a16:colId xmlns:a16="http://schemas.microsoft.com/office/drawing/2014/main" val="662953448"/>
                    </a:ext>
                  </a:extLst>
                </a:gridCol>
                <a:gridCol w="912131">
                  <a:extLst>
                    <a:ext uri="{9D8B030D-6E8A-4147-A177-3AD203B41FA5}">
                      <a16:colId xmlns:a16="http://schemas.microsoft.com/office/drawing/2014/main" val="861332204"/>
                    </a:ext>
                  </a:extLst>
                </a:gridCol>
                <a:gridCol w="686149">
                  <a:extLst>
                    <a:ext uri="{9D8B030D-6E8A-4147-A177-3AD203B41FA5}">
                      <a16:colId xmlns:a16="http://schemas.microsoft.com/office/drawing/2014/main" val="3206126542"/>
                    </a:ext>
                  </a:extLst>
                </a:gridCol>
                <a:gridCol w="686149">
                  <a:extLst>
                    <a:ext uri="{9D8B030D-6E8A-4147-A177-3AD203B41FA5}">
                      <a16:colId xmlns:a16="http://schemas.microsoft.com/office/drawing/2014/main" val="1460086109"/>
                    </a:ext>
                  </a:extLst>
                </a:gridCol>
                <a:gridCol w="686149">
                  <a:extLst>
                    <a:ext uri="{9D8B030D-6E8A-4147-A177-3AD203B41FA5}">
                      <a16:colId xmlns:a16="http://schemas.microsoft.com/office/drawing/2014/main" val="624031452"/>
                    </a:ext>
                  </a:extLst>
                </a:gridCol>
              </a:tblGrid>
              <a:tr h="36773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-5000</a:t>
                      </a:r>
                      <a:endParaRPr lang="ru-RU" sz="1200" kern="100" dirty="0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-145000</a:t>
                      </a:r>
                      <a:endParaRPr lang="ru-RU" sz="1200" kern="100" dirty="0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317000</a:t>
                      </a:r>
                      <a:endParaRPr lang="ru-RU" sz="1200" kern="100" dirty="0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18000</a:t>
                      </a:r>
                      <a:endParaRPr lang="ru-RU" sz="1200" kern="100" dirty="0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1288000</a:t>
                      </a:r>
                      <a:endParaRPr lang="ru-RU" sz="1200" kern="100" dirty="0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897244121"/>
                  </a:ext>
                </a:extLst>
              </a:tr>
            </a:tbl>
          </a:graphicData>
        </a:graphic>
      </p:graphicFrame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BA3C12C-EE54-4DD3-8B8B-384FCC7DC1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453405" y="1167022"/>
            <a:ext cx="2407102" cy="82146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DC53793-16DC-4F14-AC40-EEFC13547265}"/>
              </a:ext>
            </a:extLst>
          </p:cNvPr>
          <p:cNvSpPr txBox="1"/>
          <p:nvPr/>
        </p:nvSpPr>
        <p:spPr>
          <a:xfrm>
            <a:off x="8318498" y="2101101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IRR = </a:t>
            </a:r>
            <a:r>
              <a:rPr lang="ru-RU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73,793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%</a:t>
            </a:r>
            <a:endParaRPr lang="ru-RU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58F62F-311C-47D8-AA78-375DA9EA0875}"/>
              </a:ext>
            </a:extLst>
          </p:cNvPr>
          <p:cNvSpPr txBox="1"/>
          <p:nvPr/>
        </p:nvSpPr>
        <p:spPr>
          <a:xfrm>
            <a:off x="3076303" y="0"/>
            <a:ext cx="6081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rgbClr val="C165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Экономическая эффективность</a:t>
            </a:r>
          </a:p>
        </p:txBody>
      </p:sp>
    </p:spTree>
    <p:extLst>
      <p:ext uri="{BB962C8B-B14F-4D97-AF65-F5344CB8AC3E}">
        <p14:creationId xmlns:p14="http://schemas.microsoft.com/office/powerpoint/2010/main" val="215378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C4916F-DC99-4ADD-B1AD-483D70A0D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2508" y="10196"/>
            <a:ext cx="4434651" cy="492443"/>
          </a:xfrm>
        </p:spPr>
        <p:txBody>
          <a:bodyPr/>
          <a:lstStyle/>
          <a:p>
            <a:r>
              <a:rPr lang="ru-RU" sz="3200" dirty="0">
                <a:solidFill>
                  <a:srgbClr val="C165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Технологическая карта</a:t>
            </a:r>
            <a:endParaRPr lang="ru-RU" sz="3200" dirty="0">
              <a:solidFill>
                <a:srgbClr val="C16550"/>
              </a:solidFill>
            </a:endParaRPr>
          </a:p>
        </p:txBody>
      </p:sp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AB0C84B1-72A5-495A-B38A-60F98A979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104386"/>
              </p:ext>
            </p:extLst>
          </p:nvPr>
        </p:nvGraphicFramePr>
        <p:xfrm>
          <a:off x="515944" y="736922"/>
          <a:ext cx="10742521" cy="56262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70995">
                  <a:extLst>
                    <a:ext uri="{9D8B030D-6E8A-4147-A177-3AD203B41FA5}">
                      <a16:colId xmlns:a16="http://schemas.microsoft.com/office/drawing/2014/main" val="2553778083"/>
                    </a:ext>
                  </a:extLst>
                </a:gridCol>
                <a:gridCol w="6771526">
                  <a:extLst>
                    <a:ext uri="{9D8B030D-6E8A-4147-A177-3AD203B41FA5}">
                      <a16:colId xmlns:a16="http://schemas.microsoft.com/office/drawing/2014/main" val="3179801087"/>
                    </a:ext>
                  </a:extLst>
                </a:gridCol>
              </a:tblGrid>
              <a:tr h="87334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ТЕМА ПРОЕКТА</a:t>
                      </a:r>
                      <a:endParaRPr lang="ru-RU" sz="1400" kern="100" dirty="0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Система учета и анализа финансово-хозяйственной деятельности ООО Личный Косметолог</a:t>
                      </a:r>
                      <a:endParaRPr lang="ru-RU" sz="1400" kern="100" dirty="0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85" marR="3358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Учебное направление –Прикладная информатика в экономике.</a:t>
                      </a:r>
                      <a:endParaRPr lang="ru-RU" sz="1400" kern="100" dirty="0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Научный руководитель –</a:t>
                      </a:r>
                      <a:r>
                        <a:rPr lang="ru-RU" sz="1400" u="sng" kern="100" dirty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kern="100" dirty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к.т.н., доцент Клюшин А. Ю</a:t>
                      </a:r>
                      <a:r>
                        <a:rPr lang="ru-RU" sz="1400" kern="0" dirty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lang="ru-RU" sz="1400" kern="100" dirty="0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Консультанты – </a:t>
                      </a:r>
                      <a:r>
                        <a:rPr lang="ru-RU" sz="1400" kern="100" dirty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к.т.н., доцент Клюшин А. Ю</a:t>
                      </a:r>
                      <a:endParaRPr lang="ru-RU" sz="1400" kern="100" dirty="0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85" marR="33585" marT="0" marB="0">
                    <a:solidFill>
                      <a:srgbClr val="FCDC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306332"/>
                  </a:ext>
                </a:extLst>
              </a:tr>
              <a:tr h="412599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Смысл проектной деятельности.</a:t>
                      </a:r>
                      <a:endParaRPr lang="ru-RU" sz="1400" kern="100" dirty="0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Кому адресован проект. Его цель.</a:t>
                      </a:r>
                      <a:endParaRPr lang="ru-RU" sz="1400" kern="100" dirty="0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85" marR="3358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 системы учета и анализа финансово-хозяйственной деятельности ООО "Личный Косметолог" имеет целью обеспечить эффективное управление финансами и ресурсами компании, а также обеспечить информационную прозрачность и аналитическую осведомленность для принятия стратегических решений. Его смысл в том, чтобы создать инструмент, который поможет компании оптимизировать свою деятельность, повысить ее конкурентоспособность и устойчивость на рынке.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 адресован руководству и управленческому персоналу ООО "Личный Косметолог", а также внешним заинтересованным сторонам, таким как инвесторы, банки, аудиторы и налоговые органы.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Его целью является: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и внедрение системы учета, которая позволит корректно и своевременно отражать финансовые операции компании.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механизмов анализа финансовых показателей для выявления трендов, проблемных областей и возможностей для улучшения финансового положения компании.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Предоставление надежной базы данных для принятия обоснованных стратегических и тактических решений руководством компании.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Обеспечение соблюдения финансовой дисциплины и законодательства в области бухгалтерского учета.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585" marR="33585" marT="0" marB="0"/>
                </a:tc>
                <a:extLst>
                  <a:ext uri="{0D108BD9-81ED-4DB2-BD59-A6C34878D82A}">
                    <a16:rowId xmlns:a16="http://schemas.microsoft.com/office/drawing/2014/main" val="1551887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97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2557C66-D7A3-442A-8D52-479D0F836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445837"/>
              </p:ext>
            </p:extLst>
          </p:nvPr>
        </p:nvGraphicFramePr>
        <p:xfrm>
          <a:off x="522515" y="188705"/>
          <a:ext cx="10907486" cy="61593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5662">
                  <a:extLst>
                    <a:ext uri="{9D8B030D-6E8A-4147-A177-3AD203B41FA5}">
                      <a16:colId xmlns:a16="http://schemas.microsoft.com/office/drawing/2014/main" val="1509128220"/>
                    </a:ext>
                  </a:extLst>
                </a:gridCol>
                <a:gridCol w="1481470">
                  <a:extLst>
                    <a:ext uri="{9D8B030D-6E8A-4147-A177-3AD203B41FA5}">
                      <a16:colId xmlns:a16="http://schemas.microsoft.com/office/drawing/2014/main" val="739264870"/>
                    </a:ext>
                  </a:extLst>
                </a:gridCol>
                <a:gridCol w="8410354">
                  <a:extLst>
                    <a:ext uri="{9D8B030D-6E8A-4147-A177-3AD203B41FA5}">
                      <a16:colId xmlns:a16="http://schemas.microsoft.com/office/drawing/2014/main" val="4116797746"/>
                    </a:ext>
                  </a:extLst>
                </a:gridCol>
              </a:tblGrid>
              <a:tr h="668213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kern="0" dirty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 проектной деятельности</a:t>
                      </a:r>
                      <a:endParaRPr lang="ru-RU" sz="1800" b="1" kern="100" dirty="0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830" marR="18830" marT="0" marB="0" vert="vert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kern="0" dirty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Продукт проектной деятельности.</a:t>
                      </a:r>
                      <a:endParaRPr lang="ru-RU" sz="1600" b="0" kern="100" dirty="0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830" marR="18830" marT="0" marB="0">
                    <a:solidFill>
                      <a:srgbClr val="FEF2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kern="0" dirty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Система учета и анализа финансово-хозяйственной деятельности ООО Личный Косметолог</a:t>
                      </a:r>
                      <a:endParaRPr lang="ru-RU" sz="1600" b="0" kern="100" dirty="0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830" marR="18830" marT="0" marB="0">
                    <a:solidFill>
                      <a:srgbClr val="FEF2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146494"/>
                  </a:ext>
                </a:extLst>
              </a:tr>
              <a:tr h="499524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Критерии оценки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830" marR="188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 оценке работ учитывается:</a:t>
                      </a: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Функциональность: Оценка того, насколько хорошо система выполняет свои основные функции учета и анализа финансовых данных. Это включает в себя генерацию отчетов и аналитическую обработку данных.</a:t>
                      </a: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Простота использования: Оценка удобства и интуитивной понятности интерфейса системы для пользователей разного уровня компетенции. Система должна быть легко осваиваема и использование ее не должно вызывать затруднений.</a:t>
                      </a: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Надежность и безопасность: Оценка уровня защиты финансовых данных и надежности работы системы. Это включает в себя проверку наличия механизмов резервного копирования, защиты от несанкционированного доступа и других мер безопасности.</a:t>
                      </a: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Гибкость и масштабируемость: Оценка того, насколько легко систему можно адаптировать под изменяющиеся потребности и масштабировать с ростом компании. Это важно для того, чтобы система оставалась актуальной и функциональной на протяжении всего жизненного цикла компании.</a:t>
                      </a: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Эффективность и результативность: Оценка влияния внедрения системы на финансовые результаты компании, уровень контроля над финансами и принятие обоснованных решений. Система должна способствовать улучшению финансовой производительности и результатов деятельности компании.</a:t>
                      </a: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 участия пользователей: Оценка того, насколько активно пользователи принимают участие в процессе внедрения и использования системы. Понимание и поддержка со стороны персонала являются важными факторами успеха проекта.</a:t>
                      </a: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Соответствие бюджету и срокам: Оценка того, насколько проект соответствует запланированным бюджету и временным рамкам. Это позволяет оценить эффективность управления проектом и использование ресурсов.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830" marR="18830" marT="0" marB="0"/>
                </a:tc>
                <a:extLst>
                  <a:ext uri="{0D108BD9-81ED-4DB2-BD59-A6C34878D82A}">
                    <a16:rowId xmlns:a16="http://schemas.microsoft.com/office/drawing/2014/main" val="3006523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16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F1751A-B431-4E7E-99E3-8880E660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091" y="0"/>
            <a:ext cx="10668000" cy="984885"/>
          </a:xfrm>
        </p:spPr>
        <p:txBody>
          <a:bodyPr/>
          <a:lstStyle/>
          <a:p>
            <a:r>
              <a:rPr lang="ru-RU" sz="3200" kern="0" dirty="0">
                <a:solidFill>
                  <a:srgbClr val="C165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Что необходимо для выполнения проекта:</a:t>
            </a:r>
            <a:br>
              <a:rPr lang="ru-RU" sz="3200" kern="100" dirty="0">
                <a:solidFill>
                  <a:srgbClr val="C165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3200" dirty="0">
              <a:solidFill>
                <a:srgbClr val="C165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DA55D7B7-FCE9-4205-A321-61684DFB4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921703"/>
              </p:ext>
            </p:extLst>
          </p:nvPr>
        </p:nvGraphicFramePr>
        <p:xfrm>
          <a:off x="1" y="637493"/>
          <a:ext cx="12191999" cy="6220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06402592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56888027"/>
                    </a:ext>
                  </a:extLst>
                </a:gridCol>
                <a:gridCol w="4909456">
                  <a:extLst>
                    <a:ext uri="{9D8B030D-6E8A-4147-A177-3AD203B41FA5}">
                      <a16:colId xmlns:a16="http://schemas.microsoft.com/office/drawing/2014/main" val="542161817"/>
                    </a:ext>
                  </a:extLst>
                </a:gridCol>
                <a:gridCol w="1186543">
                  <a:extLst>
                    <a:ext uri="{9D8B030D-6E8A-4147-A177-3AD203B41FA5}">
                      <a16:colId xmlns:a16="http://schemas.microsoft.com/office/drawing/2014/main" val="4179437853"/>
                    </a:ext>
                  </a:extLst>
                </a:gridCol>
              </a:tblGrid>
              <a:tr h="660909">
                <a:tc>
                  <a:txBody>
                    <a:bodyPr/>
                    <a:lstStyle/>
                    <a:p>
                      <a:r>
                        <a:rPr lang="ru-RU" sz="12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Источники информации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Приборы и материалы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Необходимые умения, способы работы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Время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221059"/>
                  </a:ext>
                </a:extLst>
              </a:tr>
              <a:tr h="5559598"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Внутренние данные компании: Это включает финансовые отчеты, бухгалтерскую отчетность, данные о доходах и расходах, информацию о текущих процессах учета и анализа, а также данные о структуре и организации бизнеса.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Стандарты бухгалтерского учета: Изучение соответствующих стандартов и нормативных актов, таких как МСФО или НКФО, для обеспечения правильного ведения бухгалтерского учета и отчетности.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Профессиональная литература и исследования: Изучение книг, статей, исследований и публикаций в области финансового управления, бухгалтерского учета, анализа финансов и управления рисками.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Консультации экспертов: Обращение к финансовым аналитикам, консультантам по бухгалтерскому учету и финансовому управлению для получения советов и рекомендаций по разработке и внедрению системы учета и анализа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Аппаратное обеспечение: Ноутбуки, компьютеры, серверы (если требуется централизованное хранение данных), принтеры и другое офисное оборудование.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Материалы для документации: Бухгалтерские журналы, бланки счетов-фактур, договоров, актов выполненных работ и прочие формы, необходимые для правильного ведения документации.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Интернет и коммуникационное оборудование: Для доступа к онлайн-ресурсам, облачным сервисам и связи с контрагентами.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Защита данных: Резервное копирование данных, антивирусная защита, защита от несанкционированного доступа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Бухгалтерские знания: Понимание основ бухгалтерского учета, законодательства о налогах и финансовой отчетности.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Аналитические навыки: Способность анализировать финансовые данные, выявлять тенденции, прогнозировать результаты и принимать обоснованные решения на основе анализа.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Техническая грамотность: Умение работать с программным обеспечением для учета и анализа данных, а также основные навыки работы с офисными приложениями (например, Excel) для обработки данных.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Организационные навыки: Способность эффективно организовывать рабочий процесс, устанавливать приоритеты, планировать задачи и следить за соблюдением сроков.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Коммуникационные способности: Умение четко и ясно общаться с коллегами, клиентами и контрагентами, объяснять финансовые показатели и давать рекомендации на основе анализа данных.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Самодисциплина и внимательность к деталям: Внимательное следование установленным процедурам и правилам учета, а также внимание к деталям при анализе данных.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Обучаемость и готовность к саморазвитию: Быстрое освоение новых инструментов и методов работы, постоянное обучение и повышение квалификации в области бухгалтерии и финансов.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 дней</a:t>
                      </a:r>
                      <a:endParaRPr lang="ru-RU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0" marR="73660" marT="0" marB="0"/>
                </a:tc>
                <a:extLst>
                  <a:ext uri="{0D108BD9-81ED-4DB2-BD59-A6C34878D82A}">
                    <a16:rowId xmlns:a16="http://schemas.microsoft.com/office/drawing/2014/main" val="2700516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26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502A6C6-39FE-4431-A129-2507F6044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71179"/>
              </p:ext>
            </p:extLst>
          </p:nvPr>
        </p:nvGraphicFramePr>
        <p:xfrm>
          <a:off x="1041265" y="431594"/>
          <a:ext cx="9853563" cy="52505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8705">
                  <a:extLst>
                    <a:ext uri="{9D8B030D-6E8A-4147-A177-3AD203B41FA5}">
                      <a16:colId xmlns:a16="http://schemas.microsoft.com/office/drawing/2014/main" val="589574081"/>
                    </a:ext>
                  </a:extLst>
                </a:gridCol>
                <a:gridCol w="1127548">
                  <a:extLst>
                    <a:ext uri="{9D8B030D-6E8A-4147-A177-3AD203B41FA5}">
                      <a16:colId xmlns:a16="http://schemas.microsoft.com/office/drawing/2014/main" val="1843140175"/>
                    </a:ext>
                  </a:extLst>
                </a:gridCol>
                <a:gridCol w="1690051">
                  <a:extLst>
                    <a:ext uri="{9D8B030D-6E8A-4147-A177-3AD203B41FA5}">
                      <a16:colId xmlns:a16="http://schemas.microsoft.com/office/drawing/2014/main" val="2378433020"/>
                    </a:ext>
                  </a:extLst>
                </a:gridCol>
                <a:gridCol w="6307259">
                  <a:extLst>
                    <a:ext uri="{9D8B030D-6E8A-4147-A177-3AD203B41FA5}">
                      <a16:colId xmlns:a16="http://schemas.microsoft.com/office/drawing/2014/main" val="2236021194"/>
                    </a:ext>
                  </a:extLst>
                </a:gridCol>
              </a:tblGrid>
              <a:tr h="1160296">
                <a:tc row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 работы над проектом</a:t>
                      </a:r>
                      <a:endParaRPr lang="ru-RU" sz="2000" kern="100" dirty="0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2" marR="68762" marT="0" marB="0" vert="vert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kern="0" dirty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Этап 1</a:t>
                      </a:r>
                      <a:endParaRPr lang="ru-RU" sz="1400" b="0" kern="100" dirty="0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2" marR="68762" marT="0" marB="0" anchor="ctr">
                    <a:solidFill>
                      <a:srgbClr val="FEF2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kern="0" dirty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день</a:t>
                      </a:r>
                      <a:endParaRPr lang="ru-RU" sz="1400" b="0" kern="100" dirty="0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2" marR="68762" marT="0" marB="0" anchor="ctr">
                    <a:solidFill>
                      <a:srgbClr val="FEF2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kern="100" dirty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Согласование дизайна проекта с руководителем и сотрудниками</a:t>
                      </a:r>
                      <a:endParaRPr lang="ru-RU" sz="1400" b="0" kern="100" dirty="0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2" marR="68762" marT="0" marB="0" anchor="ctr">
                    <a:solidFill>
                      <a:srgbClr val="FEF2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888460"/>
                  </a:ext>
                </a:extLst>
              </a:tr>
              <a:tr h="54044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Этап 2</a:t>
                      </a:r>
                      <a:endParaRPr lang="ru-RU" sz="1400" kern="100" dirty="0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2" marR="6876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день</a:t>
                      </a:r>
                      <a:endParaRPr lang="ru-RU" sz="1400" kern="100" dirty="0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kern="100" dirty="0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2" marR="6876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Предпроектное обследование</a:t>
                      </a:r>
                      <a:endParaRPr lang="ru-RU" sz="1400" kern="100" dirty="0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2" marR="68762" marT="0" marB="0" anchor="ctr"/>
                </a:tc>
                <a:extLst>
                  <a:ext uri="{0D108BD9-81ED-4DB2-BD59-A6C34878D82A}">
                    <a16:rowId xmlns:a16="http://schemas.microsoft.com/office/drawing/2014/main" val="108659418"/>
                  </a:ext>
                </a:extLst>
              </a:tr>
              <a:tr h="80713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Этап 3</a:t>
                      </a:r>
                      <a:endParaRPr lang="ru-RU" sz="1400" kern="100" dirty="0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2" marR="6876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день</a:t>
                      </a:r>
                      <a:endParaRPr lang="ru-RU" sz="1400" kern="100" dirty="0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2" marR="6876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технического задания</a:t>
                      </a:r>
                      <a:endParaRPr lang="ru-RU" sz="1400" kern="100" dirty="0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2" marR="68762" marT="0" marB="0" anchor="ctr"/>
                </a:tc>
                <a:extLst>
                  <a:ext uri="{0D108BD9-81ED-4DB2-BD59-A6C34878D82A}">
                    <a16:rowId xmlns:a16="http://schemas.microsoft.com/office/drawing/2014/main" val="317982930"/>
                  </a:ext>
                </a:extLst>
              </a:tr>
              <a:tr h="52116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Этап 4</a:t>
                      </a:r>
                      <a:endParaRPr lang="ru-RU" sz="1400" kern="100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2" marR="6876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дня</a:t>
                      </a:r>
                      <a:endParaRPr lang="ru-RU" sz="1400" kern="100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2" marR="6876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БД.</a:t>
                      </a:r>
                      <a:endParaRPr lang="ru-RU" sz="1400" kern="100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2" marR="68762" marT="0" marB="0" anchor="ctr"/>
                </a:tc>
                <a:extLst>
                  <a:ext uri="{0D108BD9-81ED-4DB2-BD59-A6C34878D82A}">
                    <a16:rowId xmlns:a16="http://schemas.microsoft.com/office/drawing/2014/main" val="1588632591"/>
                  </a:ext>
                </a:extLst>
              </a:tr>
              <a:tr h="80713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Этап 5</a:t>
                      </a:r>
                      <a:endParaRPr lang="ru-RU" sz="1400" kern="100" dirty="0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2" marR="6876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дня</a:t>
                      </a:r>
                      <a:endParaRPr lang="ru-RU" sz="1400" kern="100" dirty="0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2" marR="6876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самого проекта.</a:t>
                      </a:r>
                      <a:endParaRPr lang="ru-RU" sz="1400" kern="100" dirty="0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2" marR="68762" marT="0" marB="0" anchor="ctr"/>
                </a:tc>
                <a:extLst>
                  <a:ext uri="{0D108BD9-81ED-4DB2-BD59-A6C34878D82A}">
                    <a16:rowId xmlns:a16="http://schemas.microsoft.com/office/drawing/2014/main" val="4160176558"/>
                  </a:ext>
                </a:extLst>
              </a:tr>
              <a:tr h="61625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Этап 6</a:t>
                      </a:r>
                      <a:endParaRPr lang="ru-RU" sz="1400" kern="100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2" marR="6876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дня</a:t>
                      </a:r>
                      <a:endParaRPr lang="ru-RU" sz="1400" kern="100" dirty="0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2" marR="6876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документации</a:t>
                      </a:r>
                      <a:endParaRPr lang="ru-RU" sz="1400" kern="100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2" marR="68762" marT="0" marB="0" anchor="ctr"/>
                </a:tc>
                <a:extLst>
                  <a:ext uri="{0D108BD9-81ED-4DB2-BD59-A6C34878D82A}">
                    <a16:rowId xmlns:a16="http://schemas.microsoft.com/office/drawing/2014/main" val="17347822"/>
                  </a:ext>
                </a:extLst>
              </a:tr>
              <a:tr h="79569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Этап 7</a:t>
                      </a:r>
                      <a:endParaRPr lang="ru-RU" sz="1400" kern="100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2" marR="6876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дня</a:t>
                      </a:r>
                      <a:endParaRPr lang="ru-RU" sz="1400" kern="100" dirty="0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2" marR="6876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 и управление ошибок. Выпуск в использование</a:t>
                      </a:r>
                      <a:endParaRPr lang="ru-RU" sz="1400" kern="100" dirty="0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762" marR="68762" marT="0" marB="0" anchor="ctr"/>
                </a:tc>
                <a:extLst>
                  <a:ext uri="{0D108BD9-81ED-4DB2-BD59-A6C34878D82A}">
                    <a16:rowId xmlns:a16="http://schemas.microsoft.com/office/drawing/2014/main" val="2331555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73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CC211A-61F8-4AD2-9691-B0392FEFC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613" y="2413337"/>
            <a:ext cx="9141397" cy="1015663"/>
          </a:xfrm>
        </p:spPr>
        <p:txBody>
          <a:bodyPr/>
          <a:lstStyle/>
          <a:p>
            <a:r>
              <a:rPr lang="ru-RU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BDD32E-5C35-486D-9423-8078E15331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61619" y="4495145"/>
            <a:ext cx="7799387" cy="153475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955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D57BACA-B27A-4A5C-B0FA-7DC17B5E90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999" y="1271453"/>
            <a:ext cx="6611983" cy="46133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Цель данной дипломной работы заключается в разработке и внедрении системы учета и анализа финансово-хозяйственной деятельности для салона "Личный Косметолог". </a:t>
            </a:r>
          </a:p>
          <a:p>
            <a:pPr>
              <a:lnSpc>
                <a:spcPct val="100000"/>
              </a:lnSpc>
            </a:pPr>
            <a:r>
              <a:rPr lang="ru-RU" sz="1400" b="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рамках дипломной работы будут рассмотрены следующие вопросы: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ru-RU" sz="1400" b="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Анализ текущего состояния финансово-хозяйственной деятельности салона "Личный Косметолог".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ru-RU" sz="1400" b="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Идентификация основных проблем и недостатков в учете и анализе финансов.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ru-RU" sz="1400" b="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системы учета и анализа финансово-хозяйственной деятельности салона.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ru-RU" sz="1400" b="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Внедрение разработанной системы и анализ ее эффективности.</a:t>
            </a:r>
          </a:p>
          <a:p>
            <a:pPr marL="342900" lvl="0" indent="-342900" algn="just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b="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Формулирование рекомендаций по улучшению управления финансами салона "Личный Косметолог".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54DD1D5-42BE-47F8-8F93-E8BA06541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78662"/>
            <a:ext cx="6476999" cy="1189038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</p:spTree>
    <p:extLst>
      <p:ext uri="{BB962C8B-B14F-4D97-AF65-F5344CB8AC3E}">
        <p14:creationId xmlns:p14="http://schemas.microsoft.com/office/powerpoint/2010/main" val="32364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FA960BB0-FFF3-4955-8925-2156B16F34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878D89B-14BD-4185-ACCA-7C81D69B0B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0" r="25840"/>
          <a:stretch>
            <a:fillRect/>
          </a:stretch>
        </p:blipFill>
        <p:spPr/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59D40B6-5FAE-4343-9809-8CAB60B73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84" y="787805"/>
            <a:ext cx="11375303" cy="48945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7F02D1B-5CF9-4F07-B5A6-EEB4E2EB7473}"/>
              </a:ext>
            </a:extLst>
          </p:cNvPr>
          <p:cNvSpPr txBox="1"/>
          <p:nvPr/>
        </p:nvSpPr>
        <p:spPr>
          <a:xfrm>
            <a:off x="579650" y="21895"/>
            <a:ext cx="11032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rgbClr val="C165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Организационная структура  ООО "Личный косметолог"</a:t>
            </a:r>
            <a:endParaRPr lang="ru-RU" sz="3200" b="1" dirty="0">
              <a:solidFill>
                <a:srgbClr val="C165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72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35A0EDE-84D9-4CD0-A2BD-B72DC7011F57}"/>
              </a:ext>
            </a:extLst>
          </p:cNvPr>
          <p:cNvPicPr/>
          <p:nvPr/>
        </p:nvPicPr>
        <p:blipFill rotWithShape="1">
          <a:blip r:embed="rId2"/>
          <a:srcRect l="637" b="780"/>
          <a:stretch/>
        </p:blipFill>
        <p:spPr>
          <a:xfrm>
            <a:off x="346166" y="755095"/>
            <a:ext cx="11376659" cy="53060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0B157F-FCFC-47A0-8363-C3B7E049EAFE}"/>
              </a:ext>
            </a:extLst>
          </p:cNvPr>
          <p:cNvSpPr txBox="1"/>
          <p:nvPr/>
        </p:nvSpPr>
        <p:spPr>
          <a:xfrm>
            <a:off x="1315317" y="58695"/>
            <a:ext cx="9932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rgbClr val="C165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IDEF1 диаграмма декомпозиции на данный момент </a:t>
            </a:r>
            <a:endParaRPr lang="ru-RU" sz="3200" b="1" dirty="0">
              <a:solidFill>
                <a:srgbClr val="C165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21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B2B05061-A0CF-4EA3-9E91-D2D2D68877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DF3B7B2-1C51-4135-A108-BAF95415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9973DA4-B367-4367-9E55-F86918121F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2642" y="631053"/>
            <a:ext cx="11266715" cy="52055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AAAA54-066C-4CAF-AB00-AA1A8A18C214}"/>
              </a:ext>
            </a:extLst>
          </p:cNvPr>
          <p:cNvSpPr txBox="1"/>
          <p:nvPr/>
        </p:nvSpPr>
        <p:spPr>
          <a:xfrm>
            <a:off x="2599508" y="0"/>
            <a:ext cx="8863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C165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IDEF1 после внедрения системы</a:t>
            </a:r>
            <a:endParaRPr lang="ru-RU" sz="3200" b="1" dirty="0">
              <a:solidFill>
                <a:srgbClr val="C165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15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CB2305E-9B52-4DE2-88A5-B0B78FECB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347" y="0"/>
            <a:ext cx="6476999" cy="1189038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Математическое обеспечение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0870113-7097-44D4-9C27-606CCCDD8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986164"/>
              </p:ext>
            </p:extLst>
          </p:nvPr>
        </p:nvGraphicFramePr>
        <p:xfrm>
          <a:off x="701038" y="594519"/>
          <a:ext cx="7380780" cy="60342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0797">
                  <a:extLst>
                    <a:ext uri="{9D8B030D-6E8A-4147-A177-3AD203B41FA5}">
                      <a16:colId xmlns:a16="http://schemas.microsoft.com/office/drawing/2014/main" val="505780771"/>
                    </a:ext>
                  </a:extLst>
                </a:gridCol>
                <a:gridCol w="1026808">
                  <a:extLst>
                    <a:ext uri="{9D8B030D-6E8A-4147-A177-3AD203B41FA5}">
                      <a16:colId xmlns:a16="http://schemas.microsoft.com/office/drawing/2014/main" val="1544648891"/>
                    </a:ext>
                  </a:extLst>
                </a:gridCol>
                <a:gridCol w="1119281">
                  <a:extLst>
                    <a:ext uri="{9D8B030D-6E8A-4147-A177-3AD203B41FA5}">
                      <a16:colId xmlns:a16="http://schemas.microsoft.com/office/drawing/2014/main" val="1430335744"/>
                    </a:ext>
                  </a:extLst>
                </a:gridCol>
                <a:gridCol w="1232236">
                  <a:extLst>
                    <a:ext uri="{9D8B030D-6E8A-4147-A177-3AD203B41FA5}">
                      <a16:colId xmlns:a16="http://schemas.microsoft.com/office/drawing/2014/main" val="751610680"/>
                    </a:ext>
                  </a:extLst>
                </a:gridCol>
                <a:gridCol w="1119281">
                  <a:extLst>
                    <a:ext uri="{9D8B030D-6E8A-4147-A177-3AD203B41FA5}">
                      <a16:colId xmlns:a16="http://schemas.microsoft.com/office/drawing/2014/main" val="1947088410"/>
                    </a:ext>
                  </a:extLst>
                </a:gridCol>
                <a:gridCol w="1002377">
                  <a:extLst>
                    <a:ext uri="{9D8B030D-6E8A-4147-A177-3AD203B41FA5}">
                      <a16:colId xmlns:a16="http://schemas.microsoft.com/office/drawing/2014/main" val="1965776631"/>
                    </a:ext>
                  </a:extLst>
                </a:gridCol>
              </a:tblGrid>
              <a:tr h="2930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sz="1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ru-RU" sz="1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ru-RU" sz="1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ru-RU" sz="1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ru-RU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extLst>
                  <a:ext uri="{0D108BD9-81ED-4DB2-BD59-A6C34878D82A}">
                    <a16:rowId xmlns:a16="http://schemas.microsoft.com/office/drawing/2014/main" val="4148967559"/>
                  </a:ext>
                </a:extLst>
              </a:tr>
              <a:tr h="2558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Прибыль</a:t>
                      </a:r>
                      <a:endParaRPr lang="ru-RU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-5000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-145000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317000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18000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1288000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extLst>
                  <a:ext uri="{0D108BD9-81ED-4DB2-BD59-A6C34878D82A}">
                    <a16:rowId xmlns:a16="http://schemas.microsoft.com/office/drawing/2014/main" val="893997549"/>
                  </a:ext>
                </a:extLst>
              </a:tr>
              <a:tr h="2558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Рентабельность</a:t>
                      </a:r>
                      <a:endParaRPr lang="ru-RU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-0,693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0,216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0,012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0,884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extLst>
                  <a:ext uri="{0D108BD9-81ED-4DB2-BD59-A6C34878D82A}">
                    <a16:rowId xmlns:a16="http://schemas.microsoft.com/office/drawing/2014/main" val="2633684063"/>
                  </a:ext>
                </a:extLst>
              </a:tr>
              <a:tr h="34010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Чистая прибыль</a:t>
                      </a:r>
                      <a:endParaRPr lang="ru-RU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-5000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147000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297000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1271000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extLst>
                  <a:ext uri="{0D108BD9-81ED-4DB2-BD59-A6C34878D82A}">
                    <a16:rowId xmlns:a16="http://schemas.microsoft.com/office/drawing/2014/main" val="2311724787"/>
                  </a:ext>
                </a:extLst>
              </a:tr>
              <a:tr h="2558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Активы</a:t>
                      </a:r>
                      <a:endParaRPr lang="ru-RU" sz="1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51000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79000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456000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422000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442000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extLst>
                  <a:ext uri="{0D108BD9-81ED-4DB2-BD59-A6C34878D82A}">
                    <a16:rowId xmlns:a16="http://schemas.microsoft.com/office/drawing/2014/main" val="1458122950"/>
                  </a:ext>
                </a:extLst>
              </a:tr>
              <a:tr h="2558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Обязательства</a:t>
                      </a:r>
                      <a:endParaRPr lang="ru-RU" sz="1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46000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102000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92000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167000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-26000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extLst>
                  <a:ext uri="{0D108BD9-81ED-4DB2-BD59-A6C34878D82A}">
                    <a16:rowId xmlns:a16="http://schemas.microsoft.com/office/drawing/2014/main" val="705973144"/>
                  </a:ext>
                </a:extLst>
              </a:tr>
              <a:tr h="35604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Собственный капитал</a:t>
                      </a:r>
                      <a:endParaRPr lang="ru-RU" sz="1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-23000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364000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255000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468000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extLst>
                  <a:ext uri="{0D108BD9-81ED-4DB2-BD59-A6C34878D82A}">
                    <a16:rowId xmlns:a16="http://schemas.microsoft.com/office/drawing/2014/main" val="2005058537"/>
                  </a:ext>
                </a:extLst>
              </a:tr>
              <a:tr h="51967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Коэффициент ликвидности</a:t>
                      </a:r>
                      <a:endParaRPr lang="ru-RU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0,817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3,210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7,76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15,385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extLst>
                  <a:ext uri="{0D108BD9-81ED-4DB2-BD59-A6C34878D82A}">
                    <a16:rowId xmlns:a16="http://schemas.microsoft.com/office/drawing/2014/main" val="2731361657"/>
                  </a:ext>
                </a:extLst>
              </a:tr>
              <a:tr h="73771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Коэффициент финансовой устойчивости </a:t>
                      </a:r>
                      <a:endParaRPr lang="ru-RU" sz="1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0,098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-0,2915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0,798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0,604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1,059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extLst>
                  <a:ext uri="{0D108BD9-81ED-4DB2-BD59-A6C34878D82A}">
                    <a16:rowId xmlns:a16="http://schemas.microsoft.com/office/drawing/2014/main" val="4068215812"/>
                  </a:ext>
                </a:extLst>
              </a:tr>
              <a:tr h="78347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Коэффициент рентабельности оборота активов </a:t>
                      </a:r>
                      <a:endParaRPr lang="ru-RU" sz="1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-0,098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-1,835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0,695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0,042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2,914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extLst>
                  <a:ext uri="{0D108BD9-81ED-4DB2-BD59-A6C34878D82A}">
                    <a16:rowId xmlns:a16="http://schemas.microsoft.com/office/drawing/2014/main" val="2455914368"/>
                  </a:ext>
                </a:extLst>
              </a:tr>
              <a:tr h="94814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Коэффициент рентабельности собственного капитала </a:t>
                      </a:r>
                      <a:endParaRPr lang="ru-RU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6,304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0,870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0,070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2,752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6" marR="18506" marT="12338" marB="12338"/>
                </a:tc>
                <a:extLst>
                  <a:ext uri="{0D108BD9-81ED-4DB2-BD59-A6C34878D82A}">
                    <a16:rowId xmlns:a16="http://schemas.microsoft.com/office/drawing/2014/main" val="205810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18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2B399A-20D8-450E-B61B-DFF84CD8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754" y="225566"/>
            <a:ext cx="10668000" cy="492443"/>
          </a:xfrm>
        </p:spPr>
        <p:txBody>
          <a:bodyPr/>
          <a:lstStyle/>
          <a:p>
            <a:r>
              <a:rPr lang="ru-RU" sz="3200" dirty="0">
                <a:solidFill>
                  <a:srgbClr val="C165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Меню и выбор пользователя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03BA83-4447-4EE4-8D3D-0DB2AB86094D}"/>
              </a:ext>
            </a:extLst>
          </p:cNvPr>
          <p:cNvPicPr/>
          <p:nvPr/>
        </p:nvPicPr>
        <p:blipFill rotWithShape="1">
          <a:blip r:embed="rId2"/>
          <a:srcRect r="3633" b="1946"/>
          <a:stretch/>
        </p:blipFill>
        <p:spPr>
          <a:xfrm>
            <a:off x="646612" y="986246"/>
            <a:ext cx="6041572" cy="475516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A1B10A-5C79-45CB-8881-CD2EE47FA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59" y="986246"/>
            <a:ext cx="3278777" cy="237758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D6943BE-5B5E-4F37-8D23-8C72414BF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58" y="3363827"/>
            <a:ext cx="3278777" cy="2429974"/>
          </a:xfrm>
          <a:prstGeom prst="rect">
            <a:avLst/>
          </a:prstGeom>
        </p:spPr>
      </p:pic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B21CE1A4-3D3A-49A1-A0F8-581730B23C71}"/>
              </a:ext>
            </a:extLst>
          </p:cNvPr>
          <p:cNvSpPr/>
          <p:nvPr/>
        </p:nvSpPr>
        <p:spPr>
          <a:xfrm rot="18907432">
            <a:off x="6805748" y="2823753"/>
            <a:ext cx="529046" cy="359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DEF196BA-DCC7-41C0-97F3-B12A328D8F87}"/>
              </a:ext>
            </a:extLst>
          </p:cNvPr>
          <p:cNvSpPr/>
          <p:nvPr/>
        </p:nvSpPr>
        <p:spPr>
          <a:xfrm rot="2743866">
            <a:off x="6812151" y="3361097"/>
            <a:ext cx="529046" cy="359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96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659F9CF-4912-4172-B2D8-A1D121BBCA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7423" y="890405"/>
            <a:ext cx="10698480" cy="46351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0549E8-4D6D-439A-B166-BED673DB3C35}"/>
              </a:ext>
            </a:extLst>
          </p:cNvPr>
          <p:cNvSpPr txBox="1"/>
          <p:nvPr/>
        </p:nvSpPr>
        <p:spPr>
          <a:xfrm>
            <a:off x="3804533" y="174678"/>
            <a:ext cx="5212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C165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89308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78FA44-E91B-49AF-940E-1BA75779B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069"/>
            <a:ext cx="12192000" cy="492443"/>
          </a:xfrm>
        </p:spPr>
        <p:txBody>
          <a:bodyPr/>
          <a:lstStyle/>
          <a:p>
            <a:pPr algn="ctr"/>
            <a:r>
              <a:rPr lang="ru-RU" sz="3200" dirty="0">
                <a:solidFill>
                  <a:srgbClr val="C165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Интегрированные в </a:t>
            </a:r>
            <a:r>
              <a:rPr lang="en-US" sz="3200" dirty="0">
                <a:solidFill>
                  <a:srgbClr val="C165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Google </a:t>
            </a:r>
            <a:r>
              <a:rPr lang="ru-RU" sz="3200" dirty="0">
                <a:solidFill>
                  <a:srgbClr val="C165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таблицы базы данных</a:t>
            </a:r>
            <a:endParaRPr lang="ru-RU" sz="3200" dirty="0">
              <a:solidFill>
                <a:srgbClr val="C1655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8318CD-F19F-4195-B512-15FCB600D5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46390" y="696355"/>
            <a:ext cx="7729129" cy="259080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2A647B-8903-4E3A-83E8-8D6D198E1C9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68161" y="3429000"/>
            <a:ext cx="7707358" cy="249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0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men's History Month presentation">
  <a:themeElements>
    <a:clrScheme name="Feminine Neutrals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FCDCD1"/>
      </a:accent1>
      <a:accent2>
        <a:srgbClr val="FFB6A3"/>
      </a:accent2>
      <a:accent3>
        <a:srgbClr val="C16550"/>
      </a:accent3>
      <a:accent4>
        <a:srgbClr val="FEF7F4"/>
      </a:accent4>
      <a:accent5>
        <a:srgbClr val="8A443A"/>
      </a:accent5>
      <a:accent6>
        <a:srgbClr val="EEDED1"/>
      </a:accent6>
      <a:hlink>
        <a:srgbClr val="E0CCBF"/>
      </a:hlink>
      <a:folHlink>
        <a:srgbClr val="C16E3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spanic Heritage Template_LW.pot  -  AutoRecovered" id="{0019F9B1-4944-4C3D-BD71-31454C82D899}" vid="{3EED11B8-4CEA-4EF8-BEA8-9CD170BA1D8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Women's History Month presentation</Template>
  <TotalTime>1339</TotalTime>
  <Words>1470</Words>
  <Application>Microsoft Office PowerPoint</Application>
  <PresentationFormat>Широкоэкранный</PresentationFormat>
  <Paragraphs>303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Segoe UI</vt:lpstr>
      <vt:lpstr>Symbol</vt:lpstr>
      <vt:lpstr>Times New Roman</vt:lpstr>
      <vt:lpstr>Women's History Month presentation</vt:lpstr>
      <vt:lpstr>      Кафедра «Информационные системы» Д И П Л О М Н А Я   Р А Б О Т А на тему «Система учета и анализа финансово - хозяйственной деятельности косметологической фирмы»</vt:lpstr>
      <vt:lpstr>Цель и задачи</vt:lpstr>
      <vt:lpstr>Презентация PowerPoint</vt:lpstr>
      <vt:lpstr>Презентация PowerPoint</vt:lpstr>
      <vt:lpstr>Презентация PowerPoint</vt:lpstr>
      <vt:lpstr>Математическое обеспечение</vt:lpstr>
      <vt:lpstr>Меню и выбор пользователя</vt:lpstr>
      <vt:lpstr>Презентация PowerPoint</vt:lpstr>
      <vt:lpstr>Интегрированные в Google таблицы базы данных</vt:lpstr>
      <vt:lpstr>Расчет надежности</vt:lpstr>
      <vt:lpstr>ROI(расчета возврата инвестиций)</vt:lpstr>
      <vt:lpstr>Технологическая карта</vt:lpstr>
      <vt:lpstr>Презентация PowerPoint</vt:lpstr>
      <vt:lpstr>Что необходимо для выполнения проекта: </vt:lpstr>
      <vt:lpstr>Презентация PowerPoint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МИНОБРНАУКИ РОССИИ Федеральное государственное бюджетное образовательное учреждение высшего образования «Тверской государственный технический университет» (ТвГТУ)   Кафедра «Информационные системы» Д И П Л О М Н А Я   Р А Б О Т А на тему «Система учета и анализа финансово - хозяйственной деятельности ООО "Личный Косметолог"» </dc:title>
  <dc:creator>Teg</dc:creator>
  <cp:lastModifiedBy>Teg</cp:lastModifiedBy>
  <cp:revision>46</cp:revision>
  <dcterms:created xsi:type="dcterms:W3CDTF">2024-05-23T07:42:12Z</dcterms:created>
  <dcterms:modified xsi:type="dcterms:W3CDTF">2024-06-11T11:31:24Z</dcterms:modified>
</cp:coreProperties>
</file>