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5" r:id="rId8"/>
    <p:sldId id="269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FA3A5-D2BE-47D0-A8D6-C0D7349FF7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14AFF7-63B4-4EA9-A8C0-2ACB3386F398}">
      <dgm:prSet/>
      <dgm:spPr/>
      <dgm:t>
        <a:bodyPr/>
        <a:lstStyle/>
        <a:p>
          <a:r>
            <a:rPr lang="en-US" dirty="0"/>
            <a:t>Movie inventory should be pruned to exclude movies that don’t generate high revenue (Bottom 50 or even more).</a:t>
          </a:r>
        </a:p>
      </dgm:t>
    </dgm:pt>
    <dgm:pt modelId="{99A8AEF2-0E17-4586-8E16-5CD836511E99}" type="parTrans" cxnId="{8BC6D7AB-5A74-4078-85AA-D60543D9607E}">
      <dgm:prSet/>
      <dgm:spPr/>
      <dgm:t>
        <a:bodyPr/>
        <a:lstStyle/>
        <a:p>
          <a:endParaRPr lang="en-US"/>
        </a:p>
      </dgm:t>
    </dgm:pt>
    <dgm:pt modelId="{4E169E20-290B-4D4C-9ED7-BD2B8DC2C11A}" type="sibTrans" cxnId="{8BC6D7AB-5A74-4078-85AA-D60543D9607E}">
      <dgm:prSet/>
      <dgm:spPr/>
      <dgm:t>
        <a:bodyPr/>
        <a:lstStyle/>
        <a:p>
          <a:endParaRPr lang="en-US"/>
        </a:p>
      </dgm:t>
    </dgm:pt>
    <dgm:pt modelId="{45B59B29-CF2D-4239-BFF9-6A64C6217D99}">
      <dgm:prSet/>
      <dgm:spPr/>
      <dgm:t>
        <a:bodyPr/>
        <a:lstStyle/>
        <a:p>
          <a:r>
            <a:rPr lang="en-US" dirty="0"/>
            <a:t>Profitability of movies should be investigated in more detail.</a:t>
          </a:r>
        </a:p>
        <a:p>
          <a:r>
            <a:rPr lang="en-US" dirty="0"/>
            <a:t>Is cost of replacement much lower that revenue it generates?</a:t>
          </a:r>
        </a:p>
      </dgm:t>
    </dgm:pt>
    <dgm:pt modelId="{140D4114-B64E-4CD0-9AF1-07F672CF27CF}" type="parTrans" cxnId="{C7D4AF40-E06D-41E5-A270-FE8CA2C47739}">
      <dgm:prSet/>
      <dgm:spPr/>
      <dgm:t>
        <a:bodyPr/>
        <a:lstStyle/>
        <a:p>
          <a:endParaRPr lang="en-US"/>
        </a:p>
      </dgm:t>
    </dgm:pt>
    <dgm:pt modelId="{0D24B5F9-F9CE-485F-9460-C1A8D16EE732}" type="sibTrans" cxnId="{C7D4AF40-E06D-41E5-A270-FE8CA2C47739}">
      <dgm:prSet/>
      <dgm:spPr/>
      <dgm:t>
        <a:bodyPr/>
        <a:lstStyle/>
        <a:p>
          <a:endParaRPr lang="en-US"/>
        </a:p>
      </dgm:t>
    </dgm:pt>
    <dgm:pt modelId="{C32ED96D-2B25-4523-BFED-DA744EF87F76}">
      <dgm:prSet/>
      <dgm:spPr/>
      <dgm:t>
        <a:bodyPr/>
        <a:lstStyle/>
        <a:p>
          <a:r>
            <a:rPr lang="en-US" dirty="0"/>
            <a:t>Marketing should focus first on top 10 countries with currently highest revenue to attract even more customers (More customers = More revenue).</a:t>
          </a:r>
        </a:p>
      </dgm:t>
    </dgm:pt>
    <dgm:pt modelId="{1DCE3F44-7EF3-479F-83AC-5C41E84DDB31}" type="parTrans" cxnId="{2681DEFB-581F-413D-93DC-9ED4806C93C2}">
      <dgm:prSet/>
      <dgm:spPr/>
      <dgm:t>
        <a:bodyPr/>
        <a:lstStyle/>
        <a:p>
          <a:endParaRPr lang="en-US"/>
        </a:p>
      </dgm:t>
    </dgm:pt>
    <dgm:pt modelId="{5999B16A-53CE-4AE4-BA41-ED384C5FC302}" type="sibTrans" cxnId="{2681DEFB-581F-413D-93DC-9ED4806C93C2}">
      <dgm:prSet/>
      <dgm:spPr/>
      <dgm:t>
        <a:bodyPr/>
        <a:lstStyle/>
        <a:p>
          <a:endParaRPr lang="en-US"/>
        </a:p>
      </dgm:t>
    </dgm:pt>
    <dgm:pt modelId="{A917357A-E764-4D39-9286-E3CF40AB1B4E}">
      <dgm:prSet/>
      <dgm:spPr/>
      <dgm:t>
        <a:bodyPr/>
        <a:lstStyle/>
        <a:p>
          <a:r>
            <a:rPr lang="en-US" dirty="0"/>
            <a:t>Customers that have high value should be reworded with free rentals.</a:t>
          </a:r>
        </a:p>
        <a:p>
          <a:r>
            <a:rPr lang="en-US" dirty="0"/>
            <a:t>Some affiliate program could generate more profit too.</a:t>
          </a:r>
        </a:p>
      </dgm:t>
    </dgm:pt>
    <dgm:pt modelId="{5743C53A-4A0A-495E-A986-21BE8B528F8A}" type="parTrans" cxnId="{FCB40AC7-0FBA-4F0D-90CE-0B376F7F0356}">
      <dgm:prSet/>
      <dgm:spPr/>
      <dgm:t>
        <a:bodyPr/>
        <a:lstStyle/>
        <a:p>
          <a:endParaRPr lang="en-US"/>
        </a:p>
      </dgm:t>
    </dgm:pt>
    <dgm:pt modelId="{1E48EBCD-CE37-4857-A4D6-160F9AD22BF6}" type="sibTrans" cxnId="{FCB40AC7-0FBA-4F0D-90CE-0B376F7F0356}">
      <dgm:prSet/>
      <dgm:spPr/>
      <dgm:t>
        <a:bodyPr/>
        <a:lstStyle/>
        <a:p>
          <a:endParaRPr lang="en-US"/>
        </a:p>
      </dgm:t>
    </dgm:pt>
    <dgm:pt modelId="{901233C1-835E-46BE-BC54-6EBDAE149720}" type="pres">
      <dgm:prSet presAssocID="{049FA3A5-D2BE-47D0-A8D6-C0D7349FF7E9}" presName="root" presStyleCnt="0">
        <dgm:presLayoutVars>
          <dgm:dir/>
          <dgm:resizeHandles val="exact"/>
        </dgm:presLayoutVars>
      </dgm:prSet>
      <dgm:spPr/>
    </dgm:pt>
    <dgm:pt modelId="{733189C7-6475-43F5-A380-F3B4A921BD12}" type="pres">
      <dgm:prSet presAssocID="{FD14AFF7-63B4-4EA9-A8C0-2ACB3386F398}" presName="compNode" presStyleCnt="0"/>
      <dgm:spPr/>
    </dgm:pt>
    <dgm:pt modelId="{2FE7219C-3226-402A-ADA3-A271DD99A067}" type="pres">
      <dgm:prSet presAssocID="{FD14AFF7-63B4-4EA9-A8C0-2ACB3386F398}" presName="bgRect" presStyleLbl="bgShp" presStyleIdx="0" presStyleCnt="4"/>
      <dgm:spPr/>
    </dgm:pt>
    <dgm:pt modelId="{90191A45-7B71-4AD7-851B-3059E2ED3329}" type="pres">
      <dgm:prSet presAssocID="{FD14AFF7-63B4-4EA9-A8C0-2ACB3386F3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1BA9955-2016-4C9D-ADFE-EDE8B74B4924}" type="pres">
      <dgm:prSet presAssocID="{FD14AFF7-63B4-4EA9-A8C0-2ACB3386F398}" presName="spaceRect" presStyleCnt="0"/>
      <dgm:spPr/>
    </dgm:pt>
    <dgm:pt modelId="{F73C7877-C62B-40C0-9C15-D705DBCF605C}" type="pres">
      <dgm:prSet presAssocID="{FD14AFF7-63B4-4EA9-A8C0-2ACB3386F398}" presName="parTx" presStyleLbl="revTx" presStyleIdx="0" presStyleCnt="4">
        <dgm:presLayoutVars>
          <dgm:chMax val="0"/>
          <dgm:chPref val="0"/>
        </dgm:presLayoutVars>
      </dgm:prSet>
      <dgm:spPr/>
    </dgm:pt>
    <dgm:pt modelId="{6C01778C-179A-4822-8100-DB0064C9E79E}" type="pres">
      <dgm:prSet presAssocID="{4E169E20-290B-4D4C-9ED7-BD2B8DC2C11A}" presName="sibTrans" presStyleCnt="0"/>
      <dgm:spPr/>
    </dgm:pt>
    <dgm:pt modelId="{B30E9B8E-44EB-49A8-AF2A-2E455AF5460E}" type="pres">
      <dgm:prSet presAssocID="{45B59B29-CF2D-4239-BFF9-6A64C6217D99}" presName="compNode" presStyleCnt="0"/>
      <dgm:spPr/>
    </dgm:pt>
    <dgm:pt modelId="{C85EFFB0-3B5D-4D79-9C22-C205C6F9A327}" type="pres">
      <dgm:prSet presAssocID="{45B59B29-CF2D-4239-BFF9-6A64C6217D99}" presName="bgRect" presStyleLbl="bgShp" presStyleIdx="1" presStyleCnt="4" custLinFactNeighborX="-1029" custLinFactNeighborY="-8239"/>
      <dgm:spPr/>
    </dgm:pt>
    <dgm:pt modelId="{A2683893-E0F9-4026-9713-658CF6BAFC96}" type="pres">
      <dgm:prSet presAssocID="{45B59B29-CF2D-4239-BFF9-6A64C6217D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EBCBF55-9505-402F-81F1-A68AD9E343A7}" type="pres">
      <dgm:prSet presAssocID="{45B59B29-CF2D-4239-BFF9-6A64C6217D99}" presName="spaceRect" presStyleCnt="0"/>
      <dgm:spPr/>
    </dgm:pt>
    <dgm:pt modelId="{A72E1994-5ECC-4601-A898-F93DC784CF64}" type="pres">
      <dgm:prSet presAssocID="{45B59B29-CF2D-4239-BFF9-6A64C6217D99}" presName="parTx" presStyleLbl="revTx" presStyleIdx="1" presStyleCnt="4">
        <dgm:presLayoutVars>
          <dgm:chMax val="0"/>
          <dgm:chPref val="0"/>
        </dgm:presLayoutVars>
      </dgm:prSet>
      <dgm:spPr/>
    </dgm:pt>
    <dgm:pt modelId="{D25E3A80-956B-45F3-8879-288BE0C59709}" type="pres">
      <dgm:prSet presAssocID="{0D24B5F9-F9CE-485F-9460-C1A8D16EE732}" presName="sibTrans" presStyleCnt="0"/>
      <dgm:spPr/>
    </dgm:pt>
    <dgm:pt modelId="{553B7653-6C91-43AD-ADFE-6D25D2532DAC}" type="pres">
      <dgm:prSet presAssocID="{C32ED96D-2B25-4523-BFED-DA744EF87F76}" presName="compNode" presStyleCnt="0"/>
      <dgm:spPr/>
    </dgm:pt>
    <dgm:pt modelId="{EEF7D4B4-CCBC-43A8-9504-152FC684F8DE}" type="pres">
      <dgm:prSet presAssocID="{C32ED96D-2B25-4523-BFED-DA744EF87F76}" presName="bgRect" presStyleLbl="bgShp" presStyleIdx="2" presStyleCnt="4"/>
      <dgm:spPr/>
    </dgm:pt>
    <dgm:pt modelId="{66770F97-A761-4BD5-9A0A-C1E43AD6752E}" type="pres">
      <dgm:prSet presAssocID="{C32ED96D-2B25-4523-BFED-DA744EF87F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E33D03B-D29E-4915-8C4F-5910BE183BE7}" type="pres">
      <dgm:prSet presAssocID="{C32ED96D-2B25-4523-BFED-DA744EF87F76}" presName="spaceRect" presStyleCnt="0"/>
      <dgm:spPr/>
    </dgm:pt>
    <dgm:pt modelId="{E383F3F7-C836-495E-B24F-9A163B93937B}" type="pres">
      <dgm:prSet presAssocID="{C32ED96D-2B25-4523-BFED-DA744EF87F76}" presName="parTx" presStyleLbl="revTx" presStyleIdx="2" presStyleCnt="4">
        <dgm:presLayoutVars>
          <dgm:chMax val="0"/>
          <dgm:chPref val="0"/>
        </dgm:presLayoutVars>
      </dgm:prSet>
      <dgm:spPr/>
    </dgm:pt>
    <dgm:pt modelId="{3F62008D-FE7B-480A-8D1E-829B67E32255}" type="pres">
      <dgm:prSet presAssocID="{5999B16A-53CE-4AE4-BA41-ED384C5FC302}" presName="sibTrans" presStyleCnt="0"/>
      <dgm:spPr/>
    </dgm:pt>
    <dgm:pt modelId="{50605411-691A-4784-9BDF-62F28B482177}" type="pres">
      <dgm:prSet presAssocID="{A917357A-E764-4D39-9286-E3CF40AB1B4E}" presName="compNode" presStyleCnt="0"/>
      <dgm:spPr/>
    </dgm:pt>
    <dgm:pt modelId="{229ADD39-145C-4F79-97AF-6403AB6B68CB}" type="pres">
      <dgm:prSet presAssocID="{A917357A-E764-4D39-9286-E3CF40AB1B4E}" presName="bgRect" presStyleLbl="bgShp" presStyleIdx="3" presStyleCnt="4"/>
      <dgm:spPr/>
    </dgm:pt>
    <dgm:pt modelId="{1E5E6D3C-BBDC-4121-A184-66BBF4316DCF}" type="pres">
      <dgm:prSet presAssocID="{A917357A-E764-4D39-9286-E3CF40AB1B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B079548-CE75-403C-BEE2-99CCA4639907}" type="pres">
      <dgm:prSet presAssocID="{A917357A-E764-4D39-9286-E3CF40AB1B4E}" presName="spaceRect" presStyleCnt="0"/>
      <dgm:spPr/>
    </dgm:pt>
    <dgm:pt modelId="{DF5D8D17-18DE-4E52-B8D2-8C1194CA28A0}" type="pres">
      <dgm:prSet presAssocID="{A917357A-E764-4D39-9286-E3CF40AB1B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9CCB07-3665-477F-A2A7-91F8444321EE}" type="presOf" srcId="{C32ED96D-2B25-4523-BFED-DA744EF87F76}" destId="{E383F3F7-C836-495E-B24F-9A163B93937B}" srcOrd="0" destOrd="0" presId="urn:microsoft.com/office/officeart/2018/2/layout/IconVerticalSolidList"/>
    <dgm:cxn modelId="{1EAB883B-CFDA-4EF3-BA14-0EE5FB08BEBB}" type="presOf" srcId="{45B59B29-CF2D-4239-BFF9-6A64C6217D99}" destId="{A72E1994-5ECC-4601-A898-F93DC784CF64}" srcOrd="0" destOrd="0" presId="urn:microsoft.com/office/officeart/2018/2/layout/IconVerticalSolidList"/>
    <dgm:cxn modelId="{5C766A40-3583-4D57-9890-F18105BDBB99}" type="presOf" srcId="{049FA3A5-D2BE-47D0-A8D6-C0D7349FF7E9}" destId="{901233C1-835E-46BE-BC54-6EBDAE149720}" srcOrd="0" destOrd="0" presId="urn:microsoft.com/office/officeart/2018/2/layout/IconVerticalSolidList"/>
    <dgm:cxn modelId="{C7D4AF40-E06D-41E5-A270-FE8CA2C47739}" srcId="{049FA3A5-D2BE-47D0-A8D6-C0D7349FF7E9}" destId="{45B59B29-CF2D-4239-BFF9-6A64C6217D99}" srcOrd="1" destOrd="0" parTransId="{140D4114-B64E-4CD0-9AF1-07F672CF27CF}" sibTransId="{0D24B5F9-F9CE-485F-9460-C1A8D16EE732}"/>
    <dgm:cxn modelId="{189401AB-E37B-4743-BF83-2A223C975C1F}" type="presOf" srcId="{FD14AFF7-63B4-4EA9-A8C0-2ACB3386F398}" destId="{F73C7877-C62B-40C0-9C15-D705DBCF605C}" srcOrd="0" destOrd="0" presId="urn:microsoft.com/office/officeart/2018/2/layout/IconVerticalSolidList"/>
    <dgm:cxn modelId="{8BC6D7AB-5A74-4078-85AA-D60543D9607E}" srcId="{049FA3A5-D2BE-47D0-A8D6-C0D7349FF7E9}" destId="{FD14AFF7-63B4-4EA9-A8C0-2ACB3386F398}" srcOrd="0" destOrd="0" parTransId="{99A8AEF2-0E17-4586-8E16-5CD836511E99}" sibTransId="{4E169E20-290B-4D4C-9ED7-BD2B8DC2C11A}"/>
    <dgm:cxn modelId="{FCB40AC7-0FBA-4F0D-90CE-0B376F7F0356}" srcId="{049FA3A5-D2BE-47D0-A8D6-C0D7349FF7E9}" destId="{A917357A-E764-4D39-9286-E3CF40AB1B4E}" srcOrd="3" destOrd="0" parTransId="{5743C53A-4A0A-495E-A986-21BE8B528F8A}" sibTransId="{1E48EBCD-CE37-4857-A4D6-160F9AD22BF6}"/>
    <dgm:cxn modelId="{689EA2D8-44F9-4E04-BD31-0FDAC54A604A}" type="presOf" srcId="{A917357A-E764-4D39-9286-E3CF40AB1B4E}" destId="{DF5D8D17-18DE-4E52-B8D2-8C1194CA28A0}" srcOrd="0" destOrd="0" presId="urn:microsoft.com/office/officeart/2018/2/layout/IconVerticalSolidList"/>
    <dgm:cxn modelId="{2681DEFB-581F-413D-93DC-9ED4806C93C2}" srcId="{049FA3A5-D2BE-47D0-A8D6-C0D7349FF7E9}" destId="{C32ED96D-2B25-4523-BFED-DA744EF87F76}" srcOrd="2" destOrd="0" parTransId="{1DCE3F44-7EF3-479F-83AC-5C41E84DDB31}" sibTransId="{5999B16A-53CE-4AE4-BA41-ED384C5FC302}"/>
    <dgm:cxn modelId="{C63114F5-EC93-42E6-82EA-DAC7AF42EEDE}" type="presParOf" srcId="{901233C1-835E-46BE-BC54-6EBDAE149720}" destId="{733189C7-6475-43F5-A380-F3B4A921BD12}" srcOrd="0" destOrd="0" presId="urn:microsoft.com/office/officeart/2018/2/layout/IconVerticalSolidList"/>
    <dgm:cxn modelId="{EF682874-E0FE-4634-BE6E-486C4ED5A62B}" type="presParOf" srcId="{733189C7-6475-43F5-A380-F3B4A921BD12}" destId="{2FE7219C-3226-402A-ADA3-A271DD99A067}" srcOrd="0" destOrd="0" presId="urn:microsoft.com/office/officeart/2018/2/layout/IconVerticalSolidList"/>
    <dgm:cxn modelId="{3E5101DB-7DEF-42D3-9CFF-106E263635E9}" type="presParOf" srcId="{733189C7-6475-43F5-A380-F3B4A921BD12}" destId="{90191A45-7B71-4AD7-851B-3059E2ED3329}" srcOrd="1" destOrd="0" presId="urn:microsoft.com/office/officeart/2018/2/layout/IconVerticalSolidList"/>
    <dgm:cxn modelId="{6A7B176D-84B1-461E-81AC-543172E8A206}" type="presParOf" srcId="{733189C7-6475-43F5-A380-F3B4A921BD12}" destId="{F1BA9955-2016-4C9D-ADFE-EDE8B74B4924}" srcOrd="2" destOrd="0" presId="urn:microsoft.com/office/officeart/2018/2/layout/IconVerticalSolidList"/>
    <dgm:cxn modelId="{29377246-4576-4387-8E45-CCE79298E678}" type="presParOf" srcId="{733189C7-6475-43F5-A380-F3B4A921BD12}" destId="{F73C7877-C62B-40C0-9C15-D705DBCF605C}" srcOrd="3" destOrd="0" presId="urn:microsoft.com/office/officeart/2018/2/layout/IconVerticalSolidList"/>
    <dgm:cxn modelId="{EBACE854-DFC1-4A57-9286-CA3A34D4C808}" type="presParOf" srcId="{901233C1-835E-46BE-BC54-6EBDAE149720}" destId="{6C01778C-179A-4822-8100-DB0064C9E79E}" srcOrd="1" destOrd="0" presId="urn:microsoft.com/office/officeart/2018/2/layout/IconVerticalSolidList"/>
    <dgm:cxn modelId="{D8C2F941-01BE-4E93-BB10-23A06A761F75}" type="presParOf" srcId="{901233C1-835E-46BE-BC54-6EBDAE149720}" destId="{B30E9B8E-44EB-49A8-AF2A-2E455AF5460E}" srcOrd="2" destOrd="0" presId="urn:microsoft.com/office/officeart/2018/2/layout/IconVerticalSolidList"/>
    <dgm:cxn modelId="{79B9025B-4260-4741-BF1D-9908A694E82F}" type="presParOf" srcId="{B30E9B8E-44EB-49A8-AF2A-2E455AF5460E}" destId="{C85EFFB0-3B5D-4D79-9C22-C205C6F9A327}" srcOrd="0" destOrd="0" presId="urn:microsoft.com/office/officeart/2018/2/layout/IconVerticalSolidList"/>
    <dgm:cxn modelId="{C19C2B02-2CD7-41FD-AD07-3FE151CF427D}" type="presParOf" srcId="{B30E9B8E-44EB-49A8-AF2A-2E455AF5460E}" destId="{A2683893-E0F9-4026-9713-658CF6BAFC96}" srcOrd="1" destOrd="0" presId="urn:microsoft.com/office/officeart/2018/2/layout/IconVerticalSolidList"/>
    <dgm:cxn modelId="{1037D226-112A-4791-B18B-1183114D1A67}" type="presParOf" srcId="{B30E9B8E-44EB-49A8-AF2A-2E455AF5460E}" destId="{1EBCBF55-9505-402F-81F1-A68AD9E343A7}" srcOrd="2" destOrd="0" presId="urn:microsoft.com/office/officeart/2018/2/layout/IconVerticalSolidList"/>
    <dgm:cxn modelId="{F65B4A6F-939E-4404-8561-6ECB3A5E55DF}" type="presParOf" srcId="{B30E9B8E-44EB-49A8-AF2A-2E455AF5460E}" destId="{A72E1994-5ECC-4601-A898-F93DC784CF64}" srcOrd="3" destOrd="0" presId="urn:microsoft.com/office/officeart/2018/2/layout/IconVerticalSolidList"/>
    <dgm:cxn modelId="{EFEFC0AB-FC74-421F-B71D-0DFF43869116}" type="presParOf" srcId="{901233C1-835E-46BE-BC54-6EBDAE149720}" destId="{D25E3A80-956B-45F3-8879-288BE0C59709}" srcOrd="3" destOrd="0" presId="urn:microsoft.com/office/officeart/2018/2/layout/IconVerticalSolidList"/>
    <dgm:cxn modelId="{3C29AD7B-A6FB-4B7B-A4D2-A0C024A9950E}" type="presParOf" srcId="{901233C1-835E-46BE-BC54-6EBDAE149720}" destId="{553B7653-6C91-43AD-ADFE-6D25D2532DAC}" srcOrd="4" destOrd="0" presId="urn:microsoft.com/office/officeart/2018/2/layout/IconVerticalSolidList"/>
    <dgm:cxn modelId="{FF7DE00D-5F53-45C0-95A7-7963D25DB8AE}" type="presParOf" srcId="{553B7653-6C91-43AD-ADFE-6D25D2532DAC}" destId="{EEF7D4B4-CCBC-43A8-9504-152FC684F8DE}" srcOrd="0" destOrd="0" presId="urn:microsoft.com/office/officeart/2018/2/layout/IconVerticalSolidList"/>
    <dgm:cxn modelId="{D5C198B5-5ED4-48C3-A817-821588221DF9}" type="presParOf" srcId="{553B7653-6C91-43AD-ADFE-6D25D2532DAC}" destId="{66770F97-A761-4BD5-9A0A-C1E43AD6752E}" srcOrd="1" destOrd="0" presId="urn:microsoft.com/office/officeart/2018/2/layout/IconVerticalSolidList"/>
    <dgm:cxn modelId="{D408AADD-B17C-4393-8116-BE5C99090FF0}" type="presParOf" srcId="{553B7653-6C91-43AD-ADFE-6D25D2532DAC}" destId="{BE33D03B-D29E-4915-8C4F-5910BE183BE7}" srcOrd="2" destOrd="0" presId="urn:microsoft.com/office/officeart/2018/2/layout/IconVerticalSolidList"/>
    <dgm:cxn modelId="{9247404E-0E00-4ED0-831E-105D7D86E0D3}" type="presParOf" srcId="{553B7653-6C91-43AD-ADFE-6D25D2532DAC}" destId="{E383F3F7-C836-495E-B24F-9A163B93937B}" srcOrd="3" destOrd="0" presId="urn:microsoft.com/office/officeart/2018/2/layout/IconVerticalSolidList"/>
    <dgm:cxn modelId="{CF056D35-1FE7-459C-8C44-2AF6AC6A8BEC}" type="presParOf" srcId="{901233C1-835E-46BE-BC54-6EBDAE149720}" destId="{3F62008D-FE7B-480A-8D1E-829B67E32255}" srcOrd="5" destOrd="0" presId="urn:microsoft.com/office/officeart/2018/2/layout/IconVerticalSolidList"/>
    <dgm:cxn modelId="{5A1C679C-33F7-44E9-98C7-0E873012CCD9}" type="presParOf" srcId="{901233C1-835E-46BE-BC54-6EBDAE149720}" destId="{50605411-691A-4784-9BDF-62F28B482177}" srcOrd="6" destOrd="0" presId="urn:microsoft.com/office/officeart/2018/2/layout/IconVerticalSolidList"/>
    <dgm:cxn modelId="{31E26BA1-AE83-42AF-8938-4F7554D7438C}" type="presParOf" srcId="{50605411-691A-4784-9BDF-62F28B482177}" destId="{229ADD39-145C-4F79-97AF-6403AB6B68CB}" srcOrd="0" destOrd="0" presId="urn:microsoft.com/office/officeart/2018/2/layout/IconVerticalSolidList"/>
    <dgm:cxn modelId="{39AF2350-2071-42F3-9A29-58545AA5B716}" type="presParOf" srcId="{50605411-691A-4784-9BDF-62F28B482177}" destId="{1E5E6D3C-BBDC-4121-A184-66BBF4316DCF}" srcOrd="1" destOrd="0" presId="urn:microsoft.com/office/officeart/2018/2/layout/IconVerticalSolidList"/>
    <dgm:cxn modelId="{F365D971-1CC9-479F-8650-9E6AD3B5DCCE}" type="presParOf" srcId="{50605411-691A-4784-9BDF-62F28B482177}" destId="{8B079548-CE75-403C-BEE2-99CCA4639907}" srcOrd="2" destOrd="0" presId="urn:microsoft.com/office/officeart/2018/2/layout/IconVerticalSolidList"/>
    <dgm:cxn modelId="{594907E2-B850-48C3-8FDB-6FBE923597F3}" type="presParOf" srcId="{50605411-691A-4784-9BDF-62F28B482177}" destId="{DF5D8D17-18DE-4E52-B8D2-8C1194CA28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219C-3226-402A-ADA3-A271DD99A067}">
      <dsp:nvSpPr>
        <dsp:cNvPr id="0" name=""/>
        <dsp:cNvSpPr/>
      </dsp:nvSpPr>
      <dsp:spPr>
        <a:xfrm>
          <a:off x="0" y="1757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91A45-7B71-4AD7-851B-3059E2ED3329}">
      <dsp:nvSpPr>
        <dsp:cNvPr id="0" name=""/>
        <dsp:cNvSpPr/>
      </dsp:nvSpPr>
      <dsp:spPr>
        <a:xfrm>
          <a:off x="269507" y="202217"/>
          <a:ext cx="490013" cy="490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C7877-C62B-40C0-9C15-D705DBCF605C}">
      <dsp:nvSpPr>
        <dsp:cNvPr id="0" name=""/>
        <dsp:cNvSpPr/>
      </dsp:nvSpPr>
      <dsp:spPr>
        <a:xfrm>
          <a:off x="1029028" y="1757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Movie inventory should be pruned to exclude movies that don’t generate high revenue (Bottom 50 or even more).</a:t>
          </a:r>
        </a:p>
      </dsp:txBody>
      <dsp:txXfrm>
        <a:off x="1029028" y="1757"/>
        <a:ext cx="9486571" cy="890933"/>
      </dsp:txXfrm>
    </dsp:sp>
    <dsp:sp modelId="{C85EFFB0-3B5D-4D79-9C22-C205C6F9A327}">
      <dsp:nvSpPr>
        <dsp:cNvPr id="0" name=""/>
        <dsp:cNvSpPr/>
      </dsp:nvSpPr>
      <dsp:spPr>
        <a:xfrm>
          <a:off x="0" y="1042020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83893-E0F9-4026-9713-658CF6BAFC96}">
      <dsp:nvSpPr>
        <dsp:cNvPr id="0" name=""/>
        <dsp:cNvSpPr/>
      </dsp:nvSpPr>
      <dsp:spPr>
        <a:xfrm>
          <a:off x="269507" y="1315884"/>
          <a:ext cx="490013" cy="490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E1994-5ECC-4601-A898-F93DC784CF64}">
      <dsp:nvSpPr>
        <dsp:cNvPr id="0" name=""/>
        <dsp:cNvSpPr/>
      </dsp:nvSpPr>
      <dsp:spPr>
        <a:xfrm>
          <a:off x="1029028" y="1115424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Profitability of movies should be investigated in more detail.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Is cost of replacement much lower that revenue it generates?</a:t>
          </a:r>
        </a:p>
      </dsp:txBody>
      <dsp:txXfrm>
        <a:off x="1029028" y="1115424"/>
        <a:ext cx="9486571" cy="890933"/>
      </dsp:txXfrm>
    </dsp:sp>
    <dsp:sp modelId="{EEF7D4B4-CCBC-43A8-9504-152FC684F8DE}">
      <dsp:nvSpPr>
        <dsp:cNvPr id="0" name=""/>
        <dsp:cNvSpPr/>
      </dsp:nvSpPr>
      <dsp:spPr>
        <a:xfrm>
          <a:off x="0" y="2229091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70F97-A761-4BD5-9A0A-C1E43AD6752E}">
      <dsp:nvSpPr>
        <dsp:cNvPr id="0" name=""/>
        <dsp:cNvSpPr/>
      </dsp:nvSpPr>
      <dsp:spPr>
        <a:xfrm>
          <a:off x="269507" y="2429551"/>
          <a:ext cx="490013" cy="490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3F3F7-C836-495E-B24F-9A163B93937B}">
      <dsp:nvSpPr>
        <dsp:cNvPr id="0" name=""/>
        <dsp:cNvSpPr/>
      </dsp:nvSpPr>
      <dsp:spPr>
        <a:xfrm>
          <a:off x="1029028" y="2229091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Marketing should focus first on top 10 countries with currently highest revenue to attract even more customers (More customers = More revenue).</a:t>
          </a:r>
        </a:p>
      </dsp:txBody>
      <dsp:txXfrm>
        <a:off x="1029028" y="2229091"/>
        <a:ext cx="9486571" cy="890933"/>
      </dsp:txXfrm>
    </dsp:sp>
    <dsp:sp modelId="{229ADD39-145C-4F79-97AF-6403AB6B68CB}">
      <dsp:nvSpPr>
        <dsp:cNvPr id="0" name=""/>
        <dsp:cNvSpPr/>
      </dsp:nvSpPr>
      <dsp:spPr>
        <a:xfrm>
          <a:off x="0" y="3342758"/>
          <a:ext cx="10515600" cy="8909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E6D3C-BBDC-4121-A184-66BBF4316DCF}">
      <dsp:nvSpPr>
        <dsp:cNvPr id="0" name=""/>
        <dsp:cNvSpPr/>
      </dsp:nvSpPr>
      <dsp:spPr>
        <a:xfrm>
          <a:off x="269507" y="3543218"/>
          <a:ext cx="490013" cy="490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D8D17-18DE-4E52-B8D2-8C1194CA28A0}">
      <dsp:nvSpPr>
        <dsp:cNvPr id="0" name=""/>
        <dsp:cNvSpPr/>
      </dsp:nvSpPr>
      <dsp:spPr>
        <a:xfrm>
          <a:off x="1029028" y="3342758"/>
          <a:ext cx="9486571" cy="89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290" tIns="94290" rIns="94290" bIns="9429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Customers that have high value should be reworded with free rentals.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affiliate program could generate more profit too.</a:t>
          </a:r>
        </a:p>
      </dsp:txBody>
      <dsp:txXfrm>
        <a:off x="1029028" y="3342758"/>
        <a:ext cx="9486571" cy="890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3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0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5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3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0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2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6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18.09.2023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76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18.09.2023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5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29" r:id="rId6"/>
    <p:sldLayoutId id="2147483834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lara.ljumovic/viz/Rockbustervisualizations_16949222828880/LTVcust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99C47-19D0-1FC0-FDD1-2CE96FD00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4638567" cy="33908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Rockbuster Stealth LLC</a:t>
            </a:r>
            <a:br>
              <a:rPr lang="en-US" sz="4600" dirty="0"/>
            </a:br>
            <a:r>
              <a:rPr lang="en-US" sz="4600" dirty="0"/>
              <a:t>Data Analysis for online launching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99FEB-4A54-E238-0BFB-DDFBE721A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368412"/>
            <a:ext cx="4638567" cy="830061"/>
          </a:xfrm>
        </p:spPr>
        <p:txBody>
          <a:bodyPr>
            <a:normAutofit/>
          </a:bodyPr>
          <a:lstStyle/>
          <a:p>
            <a:r>
              <a:rPr lang="en-US" sz="1800" dirty="0"/>
              <a:t>Made by Lara Ljumovic</a:t>
            </a:r>
          </a:p>
          <a:p>
            <a:r>
              <a:rPr lang="en-US" sz="1800" dirty="0"/>
              <a:t>Sep 18</a:t>
            </a:r>
            <a:r>
              <a:rPr lang="en-US" sz="1800" baseline="30000" dirty="0"/>
              <a:t>th</a:t>
            </a:r>
            <a:r>
              <a:rPr lang="en-US" sz="1800" dirty="0"/>
              <a:t> 2023</a:t>
            </a:r>
          </a:p>
        </p:txBody>
      </p:sp>
      <p:pic>
        <p:nvPicPr>
          <p:cNvPr id="7" name="Picture 6" descr="A store front with a sign on the front&#10;&#10;Description automatically generated">
            <a:extLst>
              <a:ext uri="{FF2B5EF4-FFF2-40B4-BE49-F238E27FC236}">
                <a16:creationId xmlns:a16="http://schemas.microsoft.com/office/drawing/2014/main" id="{785263C7-8E17-2DA8-CD6A-C8EDD88BB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89909">
            <a:off x="5293761" y="1499659"/>
            <a:ext cx="6047115" cy="40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2DB00F-0D09-204B-1E09-8310EF0C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1479E0F-D117-8985-AF6D-8D8E58D1A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429103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28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F6C9-478B-F996-78F4-D35DFF44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8" y="22824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5ADA-1C9C-7A86-E2E7-AC58C624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3110"/>
            <a:ext cx="10515600" cy="10838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 for Tableau Public: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Rockbuster visualizations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5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EF96-BEF4-4835-FF19-9557104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and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CA386-97B5-ECBF-8154-5F247681D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620" y="1953421"/>
            <a:ext cx="4247535" cy="44697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0" u="none" strike="noStrike" baseline="0" dirty="0">
                <a:solidFill>
                  <a:schemeClr val="accent1"/>
                </a:solidFill>
              </a:rPr>
              <a:t>WHO?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/>
              <a:t>Rockbuster Stealth LLC is movie rental company that used to have stores around the world.</a:t>
            </a:r>
          </a:p>
          <a:p>
            <a:pPr marL="0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400" b="1" dirty="0">
                <a:solidFill>
                  <a:schemeClr val="accent1"/>
                </a:solidFill>
              </a:rPr>
              <a:t>WHY?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/>
              <a:t>Facing stiff competition from streaming services the Rockbuster Stealth management team is planning to use its existing movie licenses to launch an online video rental service to stay competitive</a:t>
            </a:r>
            <a:r>
              <a:rPr lang="en-US" sz="1800" dirty="0"/>
              <a:t>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F8D1D-AEFE-0726-9CAC-1B91FAE1E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1432" y="2582684"/>
            <a:ext cx="6567949" cy="3702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KEY BUSINESS QUESTIONS</a:t>
            </a:r>
          </a:p>
          <a:p>
            <a:pPr marL="0" indent="0" algn="l">
              <a:buClr>
                <a:schemeClr val="accent1">
                  <a:lumMod val="75000"/>
                </a:schemeClr>
              </a:buClr>
              <a:buNone/>
            </a:pPr>
            <a:endParaRPr lang="en-US" sz="400" b="0" i="0" u="none" strike="noStrike" baseline="0" dirty="0">
              <a:solidFill>
                <a:srgbClr val="263B50"/>
              </a:solidFill>
            </a:endParaRPr>
          </a:p>
          <a:p>
            <a:pPr algn="l">
              <a:buClr>
                <a:schemeClr val="accent1">
                  <a:lumMod val="75000"/>
                </a:schemeClr>
              </a:buClr>
            </a:pPr>
            <a:r>
              <a:rPr lang="en-US" sz="1800" b="0" i="0" u="none" strike="noStrike" baseline="0" dirty="0">
                <a:solidFill>
                  <a:srgbClr val="263B50"/>
                </a:solidFill>
              </a:rPr>
              <a:t>Which movies contributed the most/least to revenue gain?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1800" b="0" i="0" u="none" strike="noStrike" baseline="0" dirty="0">
                <a:solidFill>
                  <a:srgbClr val="263B50"/>
                </a:solidFill>
              </a:rPr>
              <a:t>What was the average rental duration for all videos?</a:t>
            </a:r>
          </a:p>
          <a:p>
            <a:pPr algn="l">
              <a:buClr>
                <a:schemeClr val="accent1">
                  <a:lumMod val="75000"/>
                </a:schemeClr>
              </a:buClr>
            </a:pPr>
            <a:r>
              <a:rPr lang="en-US" sz="1800" b="0" i="0" u="none" strike="noStrike" baseline="0" dirty="0">
                <a:solidFill>
                  <a:srgbClr val="263B50"/>
                </a:solidFill>
              </a:rPr>
              <a:t>Which countries are Rockbuster customers based in?</a:t>
            </a:r>
          </a:p>
          <a:p>
            <a:pPr algn="l">
              <a:buClr>
                <a:schemeClr val="accent1">
                  <a:lumMod val="75000"/>
                </a:schemeClr>
              </a:buClr>
            </a:pPr>
            <a:r>
              <a:rPr lang="en-US" sz="1800" b="0" i="0" u="none" strike="noStrike" baseline="0" dirty="0">
                <a:solidFill>
                  <a:srgbClr val="263B50"/>
                </a:solidFill>
              </a:rPr>
              <a:t>Where are customers with a high lifetime value based?</a:t>
            </a:r>
          </a:p>
          <a:p>
            <a:pPr algn="l">
              <a:buClr>
                <a:schemeClr val="accent1">
                  <a:lumMod val="75000"/>
                </a:schemeClr>
              </a:buClr>
            </a:pPr>
            <a:r>
              <a:rPr lang="en-US" sz="1800" b="0" i="0" u="none" strike="noStrike" baseline="0" dirty="0">
                <a:solidFill>
                  <a:srgbClr val="263B50"/>
                </a:solidFill>
              </a:rPr>
              <a:t>Do sales figures vary between geographic regions?</a:t>
            </a:r>
          </a:p>
          <a:p>
            <a:pPr algn="l">
              <a:buClr>
                <a:schemeClr val="accent1">
                  <a:lumMod val="75000"/>
                </a:schemeClr>
              </a:buClr>
            </a:pPr>
            <a:r>
              <a:rPr lang="en-US" sz="1800" dirty="0"/>
              <a:t>What are the most popular movie genres?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3C906A-14E4-D298-C1F2-9AAA0F158086}"/>
              </a:ext>
            </a:extLst>
          </p:cNvPr>
          <p:cNvSpPr/>
          <p:nvPr/>
        </p:nvSpPr>
        <p:spPr>
          <a:xfrm>
            <a:off x="4906298" y="2167018"/>
            <a:ext cx="7069392" cy="409884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0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EEB1CB-47C0-3864-914F-E6B8CB2A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database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E1B8-265C-6FC2-E1D4-2CFD6A319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058" y="2084438"/>
            <a:ext cx="3664974" cy="4316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en-US" sz="2400" b="1" dirty="0">
                <a:solidFill>
                  <a:schemeClr val="accent1"/>
                </a:solidFill>
              </a:rPr>
              <a:t>MOVIES</a:t>
            </a:r>
            <a:r>
              <a:rPr lang="en-US" dirty="0"/>
              <a:t>	</a:t>
            </a:r>
            <a:r>
              <a:rPr lang="en-US" sz="1900" dirty="0"/>
              <a:t>	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chemeClr val="accent1"/>
                </a:solidFill>
              </a:rPr>
              <a:t>1000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  MOVIES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chemeClr val="accent1"/>
                </a:solidFill>
              </a:rPr>
              <a:t>17</a:t>
            </a:r>
            <a:r>
              <a:rPr lang="en-US" sz="1800" dirty="0"/>
              <a:t>	       GENRES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b="1" dirty="0">
                <a:solidFill>
                  <a:schemeClr val="accent1"/>
                </a:solidFill>
              </a:rPr>
              <a:t>5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        MPAA RATINGS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u="sng" dirty="0">
                <a:solidFill>
                  <a:schemeClr val="accent1"/>
                </a:solidFill>
              </a:rPr>
              <a:t>ALL MOVIES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   *</a:t>
            </a:r>
            <a:r>
              <a:rPr lang="en-US" sz="1800" dirty="0"/>
              <a:t> were released in </a:t>
            </a:r>
            <a:r>
              <a:rPr lang="en-US" sz="1800" b="1" dirty="0">
                <a:solidFill>
                  <a:schemeClr val="accent1"/>
                </a:solidFill>
              </a:rPr>
              <a:t>2006</a:t>
            </a:r>
          </a:p>
          <a:p>
            <a:pPr marL="0" indent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chemeClr val="accent1"/>
                </a:solidFill>
              </a:rPr>
              <a:t>*</a:t>
            </a:r>
            <a:r>
              <a:rPr lang="en-US" sz="1800" dirty="0"/>
              <a:t> have </a:t>
            </a:r>
            <a:r>
              <a:rPr lang="en-US" sz="1800" b="1" dirty="0">
                <a:solidFill>
                  <a:schemeClr val="accent1"/>
                </a:solidFill>
              </a:rPr>
              <a:t>English</a:t>
            </a:r>
            <a:r>
              <a:rPr lang="en-US" sz="1800" dirty="0"/>
              <a:t> language         	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AE6B9E-CA1D-9EAD-53D1-ACEAD8A87E79}"/>
              </a:ext>
            </a:extLst>
          </p:cNvPr>
          <p:cNvSpPr/>
          <p:nvPr/>
        </p:nvSpPr>
        <p:spPr>
          <a:xfrm>
            <a:off x="4921045" y="1932265"/>
            <a:ext cx="2349909" cy="796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143B0F-EB74-1A3B-118D-F5AC6DB8270D}"/>
              </a:ext>
            </a:extLst>
          </p:cNvPr>
          <p:cNvSpPr/>
          <p:nvPr/>
        </p:nvSpPr>
        <p:spPr>
          <a:xfrm>
            <a:off x="8685572" y="1932266"/>
            <a:ext cx="2349909" cy="796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B43D8A-4542-969B-B3A3-8F5EBCE60471}"/>
              </a:ext>
            </a:extLst>
          </p:cNvPr>
          <p:cNvSpPr/>
          <p:nvPr/>
        </p:nvSpPr>
        <p:spPr>
          <a:xfrm>
            <a:off x="1156519" y="1942099"/>
            <a:ext cx="2349909" cy="79687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EE085D-8A88-E279-6E0F-DBF66DFE51C2}"/>
              </a:ext>
            </a:extLst>
          </p:cNvPr>
          <p:cNvSpPr/>
          <p:nvPr/>
        </p:nvSpPr>
        <p:spPr>
          <a:xfrm>
            <a:off x="8396750" y="3223552"/>
            <a:ext cx="2957050" cy="295340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6721675-4D63-15C8-F60E-027F621CC333}"/>
              </a:ext>
            </a:extLst>
          </p:cNvPr>
          <p:cNvSpPr txBox="1">
            <a:spLocks/>
          </p:cNvSpPr>
          <p:nvPr/>
        </p:nvSpPr>
        <p:spPr>
          <a:xfrm>
            <a:off x="4646974" y="2084438"/>
            <a:ext cx="3168442" cy="409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sz="2400" b="1" dirty="0">
                <a:solidFill>
                  <a:schemeClr val="accent1"/>
                </a:solidFill>
              </a:rPr>
              <a:t>CUSTOMERS</a:t>
            </a:r>
            <a:r>
              <a:rPr lang="en-US" sz="1800" dirty="0"/>
              <a:t>		           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</a:t>
            </a:r>
            <a:r>
              <a:rPr lang="en-US" sz="1800" b="1" dirty="0">
                <a:solidFill>
                  <a:schemeClr val="accent1"/>
                </a:solidFill>
              </a:rPr>
              <a:t>584</a:t>
            </a:r>
            <a:r>
              <a:rPr lang="en-US" sz="1800" dirty="0"/>
              <a:t>	ACTIVE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CUSTOMERS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</a:t>
            </a:r>
            <a:r>
              <a:rPr lang="en-US" sz="1800" b="1" dirty="0">
                <a:solidFill>
                  <a:schemeClr val="accent1"/>
                </a:solidFill>
              </a:rPr>
              <a:t>109</a:t>
            </a:r>
            <a:r>
              <a:rPr lang="en-US" sz="1800" dirty="0"/>
              <a:t>	COUNTRIES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</a:t>
            </a:r>
            <a:r>
              <a:rPr lang="en-US" sz="1800" b="1" dirty="0">
                <a:solidFill>
                  <a:schemeClr val="accent1"/>
                </a:solidFill>
              </a:rPr>
              <a:t>599</a:t>
            </a:r>
            <a:r>
              <a:rPr lang="en-US" sz="1800" dirty="0"/>
              <a:t> 	CITIES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EEF145-DFE0-96B8-4374-4E1E62FD49F7}"/>
              </a:ext>
            </a:extLst>
          </p:cNvPr>
          <p:cNvSpPr/>
          <p:nvPr/>
        </p:nvSpPr>
        <p:spPr>
          <a:xfrm>
            <a:off x="4646973" y="3238022"/>
            <a:ext cx="2957050" cy="295340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9AD252-86AA-DEDD-65D0-89B44FC62573}"/>
              </a:ext>
            </a:extLst>
          </p:cNvPr>
          <p:cNvSpPr/>
          <p:nvPr/>
        </p:nvSpPr>
        <p:spPr>
          <a:xfrm>
            <a:off x="897196" y="3238022"/>
            <a:ext cx="2957050" cy="295340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D52F495-4795-52C5-2544-158C2F0B8958}"/>
              </a:ext>
            </a:extLst>
          </p:cNvPr>
          <p:cNvSpPr txBox="1">
            <a:spLocks/>
          </p:cNvSpPr>
          <p:nvPr/>
        </p:nvSpPr>
        <p:spPr>
          <a:xfrm>
            <a:off x="8185358" y="2082598"/>
            <a:ext cx="3664974" cy="4092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accent1"/>
                </a:solidFill>
              </a:rPr>
              <a:t>RENTALS</a:t>
            </a:r>
            <a:r>
              <a:rPr lang="en-US" dirty="0"/>
              <a:t>	</a:t>
            </a:r>
            <a:r>
              <a:rPr lang="en-US" sz="1900" dirty="0"/>
              <a:t>	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</a:t>
            </a:r>
            <a:r>
              <a:rPr lang="en-US" sz="1800" b="1" dirty="0">
                <a:solidFill>
                  <a:schemeClr val="accent1"/>
                </a:solidFill>
              </a:rPr>
              <a:t>$ 61312.04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    TOTAL REVENUE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   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</a:t>
            </a:r>
            <a:r>
              <a:rPr lang="en-US" sz="1800" b="1" dirty="0">
                <a:solidFill>
                  <a:schemeClr val="accent1"/>
                </a:solidFill>
              </a:rPr>
              <a:t>16044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                TOTAL RENTALS</a:t>
            </a:r>
          </a:p>
        </p:txBody>
      </p:sp>
    </p:spTree>
    <p:extLst>
      <p:ext uri="{BB962C8B-B14F-4D97-AF65-F5344CB8AC3E}">
        <p14:creationId xmlns:p14="http://schemas.microsoft.com/office/powerpoint/2010/main" val="19724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412-CBF4-EA68-1CD9-67AD95A4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contribution to revenue</a:t>
            </a:r>
          </a:p>
        </p:txBody>
      </p:sp>
      <p:pic>
        <p:nvPicPr>
          <p:cNvPr id="10" name="Content Placeholder 9" descr="A blue and white lines&#10;&#10;Description automatically generated">
            <a:extLst>
              <a:ext uri="{FF2B5EF4-FFF2-40B4-BE49-F238E27FC236}">
                <a16:creationId xmlns:a16="http://schemas.microsoft.com/office/drawing/2014/main" id="{76B52F0B-327E-0061-4939-83AF552B17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067513" cy="495065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815F-E333-3EDF-B2DC-50A7DD50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1162" y="4336026"/>
            <a:ext cx="6732640" cy="2305315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chemeClr val="accent1"/>
                </a:solidFill>
              </a:rPr>
              <a:t>Top 50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movies contributed to </a:t>
            </a:r>
            <a:r>
              <a:rPr lang="en-US" sz="1800" b="1" dirty="0">
                <a:solidFill>
                  <a:schemeClr val="accent1"/>
                </a:solidFill>
              </a:rPr>
              <a:t>13%</a:t>
            </a:r>
            <a:r>
              <a:rPr lang="en-US" sz="1800" dirty="0">
                <a:solidFill>
                  <a:schemeClr val="accent1"/>
                </a:solidFill>
              </a:rPr>
              <a:t> of global revenue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Most top listed movies have </a:t>
            </a:r>
            <a:r>
              <a:rPr lang="en-US" sz="1800" dirty="0">
                <a:solidFill>
                  <a:schemeClr val="accent1"/>
                </a:solidFill>
              </a:rPr>
              <a:t>rental rate </a:t>
            </a:r>
            <a:r>
              <a:rPr lang="en-US" sz="1800" b="1" dirty="0">
                <a:solidFill>
                  <a:schemeClr val="accent1"/>
                </a:solidFill>
              </a:rPr>
              <a:t>$ 4.99</a:t>
            </a:r>
          </a:p>
          <a:p>
            <a:pPr marL="0" indent="0">
              <a:buClr>
                <a:schemeClr val="accent1">
                  <a:lumMod val="75000"/>
                </a:schemeClr>
              </a:buClr>
              <a:buNone/>
            </a:pPr>
            <a:endParaRPr lang="en-US" sz="1800" dirty="0"/>
          </a:p>
          <a:p>
            <a:pPr>
              <a:buClr>
                <a:schemeClr val="accent6"/>
              </a:buClr>
            </a:pPr>
            <a:r>
              <a:rPr lang="en-US" sz="1800" b="1" dirty="0">
                <a:solidFill>
                  <a:schemeClr val="accent6"/>
                </a:solidFill>
              </a:rPr>
              <a:t>Bottom 50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movies contributed to </a:t>
            </a:r>
            <a:r>
              <a:rPr lang="en-US" sz="1800" b="1" dirty="0">
                <a:solidFill>
                  <a:schemeClr val="accent6"/>
                </a:solidFill>
              </a:rPr>
              <a:t>1%</a:t>
            </a:r>
            <a:r>
              <a:rPr lang="en-US" sz="1800" dirty="0">
                <a:solidFill>
                  <a:schemeClr val="accent6"/>
                </a:solidFill>
              </a:rPr>
              <a:t> of global revenue</a:t>
            </a:r>
          </a:p>
          <a:p>
            <a:pPr>
              <a:buClr>
                <a:schemeClr val="accent6"/>
              </a:buClr>
            </a:pPr>
            <a:r>
              <a:rPr lang="en-US" sz="1800" dirty="0"/>
              <a:t>Most bottom listed movies have </a:t>
            </a:r>
            <a:r>
              <a:rPr lang="en-US" sz="1800" dirty="0">
                <a:solidFill>
                  <a:schemeClr val="accent6"/>
                </a:solidFill>
              </a:rPr>
              <a:t>rental rate </a:t>
            </a:r>
            <a:r>
              <a:rPr lang="en-US" sz="1800" b="1" dirty="0">
                <a:solidFill>
                  <a:schemeClr val="accent6"/>
                </a:solidFill>
              </a:rPr>
              <a:t>$ 0.99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86A7B6-9CFC-EB00-4127-071576546486}"/>
              </a:ext>
            </a:extLst>
          </p:cNvPr>
          <p:cNvSpPr/>
          <p:nvPr/>
        </p:nvSpPr>
        <p:spPr>
          <a:xfrm>
            <a:off x="4504402" y="4316362"/>
            <a:ext cx="6414320" cy="90456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1D87D1-FFA5-B4AC-AD6D-4E9C484681BF}"/>
              </a:ext>
            </a:extLst>
          </p:cNvPr>
          <p:cNvSpPr/>
          <p:nvPr/>
        </p:nvSpPr>
        <p:spPr>
          <a:xfrm>
            <a:off x="4504402" y="5567339"/>
            <a:ext cx="6414320" cy="90456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7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412-CBF4-EA68-1CD9-67AD95A4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dirty="0"/>
              <a:t>Key statistics for all movies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815F-E333-3EDF-B2DC-50A7DD50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4573" y="2399069"/>
            <a:ext cx="2074606" cy="4184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MIN	   3 days</a:t>
            </a:r>
          </a:p>
          <a:p>
            <a:pPr marL="0" indent="0">
              <a:buNone/>
            </a:pPr>
            <a:r>
              <a:rPr lang="en-US" sz="1800" dirty="0"/>
              <a:t>MAX	   7 days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Average    5 days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Most common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       PG-13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70C45C42-2199-1500-AEA2-40DA9481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98" y="1690688"/>
            <a:ext cx="3214415" cy="489246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CB313C9-F8AB-F7FE-EC63-3A27483327FB}"/>
              </a:ext>
            </a:extLst>
          </p:cNvPr>
          <p:cNvSpPr txBox="1">
            <a:spLocks/>
          </p:cNvSpPr>
          <p:nvPr/>
        </p:nvSpPr>
        <p:spPr>
          <a:xfrm>
            <a:off x="9438965" y="2399070"/>
            <a:ext cx="2379405" cy="418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MIN	   $0.99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MAX	   $4.99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Average   $2.98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MIN	   $9.99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MAX	   $29.99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Average   $19.98</a:t>
            </a:r>
          </a:p>
        </p:txBody>
      </p:sp>
      <p:pic>
        <p:nvPicPr>
          <p:cNvPr id="14" name="Picture 13" descr="A screenshot of a graph&#10;&#10;Description automatically generated">
            <a:extLst>
              <a:ext uri="{FF2B5EF4-FFF2-40B4-BE49-F238E27FC236}">
                <a16:creationId xmlns:a16="http://schemas.microsoft.com/office/drawing/2014/main" id="{26C12E8C-D01D-4CBE-4EE0-BA316A5A5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94" y="1690688"/>
            <a:ext cx="2485411" cy="51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9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FE74-0A24-CE73-F270-9252C9EC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dirty="0"/>
              <a:t>Genre popularity worldwide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A37F-18FB-4EE3-C451-2E64A9A71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310" y="1940876"/>
            <a:ext cx="1622322" cy="4236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Top 3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Sports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Sci-fi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Animation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dirty="0"/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accent1"/>
                </a:solidFill>
              </a:rPr>
              <a:t>Bottom 3</a:t>
            </a:r>
            <a:endParaRPr lang="en-US" sz="180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Thriller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Music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sz="1800" dirty="0"/>
              <a:t>Travel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CBFD19F-125A-7420-09CC-44AACA292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32" y="1864656"/>
            <a:ext cx="8268929" cy="370040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E77B-75C7-074D-8093-203A70F3D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77168" y="1862220"/>
            <a:ext cx="1698523" cy="3909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/>
                </a:solidFill>
              </a:rPr>
              <a:t>Top 3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/>
              <a:t>Sports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/>
              <a:t>Animation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/>
              <a:t>Action</a:t>
            </a:r>
          </a:p>
          <a:p>
            <a:pPr marL="0" indent="0">
              <a:buClr>
                <a:schemeClr val="accent6"/>
              </a:buClr>
              <a:buNone/>
            </a:pPr>
            <a:endParaRPr lang="en-US" sz="1800" dirty="0"/>
          </a:p>
          <a:p>
            <a:pPr marL="0" indent="0">
              <a:buClr>
                <a:schemeClr val="accent6"/>
              </a:buClr>
              <a:buNone/>
            </a:pPr>
            <a:r>
              <a:rPr lang="en-US" sz="1800" b="1" dirty="0">
                <a:solidFill>
                  <a:schemeClr val="accent6"/>
                </a:solidFill>
              </a:rPr>
              <a:t>Bottom 3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/>
              <a:t>Thriller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/>
              <a:t>Music</a:t>
            </a:r>
          </a:p>
          <a:p>
            <a:pPr marL="342900" indent="-342900">
              <a:buClr>
                <a:schemeClr val="accent6"/>
              </a:buClr>
              <a:buFont typeface="+mj-lt"/>
              <a:buAutoNum type="arabicPeriod"/>
            </a:pPr>
            <a:r>
              <a:rPr lang="en-US" sz="1800" dirty="0"/>
              <a:t>Travel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CF97AC-C5F5-428B-8A83-051E5AB7AB8F}"/>
              </a:ext>
            </a:extLst>
          </p:cNvPr>
          <p:cNvSpPr txBox="1">
            <a:spLocks/>
          </p:cNvSpPr>
          <p:nvPr/>
        </p:nvSpPr>
        <p:spPr>
          <a:xfrm>
            <a:off x="3510116" y="5659744"/>
            <a:ext cx="6007507" cy="89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Note:</a:t>
            </a:r>
            <a:r>
              <a:rPr lang="en-US" sz="1800" b="1" dirty="0"/>
              <a:t>	</a:t>
            </a:r>
            <a:r>
              <a:rPr lang="en-US" sz="1800" dirty="0"/>
              <a:t>There is only 1 thriller movie in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622549-77ED-9BFF-4F66-F7197E05FDC0}"/>
              </a:ext>
            </a:extLst>
          </p:cNvPr>
          <p:cNvSpPr/>
          <p:nvPr/>
        </p:nvSpPr>
        <p:spPr>
          <a:xfrm>
            <a:off x="216309" y="1835159"/>
            <a:ext cx="1622322" cy="403469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1C084B-C4E7-7E90-0C21-51E7C20ED34F}"/>
              </a:ext>
            </a:extLst>
          </p:cNvPr>
          <p:cNvSpPr/>
          <p:nvPr/>
        </p:nvSpPr>
        <p:spPr>
          <a:xfrm>
            <a:off x="10277167" y="1835159"/>
            <a:ext cx="1622322" cy="4034699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FE74-0A24-CE73-F270-9252C9EC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analysis</a:t>
            </a:r>
          </a:p>
        </p:txBody>
      </p:sp>
      <p:pic>
        <p:nvPicPr>
          <p:cNvPr id="7" name="Picture 6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E12FE796-22C1-825F-31DD-0F5362FF0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1" y="1697880"/>
            <a:ext cx="7211228" cy="3808186"/>
          </a:xfrm>
          <a:prstGeom prst="rect">
            <a:avLst/>
          </a:prstGeom>
        </p:spPr>
      </p:pic>
      <p:pic>
        <p:nvPicPr>
          <p:cNvPr id="11" name="Content Placeholder 10" descr="A screenshot of a number of customers&#10;&#10;Description automatically generated">
            <a:extLst>
              <a:ext uri="{FF2B5EF4-FFF2-40B4-BE49-F238E27FC236}">
                <a16:creationId xmlns:a16="http://schemas.microsoft.com/office/drawing/2014/main" id="{76F500C3-AEE4-4A95-63AD-925D8D4CAD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69" y="1928653"/>
            <a:ext cx="3913269" cy="1970864"/>
          </a:xfrm>
        </p:spPr>
      </p:pic>
      <p:pic>
        <p:nvPicPr>
          <p:cNvPr id="13" name="Picture 12" descr="A table with names of countries/regions&#10;&#10;Description automatically generated">
            <a:extLst>
              <a:ext uri="{FF2B5EF4-FFF2-40B4-BE49-F238E27FC236}">
                <a16:creationId xmlns:a16="http://schemas.microsoft.com/office/drawing/2014/main" id="{492EC6AC-3F03-FA81-3985-14F7B52F1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69" y="4137482"/>
            <a:ext cx="4686706" cy="1257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A5E0B4-AB70-41A3-5199-893A0DFA044D}"/>
              </a:ext>
            </a:extLst>
          </p:cNvPr>
          <p:cNvSpPr txBox="1"/>
          <p:nvPr/>
        </p:nvSpPr>
        <p:spPr>
          <a:xfrm>
            <a:off x="838200" y="5736839"/>
            <a:ext cx="1070732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Same countries are in Top 10 by number of customers and by revenue gain.</a:t>
            </a:r>
          </a:p>
          <a:p>
            <a:endParaRPr lang="en-US" sz="500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There is a strong correlation between number of customers in country and revenue it generates.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E463E5-7FC3-07B6-4C70-20F83901295E}"/>
              </a:ext>
            </a:extLst>
          </p:cNvPr>
          <p:cNvSpPr/>
          <p:nvPr/>
        </p:nvSpPr>
        <p:spPr>
          <a:xfrm>
            <a:off x="646471" y="5646192"/>
            <a:ext cx="10899058" cy="90456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4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31E7-B058-1DD0-9939-BB79585E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regions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73795A53-3299-5D86-2FEC-385904408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1" y="1602201"/>
            <a:ext cx="6853083" cy="386785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82C5B-F763-9C93-A3D5-65055D185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92064" y="1690688"/>
            <a:ext cx="3753465" cy="3779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Percentage of global sales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per each continent:</a:t>
            </a:r>
          </a:p>
          <a:p>
            <a:pPr marL="0" indent="0">
              <a:buNone/>
            </a:pPr>
            <a:endParaRPr lang="en-US" sz="400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r>
              <a:rPr lang="en-US" sz="1800" dirty="0"/>
              <a:t>Asia			</a:t>
            </a:r>
            <a:r>
              <a:rPr lang="en-US" sz="1800" b="1" dirty="0">
                <a:solidFill>
                  <a:schemeClr val="accent1"/>
                </a:solidFill>
              </a:rPr>
              <a:t>45%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Europe		</a:t>
            </a:r>
            <a:r>
              <a:rPr lang="en-US" sz="1800" b="1" dirty="0">
                <a:solidFill>
                  <a:schemeClr val="accent1"/>
                </a:solidFill>
              </a:rPr>
              <a:t>18%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South America		</a:t>
            </a:r>
            <a:r>
              <a:rPr lang="en-US" sz="1800" b="1" dirty="0">
                <a:solidFill>
                  <a:schemeClr val="accent1"/>
                </a:solidFill>
              </a:rPr>
              <a:t>13%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North Amerika		</a:t>
            </a:r>
            <a:r>
              <a:rPr lang="en-US" sz="1800" b="1" dirty="0">
                <a:solidFill>
                  <a:schemeClr val="accent1"/>
                </a:solidFill>
              </a:rPr>
              <a:t>12%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Africa			</a:t>
            </a:r>
            <a:r>
              <a:rPr lang="en-US" sz="1800" b="1" dirty="0">
                <a:solidFill>
                  <a:schemeClr val="accent1"/>
                </a:solidFill>
              </a:rPr>
              <a:t>11%</a:t>
            </a:r>
          </a:p>
          <a:p>
            <a:pPr>
              <a:buClr>
                <a:schemeClr val="accent1"/>
              </a:buClr>
            </a:pPr>
            <a:r>
              <a:rPr lang="en-US" sz="1800" dirty="0"/>
              <a:t>Oceania		  </a:t>
            </a:r>
            <a:r>
              <a:rPr lang="en-US" sz="1800" b="1" dirty="0">
                <a:solidFill>
                  <a:schemeClr val="accent1"/>
                </a:solidFill>
              </a:rPr>
              <a:t>1%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451CF2-48D9-DD50-75E3-19B65605E6F8}"/>
              </a:ext>
            </a:extLst>
          </p:cNvPr>
          <p:cNvSpPr/>
          <p:nvPr/>
        </p:nvSpPr>
        <p:spPr>
          <a:xfrm>
            <a:off x="646471" y="5646192"/>
            <a:ext cx="10899058" cy="90456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/>
                </a:solidFill>
              </a:rPr>
              <a:t>Asia dominates the market with almost half of global revenue generated.</a:t>
            </a:r>
          </a:p>
          <a:p>
            <a:r>
              <a:rPr lang="en-US" dirty="0">
                <a:solidFill>
                  <a:schemeClr val="accent6"/>
                </a:solidFill>
              </a:rPr>
              <a:t>No data for </a:t>
            </a:r>
            <a:r>
              <a:rPr lang="en-US">
                <a:solidFill>
                  <a:schemeClr val="accent6"/>
                </a:solidFill>
              </a:rPr>
              <a:t>Australia leaves </a:t>
            </a:r>
            <a:r>
              <a:rPr lang="en-US" dirty="0">
                <a:solidFill>
                  <a:schemeClr val="accent6"/>
                </a:solidFill>
              </a:rPr>
              <a:t>continent Oceania with very poor performance results.</a:t>
            </a:r>
          </a:p>
        </p:txBody>
      </p:sp>
    </p:spTree>
    <p:extLst>
      <p:ext uri="{BB962C8B-B14F-4D97-AF65-F5344CB8AC3E}">
        <p14:creationId xmlns:p14="http://schemas.microsoft.com/office/powerpoint/2010/main" val="15476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FE74-0A24-CE73-F270-9252C9EC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881852" cy="1325563"/>
          </a:xfrm>
        </p:spPr>
        <p:txBody>
          <a:bodyPr>
            <a:normAutofit/>
          </a:bodyPr>
          <a:lstStyle/>
          <a:p>
            <a:r>
              <a:rPr lang="en-US" dirty="0"/>
              <a:t>Lifetime value customers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E68114-E1B5-BECC-88F3-808FA2203DCD}"/>
              </a:ext>
            </a:extLst>
          </p:cNvPr>
          <p:cNvCxnSpPr>
            <a:cxnSpLocks/>
          </p:cNvCxnSpPr>
          <p:nvPr/>
        </p:nvCxnSpPr>
        <p:spPr>
          <a:xfrm flipH="1">
            <a:off x="8702277" y="2878185"/>
            <a:ext cx="36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CD9BC-2FCB-4EA3-C53F-3A7E0FDA7F55}"/>
              </a:ext>
            </a:extLst>
          </p:cNvPr>
          <p:cNvCxnSpPr>
            <a:cxnSpLocks/>
          </p:cNvCxnSpPr>
          <p:nvPr/>
        </p:nvCxnSpPr>
        <p:spPr>
          <a:xfrm flipH="1">
            <a:off x="8702277" y="3082413"/>
            <a:ext cx="36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66981E-B257-F926-9E9F-24B13A851EF8}"/>
              </a:ext>
            </a:extLst>
          </p:cNvPr>
          <p:cNvCxnSpPr>
            <a:cxnSpLocks/>
          </p:cNvCxnSpPr>
          <p:nvPr/>
        </p:nvCxnSpPr>
        <p:spPr>
          <a:xfrm flipH="1">
            <a:off x="8702277" y="4249035"/>
            <a:ext cx="36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DEEAF6-2974-EF5A-A736-75EB574A8ADB}"/>
              </a:ext>
            </a:extLst>
          </p:cNvPr>
          <p:cNvCxnSpPr>
            <a:cxnSpLocks/>
          </p:cNvCxnSpPr>
          <p:nvPr/>
        </p:nvCxnSpPr>
        <p:spPr>
          <a:xfrm flipH="1">
            <a:off x="8702277" y="4455513"/>
            <a:ext cx="36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table of names with blue text&#10;&#10;Description automatically generated with medium confidence">
            <a:extLst>
              <a:ext uri="{FF2B5EF4-FFF2-40B4-BE49-F238E27FC236}">
                <a16:creationId xmlns:a16="http://schemas.microsoft.com/office/drawing/2014/main" id="{B75B6670-4794-9ECB-94EF-B75493F2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23" y="1937594"/>
            <a:ext cx="6536846" cy="261473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480EA-13C5-6028-1C8F-F4AB0394195E}"/>
              </a:ext>
            </a:extLst>
          </p:cNvPr>
          <p:cNvCxnSpPr>
            <a:cxnSpLocks/>
          </p:cNvCxnSpPr>
          <p:nvPr/>
        </p:nvCxnSpPr>
        <p:spPr>
          <a:xfrm flipH="1">
            <a:off x="8702277" y="3875410"/>
            <a:ext cx="366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158FD1-0DD8-C422-CAC0-903CE9388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97123" y="5173323"/>
            <a:ext cx="7352071" cy="1192007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>
                <a:solidFill>
                  <a:schemeClr val="accent1"/>
                </a:solidFill>
              </a:rPr>
              <a:t>Only 5 customers comes from Top 10 revenue countries.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4D773B-D0E3-4CA7-7899-3CA13E085AEA}"/>
              </a:ext>
            </a:extLst>
          </p:cNvPr>
          <p:cNvSpPr/>
          <p:nvPr/>
        </p:nvSpPr>
        <p:spPr>
          <a:xfrm>
            <a:off x="1907458" y="4965344"/>
            <a:ext cx="7161403" cy="90456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9118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2186</TotalTime>
  <Words>542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Aharoni</vt:lpstr>
      <vt:lpstr>Arial</vt:lpstr>
      <vt:lpstr>Avenir Next LT Pro</vt:lpstr>
      <vt:lpstr>FadeVTI</vt:lpstr>
      <vt:lpstr>Rockbuster Stealth LLC Data Analysis for online launching</vt:lpstr>
      <vt:lpstr>Introduction and Objectives</vt:lpstr>
      <vt:lpstr>Movie database overview</vt:lpstr>
      <vt:lpstr>Movie contribution to revenue</vt:lpstr>
      <vt:lpstr>Key statistics for all movies</vt:lpstr>
      <vt:lpstr>Genre popularity worldwide</vt:lpstr>
      <vt:lpstr>Spatial analysis</vt:lpstr>
      <vt:lpstr>Sales by regions</vt:lpstr>
      <vt:lpstr>Lifetime value customers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LLC Data Analysis for online launching</dc:title>
  <dc:creator>Lara Ljumovic</dc:creator>
  <cp:lastModifiedBy>Lara Ljumovic</cp:lastModifiedBy>
  <cp:revision>8</cp:revision>
  <dcterms:created xsi:type="dcterms:W3CDTF">2023-09-16T07:30:13Z</dcterms:created>
  <dcterms:modified xsi:type="dcterms:W3CDTF">2023-09-19T05:31:39Z</dcterms:modified>
</cp:coreProperties>
</file>