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harset="1" panose="020B0606030504020204"/>
      <p:regular r:id="rId10"/>
    </p:embeddedFont>
    <p:embeddedFont>
      <p:font typeface="Open Sans Bold" charset="1" panose="020B0806030504020204"/>
      <p:regular r:id="rId11"/>
    </p:embeddedFont>
    <p:embeddedFont>
      <p:font typeface="Open Sans Italics" charset="1" panose="020B0606030504020204"/>
      <p:regular r:id="rId12"/>
    </p:embeddedFont>
    <p:embeddedFont>
      <p:font typeface="Open Sans Bold Italics" charset="1" panose="020B0806030504020204"/>
      <p:regular r:id="rId13"/>
    </p:embeddedFont>
    <p:embeddedFont>
      <p:font typeface="Open Sans Light" charset="1" panose="020B0306030504020204"/>
      <p:regular r:id="rId14"/>
    </p:embeddedFont>
    <p:embeddedFont>
      <p:font typeface="Open Sans Light Italics" charset="1" panose="020B0306030504020204"/>
      <p:regular r:id="rId15"/>
    </p:embeddedFont>
    <p:embeddedFont>
      <p:font typeface="Open Sans Ultra-Bold" charset="1" panose="00000000000000000000"/>
      <p:regular r:id="rId16"/>
    </p:embeddedFont>
    <p:embeddedFont>
      <p:font typeface="Open Sans Ultra-Bold Italics"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AutoShape 3" id="3"/>
          <p:cNvSpPr/>
          <p:nvPr/>
        </p:nvSpPr>
        <p:spPr>
          <a:xfrm rot="0">
            <a:off x="1714500" y="7165737"/>
            <a:ext cx="1104900" cy="57150"/>
          </a:xfrm>
          <a:prstGeom prst="rect">
            <a:avLst/>
          </a:prstGeom>
          <a:solidFill>
            <a:srgbClr val="FFFFFF"/>
          </a:solidFill>
        </p:spPr>
      </p:sp>
      <p:sp>
        <p:nvSpPr>
          <p:cNvPr name="TextBox 4" id="4"/>
          <p:cNvSpPr txBox="true"/>
          <p:nvPr/>
        </p:nvSpPr>
        <p:spPr>
          <a:xfrm rot="0">
            <a:off x="1714500" y="1068626"/>
            <a:ext cx="12556037" cy="5953125"/>
          </a:xfrm>
          <a:prstGeom prst="rect">
            <a:avLst/>
          </a:prstGeom>
        </p:spPr>
        <p:txBody>
          <a:bodyPr anchor="t" rtlCol="false" tIns="0" lIns="0" bIns="0" rIns="0">
            <a:spAutoFit/>
          </a:bodyPr>
          <a:lstStyle/>
          <a:p>
            <a:pPr>
              <a:lnSpc>
                <a:spcPts val="15600"/>
              </a:lnSpc>
            </a:pPr>
            <a:r>
              <a:rPr lang="en-US" sz="13000">
                <a:solidFill>
                  <a:srgbClr val="FFFFFF"/>
                </a:solidFill>
                <a:latin typeface="Open Sans"/>
              </a:rPr>
              <a:t>Banregio - Entrevista Tecnica</a:t>
            </a:r>
          </a:p>
        </p:txBody>
      </p:sp>
      <p:sp>
        <p:nvSpPr>
          <p:cNvPr name="TextBox 5" id="5"/>
          <p:cNvSpPr txBox="true"/>
          <p:nvPr/>
        </p:nvSpPr>
        <p:spPr>
          <a:xfrm rot="0">
            <a:off x="1714500" y="7299087"/>
            <a:ext cx="12556037" cy="563880"/>
          </a:xfrm>
          <a:prstGeom prst="rect">
            <a:avLst/>
          </a:prstGeom>
        </p:spPr>
        <p:txBody>
          <a:bodyPr anchor="t" rtlCol="false" tIns="0" lIns="0" bIns="0" rIns="0">
            <a:spAutoFit/>
          </a:bodyPr>
          <a:lstStyle/>
          <a:p>
            <a:pPr>
              <a:lnSpc>
                <a:spcPts val="4620"/>
              </a:lnSpc>
              <a:spcBef>
                <a:spcPct val="0"/>
              </a:spcBef>
            </a:pPr>
            <a:r>
              <a:rPr lang="en-US" sz="3300">
                <a:solidFill>
                  <a:srgbClr val="FFFFFF"/>
                </a:solidFill>
                <a:latin typeface="Open Sans Light"/>
              </a:rPr>
              <a:t>Mario eduardo lara loredo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711603" y="1912588"/>
            <a:ext cx="1104900" cy="57150"/>
          </a:xfrm>
          <a:prstGeom prst="rect">
            <a:avLst/>
          </a:prstGeom>
          <a:solidFill>
            <a:srgbClr val="F4806B"/>
          </a:solidFill>
        </p:spPr>
      </p:sp>
      <p:sp>
        <p:nvSpPr>
          <p:cNvPr name="Freeform 3" id="3"/>
          <p:cNvSpPr/>
          <p:nvPr/>
        </p:nvSpPr>
        <p:spPr>
          <a:xfrm flipH="false" flipV="false" rot="0">
            <a:off x="10131255" y="2507012"/>
            <a:ext cx="8156745" cy="6117559"/>
          </a:xfrm>
          <a:custGeom>
            <a:avLst/>
            <a:gdLst/>
            <a:ahLst/>
            <a:cxnLst/>
            <a:rect r="r" b="b" t="t" l="l"/>
            <a:pathLst>
              <a:path h="6117559" w="8156745">
                <a:moveTo>
                  <a:pt x="0" y="0"/>
                </a:moveTo>
                <a:lnTo>
                  <a:pt x="8156745" y="0"/>
                </a:lnTo>
                <a:lnTo>
                  <a:pt x="8156745" y="6117559"/>
                </a:lnTo>
                <a:lnTo>
                  <a:pt x="0" y="6117559"/>
                </a:lnTo>
                <a:lnTo>
                  <a:pt x="0" y="0"/>
                </a:lnTo>
                <a:close/>
              </a:path>
            </a:pathLst>
          </a:custGeom>
          <a:blipFill>
            <a:blip r:embed="rId2"/>
            <a:stretch>
              <a:fillRect l="0" t="0" r="0" b="0"/>
            </a:stretch>
          </a:blipFill>
        </p:spPr>
      </p:sp>
      <p:sp>
        <p:nvSpPr>
          <p:cNvPr name="TextBox 4" id="4"/>
          <p:cNvSpPr txBox="true"/>
          <p:nvPr/>
        </p:nvSpPr>
        <p:spPr>
          <a:xfrm rot="0">
            <a:off x="1711603" y="2507012"/>
            <a:ext cx="9492694" cy="1371600"/>
          </a:xfrm>
          <a:prstGeom prst="rect">
            <a:avLst/>
          </a:prstGeom>
        </p:spPr>
        <p:txBody>
          <a:bodyPr anchor="t" rtlCol="false" tIns="0" lIns="0" bIns="0" rIns="0">
            <a:spAutoFit/>
          </a:bodyPr>
          <a:lstStyle/>
          <a:p>
            <a:pPr marL="0" indent="0" lvl="0">
              <a:lnSpc>
                <a:spcPts val="10800"/>
              </a:lnSpc>
            </a:pPr>
            <a:r>
              <a:rPr lang="en-US" sz="9000">
                <a:solidFill>
                  <a:srgbClr val="2E2E2E"/>
                </a:solidFill>
                <a:latin typeface="Open Sans"/>
              </a:rPr>
              <a:t>Histograma</a:t>
            </a:r>
          </a:p>
        </p:txBody>
      </p:sp>
      <p:sp>
        <p:nvSpPr>
          <p:cNvPr name="TextBox 5" id="5"/>
          <p:cNvSpPr txBox="true"/>
          <p:nvPr/>
        </p:nvSpPr>
        <p:spPr>
          <a:xfrm rot="0">
            <a:off x="1490376" y="4354862"/>
            <a:ext cx="9162757" cy="5434330"/>
          </a:xfrm>
          <a:prstGeom prst="rect">
            <a:avLst/>
          </a:prstGeom>
        </p:spPr>
        <p:txBody>
          <a:bodyPr anchor="t" rtlCol="false" tIns="0" lIns="0" bIns="0" rIns="0">
            <a:spAutoFit/>
          </a:bodyPr>
          <a:lstStyle/>
          <a:p>
            <a:pPr algn="l">
              <a:lnSpc>
                <a:spcPts val="3920"/>
              </a:lnSpc>
              <a:spcBef>
                <a:spcPct val="0"/>
              </a:spcBef>
            </a:pPr>
            <a:r>
              <a:rPr lang="en-US" sz="2800">
                <a:solidFill>
                  <a:srgbClr val="2E2E2E"/>
                </a:solidFill>
                <a:latin typeface="Open Sans"/>
              </a:rPr>
              <a:t>Del análisis del gráfico de tipo caja, podemos destacar dos observaciones importantes. En primer lugar, podemos confirmar la información previamente mencionada, ya que la mediana se encuentra en el centro de la caja, lo que indica una concentración de calificaciones en un rango intermedio, acompañada de una dispersión moderada. En segundo lugar, se observa que la mayoría de las calificaciones se sitúan por debajo de 60, lo que sugiere que la gran mayoría de los alumnos no han obtenido calificaciones aprobatorias.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711603" y="1912588"/>
            <a:ext cx="1104900" cy="57150"/>
          </a:xfrm>
          <a:prstGeom prst="rect">
            <a:avLst/>
          </a:prstGeom>
          <a:solidFill>
            <a:srgbClr val="F4806B"/>
          </a:solidFill>
        </p:spPr>
      </p:sp>
      <p:sp>
        <p:nvSpPr>
          <p:cNvPr name="Freeform 3" id="3"/>
          <p:cNvSpPr/>
          <p:nvPr/>
        </p:nvSpPr>
        <p:spPr>
          <a:xfrm flipH="false" flipV="false" rot="0">
            <a:off x="9653719" y="2507012"/>
            <a:ext cx="7605581" cy="5704186"/>
          </a:xfrm>
          <a:custGeom>
            <a:avLst/>
            <a:gdLst/>
            <a:ahLst/>
            <a:cxnLst/>
            <a:rect r="r" b="b" t="t" l="l"/>
            <a:pathLst>
              <a:path h="5704186" w="7605581">
                <a:moveTo>
                  <a:pt x="0" y="0"/>
                </a:moveTo>
                <a:lnTo>
                  <a:pt x="7605581" y="0"/>
                </a:lnTo>
                <a:lnTo>
                  <a:pt x="7605581" y="5704185"/>
                </a:lnTo>
                <a:lnTo>
                  <a:pt x="0" y="5704185"/>
                </a:lnTo>
                <a:lnTo>
                  <a:pt x="0" y="0"/>
                </a:lnTo>
                <a:close/>
              </a:path>
            </a:pathLst>
          </a:custGeom>
          <a:blipFill>
            <a:blip r:embed="rId2"/>
            <a:stretch>
              <a:fillRect l="0" t="0" r="0" b="0"/>
            </a:stretch>
          </a:blipFill>
        </p:spPr>
      </p:sp>
      <p:sp>
        <p:nvSpPr>
          <p:cNvPr name="TextBox 4" id="4"/>
          <p:cNvSpPr txBox="true"/>
          <p:nvPr/>
        </p:nvSpPr>
        <p:spPr>
          <a:xfrm rot="0">
            <a:off x="1711603" y="2507012"/>
            <a:ext cx="9492694" cy="1371600"/>
          </a:xfrm>
          <a:prstGeom prst="rect">
            <a:avLst/>
          </a:prstGeom>
        </p:spPr>
        <p:txBody>
          <a:bodyPr anchor="t" rtlCol="false" tIns="0" lIns="0" bIns="0" rIns="0">
            <a:spAutoFit/>
          </a:bodyPr>
          <a:lstStyle/>
          <a:p>
            <a:pPr marL="0" indent="0" lvl="0">
              <a:lnSpc>
                <a:spcPts val="10800"/>
              </a:lnSpc>
            </a:pPr>
            <a:r>
              <a:rPr lang="en-US" sz="9000">
                <a:solidFill>
                  <a:srgbClr val="2E2E2E"/>
                </a:solidFill>
                <a:latin typeface="Open Sans"/>
              </a:rPr>
              <a:t>Histograma</a:t>
            </a:r>
          </a:p>
        </p:txBody>
      </p:sp>
      <p:sp>
        <p:nvSpPr>
          <p:cNvPr name="TextBox 5" id="5"/>
          <p:cNvSpPr txBox="true"/>
          <p:nvPr/>
        </p:nvSpPr>
        <p:spPr>
          <a:xfrm rot="0">
            <a:off x="1490376" y="4354862"/>
            <a:ext cx="7062474" cy="5314950"/>
          </a:xfrm>
          <a:prstGeom prst="rect">
            <a:avLst/>
          </a:prstGeom>
        </p:spPr>
        <p:txBody>
          <a:bodyPr anchor="t" rtlCol="false" tIns="0" lIns="0" bIns="0" rIns="0">
            <a:spAutoFit/>
          </a:bodyPr>
          <a:lstStyle/>
          <a:p>
            <a:pPr algn="l">
              <a:lnSpc>
                <a:spcPts val="4200"/>
              </a:lnSpc>
              <a:spcBef>
                <a:spcPct val="0"/>
              </a:spcBef>
            </a:pPr>
            <a:r>
              <a:rPr lang="en-US" sz="3000">
                <a:solidFill>
                  <a:srgbClr val="2E2E2E"/>
                </a:solidFill>
                <a:latin typeface="Open Sans"/>
              </a:rPr>
              <a:t>Se aplicó una función para calcular la correlación entre las horas de estudio y las calificaciones, obteniendo un resultado de 0.93. Esto indica que a medida que las horas de estudio aumentan, las calificaciones tienden a ser más altas. En otras palabras, existe una relación directa y positiva entre el tiempo dedicado al estudio y las calificaciones.</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11603" y="2507012"/>
            <a:ext cx="12465586" cy="1371600"/>
          </a:xfrm>
          <a:prstGeom prst="rect">
            <a:avLst/>
          </a:prstGeom>
        </p:spPr>
        <p:txBody>
          <a:bodyPr anchor="t" rtlCol="false" tIns="0" lIns="0" bIns="0" rIns="0">
            <a:spAutoFit/>
          </a:bodyPr>
          <a:lstStyle/>
          <a:p>
            <a:pPr marL="0" indent="0" lvl="0">
              <a:lnSpc>
                <a:spcPts val="10800"/>
              </a:lnSpc>
            </a:pPr>
            <a:r>
              <a:rPr lang="en-US" sz="9000">
                <a:solidFill>
                  <a:srgbClr val="2E2E2E"/>
                </a:solidFill>
                <a:latin typeface="Open Sans"/>
              </a:rPr>
              <a:t>Propuesta de mejora</a:t>
            </a:r>
          </a:p>
        </p:txBody>
      </p:sp>
      <p:sp>
        <p:nvSpPr>
          <p:cNvPr name="TextBox 3" id="3"/>
          <p:cNvSpPr txBox="true"/>
          <p:nvPr/>
        </p:nvSpPr>
        <p:spPr>
          <a:xfrm rot="0">
            <a:off x="1490376" y="4354862"/>
            <a:ext cx="15768924" cy="2114550"/>
          </a:xfrm>
          <a:prstGeom prst="rect">
            <a:avLst/>
          </a:prstGeom>
        </p:spPr>
        <p:txBody>
          <a:bodyPr anchor="t" rtlCol="false" tIns="0" lIns="0" bIns="0" rIns="0">
            <a:spAutoFit/>
          </a:bodyPr>
          <a:lstStyle/>
          <a:p>
            <a:pPr algn="l">
              <a:lnSpc>
                <a:spcPts val="4200"/>
              </a:lnSpc>
            </a:pPr>
            <a:r>
              <a:rPr lang="en-US" sz="3000">
                <a:solidFill>
                  <a:srgbClr val="2E2E2E"/>
                </a:solidFill>
                <a:latin typeface="Open Sans"/>
              </a:rPr>
              <a:t>Como hipótesis para una propuesta de mejora, se plantea aumentar el tiempo de estudio de los estudiantes con el objetivo de alcanzar un promedio de calificaciones en el rango de 80-90. Esto se haría con la intención de garantizar que la mayoría de los estudiantes logren aprobar sus exámenes.</a:t>
            </a:r>
          </a:p>
        </p:txBody>
      </p:sp>
      <p:sp>
        <p:nvSpPr>
          <p:cNvPr name="AutoShape 4" id="4"/>
          <p:cNvSpPr/>
          <p:nvPr/>
        </p:nvSpPr>
        <p:spPr>
          <a:xfrm rot="0">
            <a:off x="1711603" y="1912588"/>
            <a:ext cx="1104900" cy="57150"/>
          </a:xfrm>
          <a:prstGeom prst="rect">
            <a:avLst/>
          </a:prstGeom>
          <a:solidFill>
            <a:srgbClr val="F4806B"/>
          </a:solid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AutoShape 3" id="3"/>
          <p:cNvSpPr/>
          <p:nvPr/>
        </p:nvSpPr>
        <p:spPr>
          <a:xfrm rot="0">
            <a:off x="1714500" y="7165737"/>
            <a:ext cx="1104900" cy="57150"/>
          </a:xfrm>
          <a:prstGeom prst="rect">
            <a:avLst/>
          </a:prstGeom>
          <a:solidFill>
            <a:srgbClr val="FFFFFF"/>
          </a:solidFill>
        </p:spPr>
      </p:sp>
      <p:sp>
        <p:nvSpPr>
          <p:cNvPr name="TextBox 4" id="4"/>
          <p:cNvSpPr txBox="true"/>
          <p:nvPr/>
        </p:nvSpPr>
        <p:spPr>
          <a:xfrm rot="0">
            <a:off x="1714500" y="2578302"/>
            <a:ext cx="12556037" cy="3971925"/>
          </a:xfrm>
          <a:prstGeom prst="rect">
            <a:avLst/>
          </a:prstGeom>
        </p:spPr>
        <p:txBody>
          <a:bodyPr anchor="t" rtlCol="false" tIns="0" lIns="0" bIns="0" rIns="0">
            <a:spAutoFit/>
          </a:bodyPr>
          <a:lstStyle/>
          <a:p>
            <a:pPr>
              <a:lnSpc>
                <a:spcPts val="15600"/>
              </a:lnSpc>
            </a:pPr>
            <a:r>
              <a:rPr lang="en-US" sz="13000">
                <a:solidFill>
                  <a:srgbClr val="FFFFFF"/>
                </a:solidFill>
                <a:latin typeface="Open Sans"/>
              </a:rPr>
              <a:t>¡Muchas gracias por su atención!</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11603" y="2507012"/>
            <a:ext cx="9492694" cy="1371600"/>
          </a:xfrm>
          <a:prstGeom prst="rect">
            <a:avLst/>
          </a:prstGeom>
        </p:spPr>
        <p:txBody>
          <a:bodyPr anchor="t" rtlCol="false" tIns="0" lIns="0" bIns="0" rIns="0">
            <a:spAutoFit/>
          </a:bodyPr>
          <a:lstStyle/>
          <a:p>
            <a:pPr marL="0" indent="0" lvl="0">
              <a:lnSpc>
                <a:spcPts val="10800"/>
              </a:lnSpc>
            </a:pPr>
            <a:r>
              <a:rPr lang="en-US" sz="9000">
                <a:solidFill>
                  <a:srgbClr val="2E2E2E"/>
                </a:solidFill>
                <a:latin typeface="Open Sans"/>
              </a:rPr>
              <a:t>Introducción</a:t>
            </a:r>
          </a:p>
        </p:txBody>
      </p:sp>
      <p:sp>
        <p:nvSpPr>
          <p:cNvPr name="TextBox 3" id="3"/>
          <p:cNvSpPr txBox="true"/>
          <p:nvPr/>
        </p:nvSpPr>
        <p:spPr>
          <a:xfrm rot="0">
            <a:off x="1490376" y="4354862"/>
            <a:ext cx="9492694" cy="1581150"/>
          </a:xfrm>
          <a:prstGeom prst="rect">
            <a:avLst/>
          </a:prstGeom>
        </p:spPr>
        <p:txBody>
          <a:bodyPr anchor="t" rtlCol="false" tIns="0" lIns="0" bIns="0" rIns="0">
            <a:spAutoFit/>
          </a:bodyPr>
          <a:lstStyle/>
          <a:p>
            <a:pPr algn="l" marL="0" indent="0" lvl="0">
              <a:lnSpc>
                <a:spcPts val="4200"/>
              </a:lnSpc>
              <a:spcBef>
                <a:spcPct val="0"/>
              </a:spcBef>
            </a:pPr>
            <a:r>
              <a:rPr lang="en-US" sz="3000">
                <a:solidFill>
                  <a:srgbClr val="2E2E2E"/>
                </a:solidFill>
                <a:latin typeface="Open Sans"/>
              </a:rPr>
              <a:t>Resultados del análisis de las horas dedicadas y las calificaciones obtenidas por los estudiantes utilizando la biblioteca de pandas en Python.</a:t>
            </a:r>
          </a:p>
        </p:txBody>
      </p:sp>
      <p:sp>
        <p:nvSpPr>
          <p:cNvPr name="AutoShape 4" id="4"/>
          <p:cNvSpPr/>
          <p:nvPr/>
        </p:nvSpPr>
        <p:spPr>
          <a:xfrm rot="0">
            <a:off x="1711603" y="1912588"/>
            <a:ext cx="1104900" cy="57150"/>
          </a:xfrm>
          <a:prstGeom prst="rect">
            <a:avLst/>
          </a:prstGeom>
          <a:solidFill>
            <a:srgbClr val="F4806B"/>
          </a:solidFill>
        </p:spPr>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11603" y="2507012"/>
            <a:ext cx="9492694" cy="1371600"/>
          </a:xfrm>
          <a:prstGeom prst="rect">
            <a:avLst/>
          </a:prstGeom>
        </p:spPr>
        <p:txBody>
          <a:bodyPr anchor="t" rtlCol="false" tIns="0" lIns="0" bIns="0" rIns="0">
            <a:spAutoFit/>
          </a:bodyPr>
          <a:lstStyle/>
          <a:p>
            <a:pPr marL="0" indent="0" lvl="0">
              <a:lnSpc>
                <a:spcPts val="10800"/>
              </a:lnSpc>
            </a:pPr>
            <a:r>
              <a:rPr lang="en-US" sz="9000">
                <a:solidFill>
                  <a:srgbClr val="2E2E2E"/>
                </a:solidFill>
                <a:latin typeface="Open Sans"/>
              </a:rPr>
              <a:t>Dependencias</a:t>
            </a:r>
          </a:p>
        </p:txBody>
      </p:sp>
      <p:sp>
        <p:nvSpPr>
          <p:cNvPr name="TextBox 3" id="3"/>
          <p:cNvSpPr txBox="true"/>
          <p:nvPr/>
        </p:nvSpPr>
        <p:spPr>
          <a:xfrm rot="0">
            <a:off x="1490376" y="4354862"/>
            <a:ext cx="9492694" cy="2647950"/>
          </a:xfrm>
          <a:prstGeom prst="rect">
            <a:avLst/>
          </a:prstGeom>
        </p:spPr>
        <p:txBody>
          <a:bodyPr anchor="t" rtlCol="false" tIns="0" lIns="0" bIns="0" rIns="0">
            <a:spAutoFit/>
          </a:bodyPr>
          <a:lstStyle/>
          <a:p>
            <a:pPr>
              <a:lnSpc>
                <a:spcPts val="4200"/>
              </a:lnSpc>
            </a:pPr>
            <a:r>
              <a:rPr lang="en-US" sz="3000">
                <a:solidFill>
                  <a:srgbClr val="2E2E2E"/>
                </a:solidFill>
                <a:latin typeface="Open Sans"/>
              </a:rPr>
              <a:t>El proyecto se implementó en Python y hace uso de las siguientes bibliotecas:</a:t>
            </a:r>
          </a:p>
          <a:p>
            <a:pPr marL="647700" indent="-323850" lvl="1">
              <a:lnSpc>
                <a:spcPts val="4200"/>
              </a:lnSpc>
              <a:buFont typeface="Arial"/>
              <a:buChar char="•"/>
            </a:pPr>
            <a:r>
              <a:rPr lang="en-US" sz="3000">
                <a:solidFill>
                  <a:srgbClr val="2E2E2E"/>
                </a:solidFill>
                <a:latin typeface="Open Sans"/>
              </a:rPr>
              <a:t>pandas</a:t>
            </a:r>
          </a:p>
          <a:p>
            <a:pPr marL="647700" indent="-323850" lvl="1">
              <a:lnSpc>
                <a:spcPts val="4200"/>
              </a:lnSpc>
              <a:buFont typeface="Arial"/>
              <a:buChar char="•"/>
            </a:pPr>
            <a:r>
              <a:rPr lang="en-US" sz="3000">
                <a:solidFill>
                  <a:srgbClr val="2E2E2E"/>
                </a:solidFill>
                <a:latin typeface="Open Sans"/>
              </a:rPr>
              <a:t>matplotlib</a:t>
            </a:r>
          </a:p>
          <a:p>
            <a:pPr algn="l" marL="647700" indent="-323850" lvl="1">
              <a:lnSpc>
                <a:spcPts val="4200"/>
              </a:lnSpc>
              <a:spcBef>
                <a:spcPct val="0"/>
              </a:spcBef>
              <a:buFont typeface="Arial"/>
              <a:buChar char="•"/>
            </a:pPr>
            <a:r>
              <a:rPr lang="en-US" sz="3000">
                <a:solidFill>
                  <a:srgbClr val="2E2E2E"/>
                </a:solidFill>
                <a:latin typeface="Open Sans"/>
              </a:rPr>
              <a:t>numpy</a:t>
            </a:r>
          </a:p>
        </p:txBody>
      </p:sp>
      <p:sp>
        <p:nvSpPr>
          <p:cNvPr name="AutoShape 4" id="4"/>
          <p:cNvSpPr/>
          <p:nvPr/>
        </p:nvSpPr>
        <p:spPr>
          <a:xfrm rot="0">
            <a:off x="1711603" y="1912588"/>
            <a:ext cx="1104900" cy="57150"/>
          </a:xfrm>
          <a:prstGeom prst="rect">
            <a:avLst/>
          </a:prstGeom>
          <a:solidFill>
            <a:srgbClr val="F4806B"/>
          </a:solidFill>
        </p:spPr>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711603" y="1912588"/>
            <a:ext cx="1104900" cy="57150"/>
          </a:xfrm>
          <a:prstGeom prst="rect">
            <a:avLst/>
          </a:prstGeom>
          <a:solidFill>
            <a:srgbClr val="F4806B"/>
          </a:solidFill>
        </p:spPr>
      </p:sp>
      <p:graphicFrame>
        <p:nvGraphicFramePr>
          <p:cNvPr name="Table 3" id="3"/>
          <p:cNvGraphicFramePr>
            <a:graphicFrameLocks noGrp="true"/>
          </p:cNvGraphicFramePr>
          <p:nvPr/>
        </p:nvGraphicFramePr>
        <p:xfrm>
          <a:off x="11484173" y="2507012"/>
          <a:ext cx="5775127" cy="5276850"/>
        </p:xfrm>
        <a:graphic>
          <a:graphicData uri="http://schemas.openxmlformats.org/drawingml/2006/table">
            <a:tbl>
              <a:tblPr/>
              <a:tblGrid>
                <a:gridCol w="1539994"/>
                <a:gridCol w="2660382"/>
                <a:gridCol w="1574751"/>
              </a:tblGrid>
              <a:tr h="1055370">
                <a:tc>
                  <a:txBody>
                    <a:bodyPr anchor="t" rtlCol="false"/>
                    <a:lstStyle/>
                    <a:p>
                      <a:pPr algn="ctr">
                        <a:lnSpc>
                          <a:spcPts val="4200"/>
                        </a:lnSpc>
                        <a:defRPr/>
                      </a:pPr>
                      <a:r>
                        <a:rPr lang="en-US" sz="3000">
                          <a:solidFill>
                            <a:srgbClr val="000000"/>
                          </a:solidFill>
                          <a:latin typeface="Open Sans Bold"/>
                        </a:rPr>
                        <a:t>Fecha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4806B"/>
                    </a:solidFill>
                  </a:tcPr>
                </a:tc>
                <a:tc>
                  <a:txBody>
                    <a:bodyPr anchor="t" rtlCol="false"/>
                    <a:lstStyle/>
                    <a:p>
                      <a:pPr algn="ctr">
                        <a:lnSpc>
                          <a:spcPts val="4200"/>
                        </a:lnSpc>
                        <a:defRPr/>
                      </a:pPr>
                      <a:r>
                        <a:rPr lang="en-US" sz="3000">
                          <a:solidFill>
                            <a:srgbClr val="000000"/>
                          </a:solidFill>
                          <a:latin typeface="Open Sans Bold"/>
                        </a:rPr>
                        <a:t>StudyHours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4806B"/>
                    </a:solidFill>
                  </a:tcPr>
                </a:tc>
                <a:tc>
                  <a:txBody>
                    <a:bodyPr anchor="t" rtlCol="false"/>
                    <a:lstStyle/>
                    <a:p>
                      <a:pPr algn="ctr">
                        <a:lnSpc>
                          <a:spcPts val="4200"/>
                        </a:lnSpc>
                        <a:defRPr/>
                      </a:pPr>
                      <a:r>
                        <a:rPr lang="en-US" sz="3000">
                          <a:solidFill>
                            <a:srgbClr val="000000"/>
                          </a:solidFill>
                          <a:latin typeface="Open Sans Bold"/>
                        </a:rPr>
                        <a:t>Grade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4806B"/>
                    </a:solidFill>
                  </a:tcPr>
                </a:tc>
              </a:tr>
              <a:tr h="1055370">
                <a:tc>
                  <a:txBody>
                    <a:bodyPr anchor="t" rtlCol="false"/>
                    <a:lstStyle/>
                    <a:p>
                      <a:pPr algn="ctr">
                        <a:lnSpc>
                          <a:spcPts val="4200"/>
                        </a:lnSpc>
                        <a:defRPr/>
                      </a:pPr>
                      <a:r>
                        <a:rPr lang="en-US" sz="3000">
                          <a:solidFill>
                            <a:srgbClr val="000000"/>
                          </a:solidFill>
                          <a:latin typeface="Open Sans"/>
                        </a:rPr>
                        <a:t>Dan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50.0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055370">
                <a:tc>
                  <a:txBody>
                    <a:bodyPr anchor="t" rtlCol="false"/>
                    <a:lstStyle/>
                    <a:p>
                      <a:pPr algn="ctr">
                        <a:lnSpc>
                          <a:spcPts val="4200"/>
                        </a:lnSpc>
                        <a:defRPr/>
                      </a:pPr>
                      <a:r>
                        <a:rPr lang="en-US" sz="3000">
                          <a:solidFill>
                            <a:srgbClr val="000000"/>
                          </a:solidFill>
                          <a:latin typeface="Open Sans"/>
                        </a:rPr>
                        <a:t>Joann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11.50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50.0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055370">
                <a:tc>
                  <a:txBody>
                    <a:bodyPr anchor="t" rtlCol="false"/>
                    <a:lstStyle/>
                    <a:p>
                      <a:pPr algn="ctr">
                        <a:lnSpc>
                          <a:spcPts val="4200"/>
                        </a:lnSpc>
                        <a:defRPr/>
                      </a:pPr>
                      <a:r>
                        <a:rPr lang="en-US" sz="3000">
                          <a:solidFill>
                            <a:srgbClr val="000000"/>
                          </a:solidFill>
                          <a:latin typeface="Open Sans"/>
                        </a:rPr>
                        <a:t>Dan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50.0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055370">
                <a:tc>
                  <a:txBody>
                    <a:bodyPr anchor="t" rtlCol="false"/>
                    <a:lstStyle/>
                    <a:p>
                      <a:pPr algn="ctr">
                        <a:lnSpc>
                          <a:spcPts val="4200"/>
                        </a:lnSpc>
                        <a:defRPr/>
                      </a:pPr>
                      <a:r>
                        <a:rPr lang="en-US" sz="3000">
                          <a:solidFill>
                            <a:srgbClr val="000000"/>
                          </a:solidFill>
                          <a:latin typeface="Open Sans"/>
                        </a:rPr>
                        <a:t>Rosie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16.00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97.0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bl>
          </a:graphicData>
        </a:graphic>
      </p:graphicFrame>
      <p:sp>
        <p:nvSpPr>
          <p:cNvPr name="TextBox 4" id="4"/>
          <p:cNvSpPr txBox="true"/>
          <p:nvPr/>
        </p:nvSpPr>
        <p:spPr>
          <a:xfrm rot="0">
            <a:off x="1711603" y="2507012"/>
            <a:ext cx="9492694" cy="1371600"/>
          </a:xfrm>
          <a:prstGeom prst="rect">
            <a:avLst/>
          </a:prstGeom>
        </p:spPr>
        <p:txBody>
          <a:bodyPr anchor="t" rtlCol="false" tIns="0" lIns="0" bIns="0" rIns="0">
            <a:spAutoFit/>
          </a:bodyPr>
          <a:lstStyle/>
          <a:p>
            <a:pPr marL="0" indent="0" lvl="0">
              <a:lnSpc>
                <a:spcPts val="10800"/>
              </a:lnSpc>
            </a:pPr>
            <a:r>
              <a:rPr lang="en-US" sz="9000">
                <a:solidFill>
                  <a:srgbClr val="2E2E2E"/>
                </a:solidFill>
                <a:latin typeface="Open Sans"/>
              </a:rPr>
              <a:t>Dataset</a:t>
            </a:r>
          </a:p>
        </p:txBody>
      </p:sp>
      <p:sp>
        <p:nvSpPr>
          <p:cNvPr name="TextBox 5" id="5"/>
          <p:cNvSpPr txBox="true"/>
          <p:nvPr/>
        </p:nvSpPr>
        <p:spPr>
          <a:xfrm rot="0">
            <a:off x="1490376" y="4354862"/>
            <a:ext cx="9492694" cy="3714750"/>
          </a:xfrm>
          <a:prstGeom prst="rect">
            <a:avLst/>
          </a:prstGeom>
        </p:spPr>
        <p:txBody>
          <a:bodyPr anchor="t" rtlCol="false" tIns="0" lIns="0" bIns="0" rIns="0">
            <a:spAutoFit/>
          </a:bodyPr>
          <a:lstStyle/>
          <a:p>
            <a:pPr algn="l">
              <a:lnSpc>
                <a:spcPts val="4200"/>
              </a:lnSpc>
              <a:spcBef>
                <a:spcPct val="0"/>
              </a:spcBef>
            </a:pPr>
            <a:r>
              <a:rPr lang="en-US" sz="3000">
                <a:solidFill>
                  <a:srgbClr val="2E2E2E"/>
                </a:solidFill>
                <a:latin typeface="Open Sans"/>
              </a:rPr>
              <a:t>El dataset que se utiliza se centra en un grupo de estudiantes e incluye información sobre las calificaciones obtenidas y la cantidad de tiempo que dedicaron al estudio. Este conjunto de datos consta de 23 filas, cada una de ellas con tres columnas que contienen el nombre del estudiante, las horas de estudio y la calificación obtenida.</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711603" y="1912588"/>
            <a:ext cx="1104900" cy="57150"/>
          </a:xfrm>
          <a:prstGeom prst="rect">
            <a:avLst/>
          </a:prstGeom>
          <a:solidFill>
            <a:srgbClr val="F4806B"/>
          </a:solidFill>
        </p:spPr>
      </p:sp>
      <p:graphicFrame>
        <p:nvGraphicFramePr>
          <p:cNvPr name="Table 3" id="3"/>
          <p:cNvGraphicFramePr>
            <a:graphicFrameLocks noGrp="true"/>
          </p:cNvGraphicFramePr>
          <p:nvPr/>
        </p:nvGraphicFramePr>
        <p:xfrm>
          <a:off x="11484173" y="2507012"/>
          <a:ext cx="5775127" cy="3181350"/>
        </p:xfrm>
        <a:graphic>
          <a:graphicData uri="http://schemas.openxmlformats.org/drawingml/2006/table">
            <a:tbl>
              <a:tblPr/>
              <a:tblGrid>
                <a:gridCol w="1539994"/>
                <a:gridCol w="2660382"/>
                <a:gridCol w="1574751"/>
              </a:tblGrid>
              <a:tr h="1060450">
                <a:tc>
                  <a:txBody>
                    <a:bodyPr anchor="t" rtlCol="false"/>
                    <a:lstStyle/>
                    <a:p>
                      <a:pPr algn="ctr">
                        <a:lnSpc>
                          <a:spcPts val="4200"/>
                        </a:lnSpc>
                        <a:defRPr/>
                      </a:pPr>
                      <a:r>
                        <a:rPr lang="en-US" sz="3000">
                          <a:solidFill>
                            <a:srgbClr val="000000"/>
                          </a:solidFill>
                          <a:latin typeface="Open Sans Bold"/>
                        </a:rPr>
                        <a:t>Fecha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4806B"/>
                    </a:solidFill>
                  </a:tcPr>
                </a:tc>
                <a:tc>
                  <a:txBody>
                    <a:bodyPr anchor="t" rtlCol="false"/>
                    <a:lstStyle/>
                    <a:p>
                      <a:pPr algn="ctr">
                        <a:lnSpc>
                          <a:spcPts val="4200"/>
                        </a:lnSpc>
                        <a:defRPr/>
                      </a:pPr>
                      <a:r>
                        <a:rPr lang="en-US" sz="3000">
                          <a:solidFill>
                            <a:srgbClr val="000000"/>
                          </a:solidFill>
                          <a:latin typeface="Open Sans Bold"/>
                        </a:rPr>
                        <a:t>StudyHours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4806B"/>
                    </a:solidFill>
                  </a:tcPr>
                </a:tc>
                <a:tc>
                  <a:txBody>
                    <a:bodyPr anchor="t" rtlCol="false"/>
                    <a:lstStyle/>
                    <a:p>
                      <a:pPr algn="ctr">
                        <a:lnSpc>
                          <a:spcPts val="4200"/>
                        </a:lnSpc>
                        <a:defRPr/>
                      </a:pPr>
                      <a:r>
                        <a:rPr lang="en-US" sz="3000">
                          <a:solidFill>
                            <a:srgbClr val="000000"/>
                          </a:solidFill>
                          <a:latin typeface="Open Sans Bold"/>
                        </a:rPr>
                        <a:t>Grade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4806B"/>
                    </a:solidFill>
                  </a:tcPr>
                </a:tc>
              </a:tr>
              <a:tr h="1060450">
                <a:tc>
                  <a:txBody>
                    <a:bodyPr anchor="t" rtlCol="false"/>
                    <a:lstStyle/>
                    <a:p>
                      <a:pPr algn="ctr">
                        <a:lnSpc>
                          <a:spcPts val="4200"/>
                        </a:lnSpc>
                        <a:defRPr/>
                      </a:pPr>
                      <a:r>
                        <a:rPr lang="en-US" sz="3000">
                          <a:solidFill>
                            <a:srgbClr val="000000"/>
                          </a:solidFill>
                          <a:latin typeface="Open Sans"/>
                        </a:rPr>
                        <a:t>Bill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8.0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Nan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060450">
                <a:tc>
                  <a:txBody>
                    <a:bodyPr anchor="t" rtlCol="false"/>
                    <a:lstStyle/>
                    <a:p>
                      <a:pPr algn="ctr">
                        <a:lnSpc>
                          <a:spcPts val="4200"/>
                        </a:lnSpc>
                        <a:defRPr/>
                      </a:pPr>
                      <a:r>
                        <a:rPr lang="en-US" sz="3000">
                          <a:solidFill>
                            <a:srgbClr val="000000"/>
                          </a:solidFill>
                          <a:latin typeface="Open Sans"/>
                        </a:rPr>
                        <a:t>Ted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Nan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Nan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bl>
          </a:graphicData>
        </a:graphic>
      </p:graphicFrame>
      <p:sp>
        <p:nvSpPr>
          <p:cNvPr name="TextBox 4" id="4"/>
          <p:cNvSpPr txBox="true"/>
          <p:nvPr/>
        </p:nvSpPr>
        <p:spPr>
          <a:xfrm rot="0">
            <a:off x="1711603" y="2507012"/>
            <a:ext cx="9492694" cy="1371600"/>
          </a:xfrm>
          <a:prstGeom prst="rect">
            <a:avLst/>
          </a:prstGeom>
        </p:spPr>
        <p:txBody>
          <a:bodyPr anchor="t" rtlCol="false" tIns="0" lIns="0" bIns="0" rIns="0">
            <a:spAutoFit/>
          </a:bodyPr>
          <a:lstStyle/>
          <a:p>
            <a:pPr marL="0" indent="0" lvl="0">
              <a:lnSpc>
                <a:spcPts val="10800"/>
              </a:lnSpc>
            </a:pPr>
            <a:r>
              <a:rPr lang="en-US" sz="9000">
                <a:solidFill>
                  <a:srgbClr val="2E2E2E"/>
                </a:solidFill>
                <a:latin typeface="Open Sans"/>
              </a:rPr>
              <a:t>Limpieza de filas</a:t>
            </a:r>
          </a:p>
        </p:txBody>
      </p:sp>
      <p:sp>
        <p:nvSpPr>
          <p:cNvPr name="TextBox 5" id="5"/>
          <p:cNvSpPr txBox="true"/>
          <p:nvPr/>
        </p:nvSpPr>
        <p:spPr>
          <a:xfrm rot="0">
            <a:off x="1490376" y="4354862"/>
            <a:ext cx="9492694" cy="1047750"/>
          </a:xfrm>
          <a:prstGeom prst="rect">
            <a:avLst/>
          </a:prstGeom>
        </p:spPr>
        <p:txBody>
          <a:bodyPr anchor="t" rtlCol="false" tIns="0" lIns="0" bIns="0" rIns="0">
            <a:spAutoFit/>
          </a:bodyPr>
          <a:lstStyle/>
          <a:p>
            <a:pPr algn="l">
              <a:lnSpc>
                <a:spcPts val="4200"/>
              </a:lnSpc>
              <a:spcBef>
                <a:spcPct val="0"/>
              </a:spcBef>
            </a:pPr>
            <a:r>
              <a:rPr lang="en-US" sz="3000">
                <a:solidFill>
                  <a:srgbClr val="2E2E2E"/>
                </a:solidFill>
                <a:latin typeface="Open Sans"/>
              </a:rPr>
              <a:t>El dataset contaba unicamente 2 filas con datos faltantes, por lo que se eliminaron estas filas: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711603" y="1912588"/>
            <a:ext cx="1104900" cy="57150"/>
          </a:xfrm>
          <a:prstGeom prst="rect">
            <a:avLst/>
          </a:prstGeom>
          <a:solidFill>
            <a:srgbClr val="F4806B"/>
          </a:solidFill>
        </p:spPr>
      </p:sp>
      <p:graphicFrame>
        <p:nvGraphicFramePr>
          <p:cNvPr name="Table 3" id="3"/>
          <p:cNvGraphicFramePr>
            <a:graphicFrameLocks noGrp="true"/>
          </p:cNvGraphicFramePr>
          <p:nvPr/>
        </p:nvGraphicFramePr>
        <p:xfrm>
          <a:off x="10425683" y="2507012"/>
          <a:ext cx="6882051" cy="4762500"/>
        </p:xfrm>
        <a:graphic>
          <a:graphicData uri="http://schemas.openxmlformats.org/drawingml/2006/table">
            <a:tbl>
              <a:tblPr/>
              <a:tblGrid>
                <a:gridCol w="1566965"/>
                <a:gridCol w="2657543"/>
                <a:gridCol w="2657543"/>
              </a:tblGrid>
              <a:tr h="1593901">
                <a:tc>
                  <a:txBody>
                    <a:bodyPr anchor="t" rtlCol="false"/>
                    <a:lstStyle/>
                    <a:p>
                      <a:pPr algn="ctr">
                        <a:lnSpc>
                          <a:spcPts val="4200"/>
                        </a:lnSpc>
                        <a:defRPr/>
                      </a:pPr>
                      <a:r>
                        <a:rPr lang="en-US" sz="3000">
                          <a:solidFill>
                            <a:srgbClr val="000000"/>
                          </a:solidFill>
                          <a:latin typeface="Open Sans Bold"/>
                        </a:rPr>
                        <a:t>Name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4806B"/>
                    </a:solidFill>
                  </a:tcPr>
                </a:tc>
                <a:tc>
                  <a:txBody>
                    <a:bodyPr anchor="t" rtlCol="false"/>
                    <a:lstStyle/>
                    <a:p>
                      <a:pPr algn="ctr">
                        <a:lnSpc>
                          <a:spcPts val="4200"/>
                        </a:lnSpc>
                        <a:defRPr/>
                      </a:pPr>
                      <a:r>
                        <a:rPr lang="en-US" sz="3000">
                          <a:solidFill>
                            <a:srgbClr val="000000"/>
                          </a:solidFill>
                          <a:latin typeface="Open Sans Bold"/>
                        </a:rPr>
                        <a:t>StudyHours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4806B"/>
                    </a:solidFill>
                  </a:tcPr>
                </a:tc>
                <a:tc>
                  <a:txBody>
                    <a:bodyPr anchor="t" rtlCol="false"/>
                    <a:lstStyle/>
                    <a:p>
                      <a:pPr algn="ctr">
                        <a:lnSpc>
                          <a:spcPts val="4200"/>
                        </a:lnSpc>
                        <a:defRPr/>
                      </a:pPr>
                      <a:r>
                        <a:rPr lang="en-US" sz="3000">
                          <a:solidFill>
                            <a:srgbClr val="000000"/>
                          </a:solidFill>
                          <a:latin typeface="Open Sans Bold"/>
                        </a:rPr>
                        <a:t>Mean</a:t>
                      </a:r>
                      <a:endParaRPr lang="en-US" sz="1100"/>
                    </a:p>
                    <a:p>
                      <a:pPr algn="ctr">
                        <a:lnSpc>
                          <a:spcPts val="4200"/>
                        </a:lnSpc>
                      </a:pPr>
                      <a:r>
                        <a:rPr lang="en-US" sz="3000">
                          <a:solidFill>
                            <a:srgbClr val="000000"/>
                          </a:solidFill>
                          <a:latin typeface="Open Sans Bold"/>
                        </a:rPr>
                        <a:t>StudyHours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4806B"/>
                    </a:solidFill>
                  </a:tcPr>
                </a:tc>
              </a:tr>
              <a:tr h="1056200">
                <a:tc>
                  <a:txBody>
                    <a:bodyPr anchor="t" rtlCol="false"/>
                    <a:lstStyle/>
                    <a:p>
                      <a:pPr algn="ctr">
                        <a:lnSpc>
                          <a:spcPts val="4200"/>
                        </a:lnSpc>
                        <a:defRPr/>
                      </a:pPr>
                      <a:r>
                        <a:rPr lang="en-US" sz="3000">
                          <a:solidFill>
                            <a:srgbClr val="000000"/>
                          </a:solidFill>
                          <a:latin typeface="Open Sans"/>
                        </a:rPr>
                        <a:t>Aisha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12.00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10.522727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056200">
                <a:tc>
                  <a:txBody>
                    <a:bodyPr anchor="t" rtlCol="false"/>
                    <a:lstStyle/>
                    <a:p>
                      <a:pPr algn="ctr">
                        <a:lnSpc>
                          <a:spcPts val="4200"/>
                        </a:lnSpc>
                        <a:defRPr/>
                      </a:pPr>
                      <a:r>
                        <a:rPr lang="en-US" sz="3000">
                          <a:solidFill>
                            <a:srgbClr val="000000"/>
                          </a:solidFill>
                          <a:latin typeface="Open Sans"/>
                        </a:rPr>
                        <a:t>Anila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10.00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10.5227270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056200">
                <a:tc>
                  <a:txBody>
                    <a:bodyPr anchor="t" rtlCol="false"/>
                    <a:lstStyle/>
                    <a:p>
                      <a:pPr algn="ctr">
                        <a:lnSpc>
                          <a:spcPts val="4200"/>
                        </a:lnSpc>
                        <a:defRPr/>
                      </a:pPr>
                      <a:r>
                        <a:rPr lang="en-US" sz="3000">
                          <a:solidFill>
                            <a:srgbClr val="000000"/>
                          </a:solidFill>
                          <a:latin typeface="Open Sans"/>
                        </a:rPr>
                        <a:t>Dan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10.00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10.522727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bl>
          </a:graphicData>
        </a:graphic>
      </p:graphicFrame>
      <p:sp>
        <p:nvSpPr>
          <p:cNvPr name="TextBox 4" id="4"/>
          <p:cNvSpPr txBox="true"/>
          <p:nvPr/>
        </p:nvSpPr>
        <p:spPr>
          <a:xfrm rot="0">
            <a:off x="1711603" y="2507012"/>
            <a:ext cx="9492694" cy="1371600"/>
          </a:xfrm>
          <a:prstGeom prst="rect">
            <a:avLst/>
          </a:prstGeom>
        </p:spPr>
        <p:txBody>
          <a:bodyPr anchor="t" rtlCol="false" tIns="0" lIns="0" bIns="0" rIns="0">
            <a:spAutoFit/>
          </a:bodyPr>
          <a:lstStyle/>
          <a:p>
            <a:pPr marL="0" indent="0" lvl="0">
              <a:lnSpc>
                <a:spcPts val="10800"/>
              </a:lnSpc>
            </a:pPr>
            <a:r>
              <a:rPr lang="en-US" sz="9000">
                <a:solidFill>
                  <a:srgbClr val="2E2E2E"/>
                </a:solidFill>
                <a:latin typeface="Open Sans"/>
              </a:rPr>
              <a:t>Promedio</a:t>
            </a:r>
          </a:p>
        </p:txBody>
      </p:sp>
      <p:sp>
        <p:nvSpPr>
          <p:cNvPr name="TextBox 5" id="5"/>
          <p:cNvSpPr txBox="true"/>
          <p:nvPr/>
        </p:nvSpPr>
        <p:spPr>
          <a:xfrm rot="0">
            <a:off x="1490376" y="4354862"/>
            <a:ext cx="8454542" cy="5314950"/>
          </a:xfrm>
          <a:prstGeom prst="rect">
            <a:avLst/>
          </a:prstGeom>
        </p:spPr>
        <p:txBody>
          <a:bodyPr anchor="t" rtlCol="false" tIns="0" lIns="0" bIns="0" rIns="0">
            <a:spAutoFit/>
          </a:bodyPr>
          <a:lstStyle/>
          <a:p>
            <a:pPr>
              <a:lnSpc>
                <a:spcPts val="4200"/>
              </a:lnSpc>
            </a:pPr>
            <a:r>
              <a:rPr lang="en-US" sz="3000">
                <a:solidFill>
                  <a:srgbClr val="2E2E2E"/>
                </a:solidFill>
                <a:latin typeface="Open Sans"/>
              </a:rPr>
              <a:t>Se calculó el promedio total de horas de estudio de todos los estudiantes, obteniendo como resultado:"</a:t>
            </a:r>
          </a:p>
          <a:p>
            <a:pPr>
              <a:lnSpc>
                <a:spcPts val="4200"/>
              </a:lnSpc>
            </a:pPr>
          </a:p>
          <a:p>
            <a:pPr>
              <a:lnSpc>
                <a:spcPts val="4200"/>
              </a:lnSpc>
            </a:pPr>
            <a:r>
              <a:rPr lang="en-US" sz="3000">
                <a:solidFill>
                  <a:srgbClr val="2E2E2E"/>
                </a:solidFill>
                <a:latin typeface="Open Sans"/>
              </a:rPr>
              <a:t>10.522727 horas</a:t>
            </a:r>
          </a:p>
          <a:p>
            <a:pPr>
              <a:lnSpc>
                <a:spcPts val="4200"/>
              </a:lnSpc>
            </a:pPr>
          </a:p>
          <a:p>
            <a:pPr algn="l">
              <a:lnSpc>
                <a:spcPts val="4200"/>
              </a:lnSpc>
              <a:spcBef>
                <a:spcPct val="0"/>
              </a:spcBef>
            </a:pPr>
            <a:r>
              <a:rPr lang="en-US" sz="3000">
                <a:solidFill>
                  <a:srgbClr val="2E2E2E"/>
                </a:solidFill>
                <a:latin typeface="Open Sans"/>
              </a:rPr>
              <a:t>Dado que cada estudiante tiene un único registro en el conjunto de datos, el promedio de horas de estudio por estudiante sigue siendo el mismo.</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711603" y="1912588"/>
            <a:ext cx="1104900" cy="57150"/>
          </a:xfrm>
          <a:prstGeom prst="rect">
            <a:avLst/>
          </a:prstGeom>
          <a:solidFill>
            <a:srgbClr val="F4806B"/>
          </a:solidFill>
        </p:spPr>
      </p:sp>
      <p:graphicFrame>
        <p:nvGraphicFramePr>
          <p:cNvPr name="Table 3" id="3"/>
          <p:cNvGraphicFramePr>
            <a:graphicFrameLocks noGrp="true"/>
          </p:cNvGraphicFramePr>
          <p:nvPr/>
        </p:nvGraphicFramePr>
        <p:xfrm>
          <a:off x="9354509" y="2507012"/>
          <a:ext cx="8568690" cy="5276850"/>
        </p:xfrm>
        <a:graphic>
          <a:graphicData uri="http://schemas.openxmlformats.org/drawingml/2006/table">
            <a:tbl>
              <a:tblPr/>
              <a:tblGrid>
                <a:gridCol w="2196947"/>
                <a:gridCol w="2654634"/>
                <a:gridCol w="1571349"/>
                <a:gridCol w="2145760"/>
              </a:tblGrid>
              <a:tr h="1055370">
                <a:tc>
                  <a:txBody>
                    <a:bodyPr anchor="t" rtlCol="false"/>
                    <a:lstStyle/>
                    <a:p>
                      <a:pPr algn="ctr">
                        <a:lnSpc>
                          <a:spcPts val="4200"/>
                        </a:lnSpc>
                        <a:defRPr/>
                      </a:pPr>
                      <a:r>
                        <a:rPr lang="en-US" sz="3000">
                          <a:solidFill>
                            <a:srgbClr val="000000"/>
                          </a:solidFill>
                          <a:latin typeface="Open Sans Bold"/>
                        </a:rPr>
                        <a:t>Name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4806B"/>
                    </a:solidFill>
                  </a:tcPr>
                </a:tc>
                <a:tc>
                  <a:txBody>
                    <a:bodyPr anchor="t" rtlCol="false"/>
                    <a:lstStyle/>
                    <a:p>
                      <a:pPr algn="ctr">
                        <a:lnSpc>
                          <a:spcPts val="4200"/>
                        </a:lnSpc>
                        <a:defRPr/>
                      </a:pPr>
                      <a:r>
                        <a:rPr lang="en-US" sz="3000">
                          <a:solidFill>
                            <a:srgbClr val="000000"/>
                          </a:solidFill>
                          <a:latin typeface="Open Sans Bold"/>
                        </a:rPr>
                        <a:t>StudyHours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4806B"/>
                    </a:solidFill>
                  </a:tcPr>
                </a:tc>
                <a:tc>
                  <a:txBody>
                    <a:bodyPr anchor="t" rtlCol="false"/>
                    <a:lstStyle/>
                    <a:p>
                      <a:pPr algn="ctr">
                        <a:lnSpc>
                          <a:spcPts val="4200"/>
                        </a:lnSpc>
                        <a:defRPr/>
                      </a:pPr>
                      <a:r>
                        <a:rPr lang="en-US" sz="3000">
                          <a:solidFill>
                            <a:srgbClr val="000000"/>
                          </a:solidFill>
                          <a:latin typeface="Open Sans Bold"/>
                        </a:rPr>
                        <a:t>Grade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4806B"/>
                    </a:solidFill>
                  </a:tcPr>
                </a:tc>
                <a:tc>
                  <a:txBody>
                    <a:bodyPr anchor="t" rtlCol="false"/>
                    <a:lstStyle/>
                    <a:p>
                      <a:pPr algn="ctr">
                        <a:lnSpc>
                          <a:spcPts val="4200"/>
                        </a:lnSpc>
                        <a:defRPr/>
                      </a:pPr>
                      <a:r>
                        <a:rPr lang="en-US" sz="3000">
                          <a:solidFill>
                            <a:srgbClr val="000000"/>
                          </a:solidFill>
                          <a:latin typeface="Open Sans Bold"/>
                        </a:rPr>
                        <a:t>Approval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4806B"/>
                    </a:solidFill>
                  </a:tcPr>
                </a:tc>
              </a:tr>
              <a:tr h="1055370">
                <a:tc>
                  <a:txBody>
                    <a:bodyPr anchor="t" rtlCol="false"/>
                    <a:lstStyle/>
                    <a:p>
                      <a:pPr algn="ctr">
                        <a:lnSpc>
                          <a:spcPts val="4200"/>
                        </a:lnSpc>
                        <a:defRPr/>
                      </a:pPr>
                      <a:r>
                        <a:rPr lang="en-US" sz="3000">
                          <a:solidFill>
                            <a:srgbClr val="000000"/>
                          </a:solidFill>
                          <a:latin typeface="Open Sans"/>
                        </a:rPr>
                        <a:t>Rosie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16.00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97.0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True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055370">
                <a:tc>
                  <a:txBody>
                    <a:bodyPr anchor="t" rtlCol="false"/>
                    <a:lstStyle/>
                    <a:p>
                      <a:pPr algn="ctr">
                        <a:lnSpc>
                          <a:spcPts val="4200"/>
                        </a:lnSpc>
                        <a:defRPr/>
                      </a:pPr>
                      <a:r>
                        <a:rPr lang="en-US" sz="3000">
                          <a:solidFill>
                            <a:srgbClr val="000000"/>
                          </a:solidFill>
                          <a:latin typeface="Open Sans"/>
                        </a:rPr>
                        <a:t>Giovanni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14.50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74.0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True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055370">
                <a:tc>
                  <a:txBody>
                    <a:bodyPr anchor="t" rtlCol="false"/>
                    <a:lstStyle/>
                    <a:p>
                      <a:pPr algn="ctr">
                        <a:lnSpc>
                          <a:spcPts val="4200"/>
                        </a:lnSpc>
                        <a:defRPr/>
                      </a:pPr>
                      <a:r>
                        <a:rPr lang="en-US" sz="3000">
                          <a:solidFill>
                            <a:srgbClr val="000000"/>
                          </a:solidFill>
                          <a:latin typeface="Open Sans"/>
                        </a:rPr>
                        <a:t>Francesca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15.50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82.0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True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055370">
                <a:tc>
                  <a:txBody>
                    <a:bodyPr anchor="t" rtlCol="false"/>
                    <a:lstStyle/>
                    <a:p>
                      <a:pPr algn="ctr">
                        <a:lnSpc>
                          <a:spcPts val="4200"/>
                        </a:lnSpc>
                        <a:defRPr/>
                      </a:pPr>
                      <a:r>
                        <a:rPr lang="en-US" sz="3000">
                          <a:solidFill>
                            <a:srgbClr val="000000"/>
                          </a:solidFill>
                          <a:latin typeface="Open Sans"/>
                        </a:rPr>
                        <a:t>Jenny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15.50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70.0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Open Sans"/>
                        </a:rPr>
                        <a:t>True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bl>
          </a:graphicData>
        </a:graphic>
      </p:graphicFrame>
      <p:sp>
        <p:nvSpPr>
          <p:cNvPr name="TextBox 4" id="4"/>
          <p:cNvSpPr txBox="true"/>
          <p:nvPr/>
        </p:nvSpPr>
        <p:spPr>
          <a:xfrm rot="0">
            <a:off x="1711603" y="2507012"/>
            <a:ext cx="9492694" cy="1371600"/>
          </a:xfrm>
          <a:prstGeom prst="rect">
            <a:avLst/>
          </a:prstGeom>
        </p:spPr>
        <p:txBody>
          <a:bodyPr anchor="t" rtlCol="false" tIns="0" lIns="0" bIns="0" rIns="0">
            <a:spAutoFit/>
          </a:bodyPr>
          <a:lstStyle/>
          <a:p>
            <a:pPr marL="0" indent="0" lvl="0">
              <a:lnSpc>
                <a:spcPts val="10800"/>
              </a:lnSpc>
            </a:pPr>
            <a:r>
              <a:rPr lang="en-US" sz="9000">
                <a:solidFill>
                  <a:srgbClr val="2E2E2E"/>
                </a:solidFill>
                <a:latin typeface="Open Sans"/>
              </a:rPr>
              <a:t>Aprobación</a:t>
            </a:r>
          </a:p>
        </p:txBody>
      </p:sp>
      <p:sp>
        <p:nvSpPr>
          <p:cNvPr name="TextBox 5" id="5"/>
          <p:cNvSpPr txBox="true"/>
          <p:nvPr/>
        </p:nvSpPr>
        <p:spPr>
          <a:xfrm rot="0">
            <a:off x="1490376" y="4354862"/>
            <a:ext cx="7062474" cy="3181350"/>
          </a:xfrm>
          <a:prstGeom prst="rect">
            <a:avLst/>
          </a:prstGeom>
        </p:spPr>
        <p:txBody>
          <a:bodyPr anchor="t" rtlCol="false" tIns="0" lIns="0" bIns="0" rIns="0">
            <a:spAutoFit/>
          </a:bodyPr>
          <a:lstStyle/>
          <a:p>
            <a:pPr algn="l">
              <a:lnSpc>
                <a:spcPts val="4200"/>
              </a:lnSpc>
              <a:spcBef>
                <a:spcPct val="0"/>
              </a:spcBef>
            </a:pPr>
            <a:r>
              <a:rPr lang="en-US" sz="3000">
                <a:solidFill>
                  <a:srgbClr val="2E2E2E"/>
                </a:solidFill>
                <a:latin typeface="Open Sans"/>
              </a:rPr>
              <a:t>Se llevó a cabo una asignación de aprobación o no aprobación para todos los estudiantes en función de si su calificación fue igual o superior a 70. De los 21 estudiantes, solo 4 obtuvieron una calificación aprobatoria.</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11603" y="2507012"/>
            <a:ext cx="10106148" cy="1371600"/>
          </a:xfrm>
          <a:prstGeom prst="rect">
            <a:avLst/>
          </a:prstGeom>
        </p:spPr>
        <p:txBody>
          <a:bodyPr anchor="t" rtlCol="false" tIns="0" lIns="0" bIns="0" rIns="0">
            <a:spAutoFit/>
          </a:bodyPr>
          <a:lstStyle/>
          <a:p>
            <a:pPr marL="0" indent="0" lvl="0">
              <a:lnSpc>
                <a:spcPts val="10800"/>
              </a:lnSpc>
            </a:pPr>
            <a:r>
              <a:rPr lang="en-US" sz="9000">
                <a:solidFill>
                  <a:srgbClr val="2E2E2E"/>
                </a:solidFill>
                <a:latin typeface="Open Sans"/>
              </a:rPr>
              <a:t>Datos Estadísticos</a:t>
            </a:r>
          </a:p>
        </p:txBody>
      </p:sp>
      <p:sp>
        <p:nvSpPr>
          <p:cNvPr name="TextBox 3" id="3"/>
          <p:cNvSpPr txBox="true"/>
          <p:nvPr/>
        </p:nvSpPr>
        <p:spPr>
          <a:xfrm rot="0">
            <a:off x="1490376" y="4354862"/>
            <a:ext cx="15768924" cy="4248150"/>
          </a:xfrm>
          <a:prstGeom prst="rect">
            <a:avLst/>
          </a:prstGeom>
        </p:spPr>
        <p:txBody>
          <a:bodyPr anchor="t" rtlCol="false" tIns="0" lIns="0" bIns="0" rIns="0">
            <a:spAutoFit/>
          </a:bodyPr>
          <a:lstStyle/>
          <a:p>
            <a:pPr>
              <a:lnSpc>
                <a:spcPts val="4200"/>
              </a:lnSpc>
            </a:pPr>
            <a:r>
              <a:rPr lang="en-US" sz="3000">
                <a:solidFill>
                  <a:srgbClr val="2E2E2E"/>
                </a:solidFill>
                <a:latin typeface="Open Sans"/>
              </a:rPr>
              <a:t>Se desarrolló una función para calcular el mínimo, máximo, promedio, mediana y moda a partir de una serie de datos, y se aplicó a las calificaciones de los estudiantes. Los resultados obtenidos fueron los siguientes:</a:t>
            </a:r>
          </a:p>
          <a:p>
            <a:pPr marL="647700" indent="-323850" lvl="1">
              <a:lnSpc>
                <a:spcPts val="4200"/>
              </a:lnSpc>
              <a:buFont typeface="Arial"/>
              <a:buChar char="•"/>
            </a:pPr>
            <a:r>
              <a:rPr lang="en-US" sz="3000">
                <a:solidFill>
                  <a:srgbClr val="2E2E2E"/>
                </a:solidFill>
                <a:latin typeface="Open Sans"/>
              </a:rPr>
              <a:t>mínimo: 3.0</a:t>
            </a:r>
          </a:p>
          <a:p>
            <a:pPr marL="647700" indent="-323850" lvl="1">
              <a:lnSpc>
                <a:spcPts val="4200"/>
              </a:lnSpc>
              <a:buFont typeface="Arial"/>
              <a:buChar char="•"/>
            </a:pPr>
            <a:r>
              <a:rPr lang="en-US" sz="3000">
                <a:solidFill>
                  <a:srgbClr val="2E2E2E"/>
                </a:solidFill>
                <a:latin typeface="Open Sans"/>
              </a:rPr>
              <a:t>máximo: 97.0</a:t>
            </a:r>
          </a:p>
          <a:p>
            <a:pPr marL="647700" indent="-323850" lvl="1">
              <a:lnSpc>
                <a:spcPts val="4200"/>
              </a:lnSpc>
              <a:buFont typeface="Arial"/>
              <a:buChar char="•"/>
            </a:pPr>
            <a:r>
              <a:rPr lang="en-US" sz="3000">
                <a:solidFill>
                  <a:srgbClr val="2E2E2E"/>
                </a:solidFill>
                <a:latin typeface="Open Sans"/>
              </a:rPr>
              <a:t>promedio: 49.1818</a:t>
            </a:r>
          </a:p>
          <a:p>
            <a:pPr marL="647700" indent="-323850" lvl="1">
              <a:lnSpc>
                <a:spcPts val="4200"/>
              </a:lnSpc>
              <a:buFont typeface="Arial"/>
              <a:buChar char="•"/>
            </a:pPr>
            <a:r>
              <a:rPr lang="en-US" sz="3000">
                <a:solidFill>
                  <a:srgbClr val="2E2E2E"/>
                </a:solidFill>
                <a:latin typeface="Open Sans"/>
              </a:rPr>
              <a:t>mediana: 49.5</a:t>
            </a:r>
          </a:p>
          <a:p>
            <a:pPr algn="l" marL="647700" indent="-323850" lvl="1">
              <a:lnSpc>
                <a:spcPts val="4200"/>
              </a:lnSpc>
              <a:buFont typeface="Arial"/>
              <a:buChar char="•"/>
            </a:pPr>
            <a:r>
              <a:rPr lang="en-US" sz="3000">
                <a:solidFill>
                  <a:srgbClr val="2E2E2E"/>
                </a:solidFill>
                <a:latin typeface="Open Sans"/>
              </a:rPr>
              <a:t>moda: 50</a:t>
            </a:r>
          </a:p>
        </p:txBody>
      </p:sp>
      <p:sp>
        <p:nvSpPr>
          <p:cNvPr name="AutoShape 4" id="4"/>
          <p:cNvSpPr/>
          <p:nvPr/>
        </p:nvSpPr>
        <p:spPr>
          <a:xfrm rot="0">
            <a:off x="1711603" y="1912588"/>
            <a:ext cx="1104900" cy="57150"/>
          </a:xfrm>
          <a:prstGeom prst="rect">
            <a:avLst/>
          </a:prstGeom>
          <a:solidFill>
            <a:srgbClr val="F4806B"/>
          </a:solid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711603" y="1912588"/>
            <a:ext cx="1104900" cy="57150"/>
          </a:xfrm>
          <a:prstGeom prst="rect">
            <a:avLst/>
          </a:prstGeom>
          <a:solidFill>
            <a:srgbClr val="F4806B"/>
          </a:solidFill>
        </p:spPr>
      </p:sp>
      <p:sp>
        <p:nvSpPr>
          <p:cNvPr name="Freeform 3" id="3"/>
          <p:cNvSpPr/>
          <p:nvPr/>
        </p:nvSpPr>
        <p:spPr>
          <a:xfrm flipH="false" flipV="false" rot="0">
            <a:off x="8400386" y="2507012"/>
            <a:ext cx="8858914" cy="6644185"/>
          </a:xfrm>
          <a:custGeom>
            <a:avLst/>
            <a:gdLst/>
            <a:ahLst/>
            <a:cxnLst/>
            <a:rect r="r" b="b" t="t" l="l"/>
            <a:pathLst>
              <a:path h="6644185" w="8858914">
                <a:moveTo>
                  <a:pt x="0" y="0"/>
                </a:moveTo>
                <a:lnTo>
                  <a:pt x="8858914" y="0"/>
                </a:lnTo>
                <a:lnTo>
                  <a:pt x="8858914" y="6644185"/>
                </a:lnTo>
                <a:lnTo>
                  <a:pt x="0" y="6644185"/>
                </a:lnTo>
                <a:lnTo>
                  <a:pt x="0" y="0"/>
                </a:lnTo>
                <a:close/>
              </a:path>
            </a:pathLst>
          </a:custGeom>
          <a:blipFill>
            <a:blip r:embed="rId2"/>
            <a:stretch>
              <a:fillRect l="0" t="0" r="0" b="0"/>
            </a:stretch>
          </a:blipFill>
        </p:spPr>
      </p:sp>
      <p:sp>
        <p:nvSpPr>
          <p:cNvPr name="TextBox 4" id="4"/>
          <p:cNvSpPr txBox="true"/>
          <p:nvPr/>
        </p:nvSpPr>
        <p:spPr>
          <a:xfrm rot="0">
            <a:off x="1711603" y="2507012"/>
            <a:ext cx="9492694" cy="1371600"/>
          </a:xfrm>
          <a:prstGeom prst="rect">
            <a:avLst/>
          </a:prstGeom>
        </p:spPr>
        <p:txBody>
          <a:bodyPr anchor="t" rtlCol="false" tIns="0" lIns="0" bIns="0" rIns="0">
            <a:spAutoFit/>
          </a:bodyPr>
          <a:lstStyle/>
          <a:p>
            <a:pPr marL="0" indent="0" lvl="0">
              <a:lnSpc>
                <a:spcPts val="10800"/>
              </a:lnSpc>
            </a:pPr>
            <a:r>
              <a:rPr lang="en-US" sz="9000">
                <a:solidFill>
                  <a:srgbClr val="2E2E2E"/>
                </a:solidFill>
                <a:latin typeface="Open Sans"/>
              </a:rPr>
              <a:t>Histograma</a:t>
            </a:r>
          </a:p>
        </p:txBody>
      </p:sp>
      <p:sp>
        <p:nvSpPr>
          <p:cNvPr name="TextBox 5" id="5"/>
          <p:cNvSpPr txBox="true"/>
          <p:nvPr/>
        </p:nvSpPr>
        <p:spPr>
          <a:xfrm rot="0">
            <a:off x="1490376" y="4354862"/>
            <a:ext cx="7062474" cy="5314950"/>
          </a:xfrm>
          <a:prstGeom prst="rect">
            <a:avLst/>
          </a:prstGeom>
        </p:spPr>
        <p:txBody>
          <a:bodyPr anchor="t" rtlCol="false" tIns="0" lIns="0" bIns="0" rIns="0">
            <a:spAutoFit/>
          </a:bodyPr>
          <a:lstStyle/>
          <a:p>
            <a:pPr algn="l">
              <a:lnSpc>
                <a:spcPts val="4200"/>
              </a:lnSpc>
              <a:spcBef>
                <a:spcPct val="0"/>
              </a:spcBef>
            </a:pPr>
            <a:r>
              <a:rPr lang="en-US" sz="3000">
                <a:solidFill>
                  <a:srgbClr val="2E2E2E"/>
                </a:solidFill>
                <a:latin typeface="Open Sans"/>
              </a:rPr>
              <a:t>El histograma resultante al generar el gráfico con las calificaciones de los estudiantes se muestra en la imagen adjunta. A partir de este gráfico, se puede corroborar que el promedio, la mediana y la moda son prácticamente idénticos, lo que sugiere que las calificaciones siguen una distribución normal y están distribuidas de manera simétrica.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DAFv92PvmSE</dc:identifier>
  <dcterms:modified xsi:type="dcterms:W3CDTF">2011-08-01T06:04:30Z</dcterms:modified>
  <cp:revision>1</cp:revision>
  <dc:title>Orange White Simple Gradient Presentation</dc:title>
</cp:coreProperties>
</file>