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3"/>
  </p:notesMasterIdLst>
  <p:sldIdLst>
    <p:sldId id="256" r:id="rId2"/>
    <p:sldId id="259" r:id="rId3"/>
    <p:sldId id="262" r:id="rId4"/>
    <p:sldId id="261" r:id="rId5"/>
    <p:sldId id="260" r:id="rId6"/>
    <p:sldId id="263" r:id="rId7"/>
    <p:sldId id="264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0C5EC6-F95B-65A6-D5A5-204C18161938}" name="Malak" initials="M" userId="aed259efaa37acd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E9"/>
    <a:srgbClr val="D6B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EFC8A-6C0E-B940-9280-AAD6CB8CE5FB}" v="7" dt="2024-03-07T00:07:03.399"/>
    <p1510:client id="{477E6AEF-144A-4118-A492-829C5CF48125}" v="87" dt="2024-03-07T00:04:14.631"/>
    <p1510:client id="{60825938-C3B1-4854-8D77-83B3B11E9B7F}" v="1880" dt="2024-03-06T23:59:27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3"/>
    <p:restoredTop sz="94694"/>
  </p:normalViewPr>
  <p:slideViewPr>
    <p:cSldViewPr snapToGrid="0">
      <p:cViewPr varScale="1">
        <p:scale>
          <a:sx n="118" d="100"/>
          <a:sy n="11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6T21:02:0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D1DDC-6FA7-447F-89E2-B8C20DE4685A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DEE6F-41A6-49E5-97C4-F7D2DDBCF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2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15DDD-2C7E-70AA-67F8-457266117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5596C-E27A-04BA-DB60-1A366C453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A7522-5A36-545B-C316-D8D6D7A2C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DD3A9-557C-C07D-B209-E7B0BD90B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15DDD-2C7E-70AA-67F8-457266117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25596C-E27A-04BA-DB60-1A366C453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A7522-5A36-545B-C316-D8D6D7A2C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DD3A9-557C-C07D-B209-E7B0BD90B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2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EFF27-06A5-5B5F-B611-D2437658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360F5-29A6-71ED-2C1E-F7DFB9B2F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CE7D3-AA93-5166-4D4F-485964EC5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E2EF3-EB91-9F1F-13A9-CEB58E6D4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8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8CB06-7F4C-7407-81A0-501178AF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D1A6A-1A5B-003E-BA8F-E605AEC12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9F78B-B344-163C-16E9-2BDCF0B20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FA379-B8E7-8166-CDD2-171087559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4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65C18-AADB-01B4-6D4C-2FFC29EC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DA287-A02E-84BD-E7DC-5FE660E73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4239C2-2131-4455-9307-3B7652346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2637-7292-17CA-45ED-71D27696C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33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F9765-BE29-5E2D-6BA4-615D418F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C2DA61-D025-31D0-0BE2-E638EE65E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5061E-194D-EBC5-7F03-1E59B0604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86A4-AB6A-6108-68DC-2261E3034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7901-3A34-F8F4-E826-E52FB7E6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9022D-E31D-80BE-E60B-0B074DF30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FFAFF9-DE79-A4A5-F06D-FACF37950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903F-29BA-C521-AF63-74B67E183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7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EF41A-EAF0-B419-1538-61249995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1D6C3-EF21-BF95-0548-A402E9DFA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1A789-3E96-EC18-284F-D91EB1869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F3B2C-FF15-0A49-48AD-AAC35D195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3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5120D-D27F-9098-E007-807D2439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82EE8-82C7-7910-34F7-D134B1F53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05544-5668-7100-0B48-92D015F6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3978F-9391-E498-ECC3-9176238EE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DEE6F-41A6-49E5-97C4-F7D2DDBCF5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2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March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March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03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March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3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March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8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March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March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4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March 7,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42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March 7,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02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March 7,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March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March 7,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1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March 7, 2024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88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91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6AFF6-7F11-30F5-4866-B7FDF5E2D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609601"/>
            <a:ext cx="4765343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i="0">
                <a:effectLst/>
              </a:rPr>
              <a:t>Real-Estate hub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231E8E5-2215-32DA-470A-50E4A409829B}"/>
              </a:ext>
            </a:extLst>
          </p:cNvPr>
          <p:cNvSpPr txBox="1">
            <a:spLocks/>
          </p:cNvSpPr>
          <p:nvPr/>
        </p:nvSpPr>
        <p:spPr>
          <a:xfrm>
            <a:off x="297844" y="4900705"/>
            <a:ext cx="3875963" cy="181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pc="50"/>
              <a:t>Developed By</a:t>
            </a:r>
          </a:p>
          <a:p>
            <a:pPr algn="l"/>
            <a:r>
              <a:rPr lang="en-US" spc="50"/>
              <a:t>Malak </a:t>
            </a:r>
            <a:r>
              <a:rPr lang="en-US" spc="50">
                <a:solidFill>
                  <a:schemeClr val="tx1"/>
                </a:solidFill>
              </a:rPr>
              <a:t>Qeedan</a:t>
            </a:r>
            <a:r>
              <a:rPr lang="en-US" spc="50"/>
              <a:t> - 206770414</a:t>
            </a:r>
          </a:p>
          <a:p>
            <a:pPr algn="l"/>
            <a:r>
              <a:rPr lang="en-US" spc="50"/>
              <a:t>Lara Abu Hamad - 322782376</a:t>
            </a:r>
          </a:p>
          <a:p>
            <a:pPr algn="l"/>
            <a:r>
              <a:rPr lang="en-US" spc="50"/>
              <a:t>Marwan </a:t>
            </a:r>
            <a:r>
              <a:rPr lang="en-US" spc="50" err="1"/>
              <a:t>Hresh</a:t>
            </a:r>
            <a:r>
              <a:rPr lang="en-US" spc="50"/>
              <a:t> - 206467292</a:t>
            </a:r>
          </a:p>
        </p:txBody>
      </p:sp>
      <p:pic>
        <p:nvPicPr>
          <p:cNvPr id="15" name="Picture 14" descr="A logo for a company&#10;&#10;Description automatically generated">
            <a:extLst>
              <a:ext uri="{FF2B5EF4-FFF2-40B4-BE49-F238E27FC236}">
                <a16:creationId xmlns:a16="http://schemas.microsoft.com/office/drawing/2014/main" id="{AF220189-E710-6019-3EDF-20B9DBB09B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4" r="20813" b="-1"/>
          <a:stretch/>
        </p:blipFill>
        <p:spPr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37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06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BE4FF-7175-3195-A7C9-7827CBC0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E143C-E3AB-7F64-A074-558252424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644C9-ECDD-E8E1-DD31-1ED0E9DEE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CD955-D57C-C56E-9CDF-6FDFE5F25743}"/>
              </a:ext>
            </a:extLst>
          </p:cNvPr>
          <p:cNvSpPr txBox="1">
            <a:spLocks/>
          </p:cNvSpPr>
          <p:nvPr/>
        </p:nvSpPr>
        <p:spPr>
          <a:xfrm>
            <a:off x="416329" y="264160"/>
            <a:ext cx="3099031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>
                <a:latin typeface="Arial" panose="020B0604020202020204" pitchFamily="34" charset="0"/>
              </a:rPr>
              <a:t>Challenges</a:t>
            </a:r>
            <a:endParaRPr 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8BE82-054D-6E57-282A-8F80C9563A3B}"/>
              </a:ext>
            </a:extLst>
          </p:cNvPr>
          <p:cNvSpPr txBox="1">
            <a:spLocks/>
          </p:cNvSpPr>
          <p:nvPr/>
        </p:nvSpPr>
        <p:spPr>
          <a:xfrm>
            <a:off x="839219" y="1304683"/>
            <a:ext cx="4936888" cy="595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Implementing multiple-filter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pc="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4885E5-9E10-DA9A-2449-6A5477797F78}"/>
              </a:ext>
            </a:extLst>
          </p:cNvPr>
          <p:cNvSpPr txBox="1">
            <a:spLocks/>
          </p:cNvSpPr>
          <p:nvPr/>
        </p:nvSpPr>
        <p:spPr>
          <a:xfrm>
            <a:off x="416329" y="2164219"/>
            <a:ext cx="4125191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>
                <a:latin typeface="Arial" panose="020B0604020202020204" pitchFamily="34" charset="0"/>
              </a:rPr>
              <a:t>For Future Work</a:t>
            </a:r>
            <a:endParaRPr lang="en-US" sz="240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B71A63-A4FC-1101-8A74-15BCD8273642}"/>
              </a:ext>
            </a:extLst>
          </p:cNvPr>
          <p:cNvSpPr txBox="1">
            <a:spLocks/>
          </p:cNvSpPr>
          <p:nvPr/>
        </p:nvSpPr>
        <p:spPr>
          <a:xfrm>
            <a:off x="839219" y="3204742"/>
            <a:ext cx="4936888" cy="175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Sign up using Facebook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Upload post video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View multiple post photos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pc="50"/>
          </a:p>
        </p:txBody>
      </p:sp>
    </p:spTree>
    <p:extLst>
      <p:ext uri="{BB962C8B-B14F-4D97-AF65-F5344CB8AC3E}">
        <p14:creationId xmlns:p14="http://schemas.microsoft.com/office/powerpoint/2010/main" val="11953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617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BE4FF-7175-3195-A7C9-7827CBC0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E143C-E3AB-7F64-A074-558252424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644C9-ECDD-E8E1-DD31-1ED0E9DEE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CD955-D57C-C56E-9CDF-6FDFE5F25743}"/>
              </a:ext>
            </a:extLst>
          </p:cNvPr>
          <p:cNvSpPr txBox="1">
            <a:spLocks/>
          </p:cNvSpPr>
          <p:nvPr/>
        </p:nvSpPr>
        <p:spPr>
          <a:xfrm>
            <a:off x="4546484" y="3040818"/>
            <a:ext cx="3099031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 dirty="0">
                <a:latin typeface="Arial"/>
                <a:ea typeface="Batang"/>
                <a:cs typeface="Arial"/>
              </a:rPr>
              <a:t>Thank you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55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729470-9D6A-07B3-FECA-8A272A227F56}"/>
              </a:ext>
            </a:extLst>
          </p:cNvPr>
          <p:cNvSpPr txBox="1">
            <a:spLocks/>
          </p:cNvSpPr>
          <p:nvPr/>
        </p:nvSpPr>
        <p:spPr>
          <a:xfrm>
            <a:off x="452905" y="264160"/>
            <a:ext cx="5748604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>
                <a:latin typeface="Arial" panose="020B0604020202020204" pitchFamily="34" charset="0"/>
              </a:rPr>
              <a:t>about Real-estate hub</a:t>
            </a:r>
            <a:endParaRPr lang="en-US" sz="2400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24695E6-765E-45C2-A621-46783060DCB9}"/>
              </a:ext>
            </a:extLst>
          </p:cNvPr>
          <p:cNvSpPr txBox="1">
            <a:spLocks/>
          </p:cNvSpPr>
          <p:nvPr/>
        </p:nvSpPr>
        <p:spPr>
          <a:xfrm>
            <a:off x="1006504" y="1181493"/>
            <a:ext cx="10503506" cy="22386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pc="50"/>
              <a:t>Real-Estate Hub is an Android application designed to </a:t>
            </a:r>
            <a:r>
              <a:rPr lang="en-US" b="1" spc="50"/>
              <a:t>invest</a:t>
            </a:r>
            <a:r>
              <a:rPr lang="en-US" spc="50"/>
              <a:t>, </a:t>
            </a:r>
            <a:r>
              <a:rPr lang="en-US" b="1" spc="50"/>
              <a:t>purchase</a:t>
            </a:r>
            <a:r>
              <a:rPr lang="en-US" spc="50"/>
              <a:t>, </a:t>
            </a:r>
            <a:r>
              <a:rPr lang="en-US" b="1" spc="50"/>
              <a:t>rent</a:t>
            </a:r>
            <a:r>
              <a:rPr lang="en-US" spc="50"/>
              <a:t> and </a:t>
            </a:r>
            <a:r>
              <a:rPr lang="en-US" b="1" spc="50"/>
              <a:t>post</a:t>
            </a:r>
            <a:r>
              <a:rPr lang="en-US" spc="50"/>
              <a:t> real estate properties. </a:t>
            </a:r>
          </a:p>
          <a:p>
            <a:pPr algn="l"/>
            <a:r>
              <a:rPr lang="en-US" spc="50"/>
              <a:t>It is designed to simplify and elevate your real estate experience. </a:t>
            </a:r>
          </a:p>
          <a:p>
            <a:pPr algn="l"/>
            <a:r>
              <a:rPr lang="en-US" spc="50"/>
              <a:t>Whether you're a first-time homebuyer, seasoned investor, or property owner, </a:t>
            </a:r>
            <a:r>
              <a:rPr lang="en-US" b="1" spc="50"/>
              <a:t>Real-Estate Hub </a:t>
            </a:r>
            <a:r>
              <a:rPr lang="en-US" spc="50"/>
              <a:t>caters to all your needs with unmatched convenience and reliability. </a:t>
            </a:r>
          </a:p>
          <a:p>
            <a:pPr algn="l"/>
            <a:r>
              <a:rPr lang="en-US" spc="50"/>
              <a:t>Discover your dream property or find the perfect buyer/renter around the world!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8DABDEC-F99C-50F1-E586-475D1CA0D5CA}"/>
              </a:ext>
            </a:extLst>
          </p:cNvPr>
          <p:cNvSpPr txBox="1">
            <a:spLocks/>
          </p:cNvSpPr>
          <p:nvPr/>
        </p:nvSpPr>
        <p:spPr>
          <a:xfrm>
            <a:off x="452905" y="3654961"/>
            <a:ext cx="5748604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>
                <a:latin typeface="Arial" panose="020B0604020202020204" pitchFamily="34" charset="0"/>
              </a:rPr>
              <a:t>Why Real-estate hub?</a:t>
            </a:r>
            <a:endParaRPr lang="en-US" sz="2400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43FEE3C-BAA6-0DC8-0650-104EB536967D}"/>
              </a:ext>
            </a:extLst>
          </p:cNvPr>
          <p:cNvSpPr txBox="1">
            <a:spLocks/>
          </p:cNvSpPr>
          <p:nvPr/>
        </p:nvSpPr>
        <p:spPr>
          <a:xfrm>
            <a:off x="1006504" y="4601603"/>
            <a:ext cx="4333592" cy="1335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Provides investments in worldwide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Efficient Property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In-App Advertising</a:t>
            </a:r>
            <a:endParaRPr lang="en-US" spc="50"/>
          </a:p>
        </p:txBody>
      </p:sp>
    </p:spTree>
    <p:extLst>
      <p:ext uri="{BB962C8B-B14F-4D97-AF65-F5344CB8AC3E}">
        <p14:creationId xmlns:p14="http://schemas.microsoft.com/office/powerpoint/2010/main" val="230223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6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64366-13EA-AE8A-2B67-55ED95709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B1C0C2-C527-94EB-2AA1-B703016F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1E9A4-571F-AC33-6716-C4DFD6DCA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A07137-74BA-52D5-53EC-B176835DB439}"/>
              </a:ext>
            </a:extLst>
          </p:cNvPr>
          <p:cNvGrpSpPr/>
          <p:nvPr/>
        </p:nvGrpSpPr>
        <p:grpSpPr>
          <a:xfrm>
            <a:off x="2403217" y="615124"/>
            <a:ext cx="7385566" cy="1786700"/>
            <a:chOff x="1335907" y="639507"/>
            <a:chExt cx="9208871" cy="2231517"/>
          </a:xfrm>
        </p:grpSpPr>
        <p:pic>
          <p:nvPicPr>
            <p:cNvPr id="7" name="Picture 6" descr="A logo for a company&#10;&#10;Description automatically generated">
              <a:extLst>
                <a:ext uri="{FF2B5EF4-FFF2-40B4-BE49-F238E27FC236}">
                  <a16:creationId xmlns:a16="http://schemas.microsoft.com/office/drawing/2014/main" id="{BA5D7248-011B-6932-092B-D0C12DB92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907" y="803909"/>
              <a:ext cx="1902714" cy="1902715"/>
            </a:xfrm>
            <a:prstGeom prst="rect">
              <a:avLst/>
            </a:prstGeom>
          </p:spPr>
        </p:pic>
        <p:pic>
          <p:nvPicPr>
            <p:cNvPr id="10" name="Picture 9" descr="A logo of a company&#10;&#10;Description automatically generated">
              <a:extLst>
                <a:ext uri="{FF2B5EF4-FFF2-40B4-BE49-F238E27FC236}">
                  <a16:creationId xmlns:a16="http://schemas.microsoft.com/office/drawing/2014/main" id="{BC064CC1-3891-174F-E11A-84672BE70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3261" y="639507"/>
              <a:ext cx="2231517" cy="2231517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433542-B9E7-DF98-E65C-76B5F7D4B6FE}"/>
              </a:ext>
            </a:extLst>
          </p:cNvPr>
          <p:cNvCxnSpPr/>
          <p:nvPr/>
        </p:nvCxnSpPr>
        <p:spPr>
          <a:xfrm>
            <a:off x="6096000" y="356615"/>
            <a:ext cx="0" cy="61447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872E3F9C-682E-EC0A-36DD-3821C1BFF220}"/>
              </a:ext>
            </a:extLst>
          </p:cNvPr>
          <p:cNvSpPr txBox="1">
            <a:spLocks/>
          </p:cNvSpPr>
          <p:nvPr/>
        </p:nvSpPr>
        <p:spPr>
          <a:xfrm>
            <a:off x="646179" y="2401824"/>
            <a:ext cx="4936888" cy="295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Specialized only in investment real estate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pc="5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Can invest worldwide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pc="5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Better user interface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pc="5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EC9C745-A43E-E753-17EA-93A739AAC4DC}"/>
              </a:ext>
            </a:extLst>
          </p:cNvPr>
          <p:cNvSpPr txBox="1">
            <a:spLocks/>
          </p:cNvSpPr>
          <p:nvPr/>
        </p:nvSpPr>
        <p:spPr>
          <a:xfrm>
            <a:off x="6477081" y="2401824"/>
            <a:ext cx="4833713" cy="295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Specialized in multiple topics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pc="5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pc="50"/>
              <a:t>Only Israel real estate investments</a:t>
            </a:r>
          </a:p>
        </p:txBody>
      </p:sp>
    </p:spTree>
    <p:extLst>
      <p:ext uri="{BB962C8B-B14F-4D97-AF65-F5344CB8AC3E}">
        <p14:creationId xmlns:p14="http://schemas.microsoft.com/office/powerpoint/2010/main" val="159609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88716-23E9-560F-35C8-3CC8BEF3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937F07-1D45-5780-8255-4BB67497A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BADA01-D47E-5D59-B459-729B79EDD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A82F0D-B15A-436E-9EB5-F0FDB23B2151}"/>
              </a:ext>
            </a:extLst>
          </p:cNvPr>
          <p:cNvSpPr txBox="1">
            <a:spLocks/>
          </p:cNvSpPr>
          <p:nvPr/>
        </p:nvSpPr>
        <p:spPr>
          <a:xfrm>
            <a:off x="452905" y="264160"/>
            <a:ext cx="3756488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</a:rPr>
              <a:t>Roles division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56A7-12D6-3A4B-06EF-6DE7A9807414}"/>
              </a:ext>
            </a:extLst>
          </p:cNvPr>
          <p:cNvSpPr txBox="1">
            <a:spLocks/>
          </p:cNvSpPr>
          <p:nvPr/>
        </p:nvSpPr>
        <p:spPr>
          <a:xfrm>
            <a:off x="817508" y="1725477"/>
            <a:ext cx="2404664" cy="1932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Login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Search Post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App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User Profile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099BBA1-072D-BD71-A5B2-D03BED2EF5EC}"/>
              </a:ext>
            </a:extLst>
          </p:cNvPr>
          <p:cNvSpPr txBox="1">
            <a:spLocks/>
          </p:cNvSpPr>
          <p:nvPr/>
        </p:nvSpPr>
        <p:spPr>
          <a:xfrm>
            <a:off x="4531683" y="1725476"/>
            <a:ext cx="3128633" cy="1932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Favorite Page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Add Post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Google Payment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EEC5DA-14F2-AC40-7C55-E68A5DDF1663}"/>
              </a:ext>
            </a:extLst>
          </p:cNvPr>
          <p:cNvSpPr txBox="1">
            <a:spLocks/>
          </p:cNvSpPr>
          <p:nvPr/>
        </p:nvSpPr>
        <p:spPr>
          <a:xfrm>
            <a:off x="8969827" y="1725476"/>
            <a:ext cx="2128703" cy="1932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Home Page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User History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DA32F1B-62A1-7B32-BB8C-19D625694D34}"/>
              </a:ext>
            </a:extLst>
          </p:cNvPr>
          <p:cNvSpPr txBox="1">
            <a:spLocks/>
          </p:cNvSpPr>
          <p:nvPr/>
        </p:nvSpPr>
        <p:spPr>
          <a:xfrm>
            <a:off x="4776647" y="4632506"/>
            <a:ext cx="2638703" cy="5109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Frontend | Backend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31D087B-26D2-1C24-AE40-9F31B188DDEB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rot="5400000" flipH="1" flipV="1">
            <a:off x="5608546" y="4145053"/>
            <a:ext cx="974906" cy="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1D7C31-858F-3AE8-B2F2-51B52B45F089}"/>
              </a:ext>
            </a:extLst>
          </p:cNvPr>
          <p:cNvSpPr txBox="1"/>
          <p:nvPr/>
        </p:nvSpPr>
        <p:spPr>
          <a:xfrm>
            <a:off x="2019839" y="4513458"/>
            <a:ext cx="1641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Malak’s Work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A0B9F35-F9EB-5BC4-045C-95B1357682D0}"/>
              </a:ext>
            </a:extLst>
          </p:cNvPr>
          <p:cNvCxnSpPr>
            <a:cxnSpLocks/>
            <a:stCxn id="15" idx="1"/>
            <a:endCxn id="3" idx="2"/>
          </p:cNvCxnSpPr>
          <p:nvPr/>
        </p:nvCxnSpPr>
        <p:spPr>
          <a:xfrm rot="10800000">
            <a:off x="2019841" y="3657601"/>
            <a:ext cx="2756807" cy="12304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044A7D-A270-DCF7-0887-DCFFDE1C87BD}"/>
              </a:ext>
            </a:extLst>
          </p:cNvPr>
          <p:cNvCxnSpPr>
            <a:cxnSpLocks/>
            <a:stCxn id="13" idx="2"/>
            <a:endCxn id="15" idx="3"/>
          </p:cNvCxnSpPr>
          <p:nvPr/>
        </p:nvCxnSpPr>
        <p:spPr>
          <a:xfrm rot="5400000">
            <a:off x="8109564" y="2963387"/>
            <a:ext cx="1230403" cy="26188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C2F225E-EA0A-6657-8BA2-AAB7B104C11E}"/>
              </a:ext>
            </a:extLst>
          </p:cNvPr>
          <p:cNvSpPr txBox="1"/>
          <p:nvPr/>
        </p:nvSpPr>
        <p:spPr>
          <a:xfrm>
            <a:off x="8385911" y="4513458"/>
            <a:ext cx="1648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Marwan’s 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2F564F-FDB9-95CE-7C9B-4197F08592C9}"/>
              </a:ext>
            </a:extLst>
          </p:cNvPr>
          <p:cNvSpPr txBox="1"/>
          <p:nvPr/>
        </p:nvSpPr>
        <p:spPr>
          <a:xfrm>
            <a:off x="5368936" y="3967565"/>
            <a:ext cx="1454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chemeClr val="tx2">
                    <a:alpha val="80000"/>
                  </a:schemeClr>
                </a:solidFill>
              </a:rPr>
              <a:t>Lara’s   Work</a:t>
            </a:r>
          </a:p>
        </p:txBody>
      </p:sp>
    </p:spTree>
    <p:extLst>
      <p:ext uri="{BB962C8B-B14F-4D97-AF65-F5344CB8AC3E}">
        <p14:creationId xmlns:p14="http://schemas.microsoft.com/office/powerpoint/2010/main" val="331064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2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FA43F-EEDE-03F3-F08B-67558C6A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745893-9BC4-48AC-0F0C-644B1ECA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711E3B-90A6-0670-E7E0-DECA7736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26EBE-B89C-6DB7-04AE-8B28E9AF4538}"/>
              </a:ext>
            </a:extLst>
          </p:cNvPr>
          <p:cNvSpPr txBox="1">
            <a:spLocks/>
          </p:cNvSpPr>
          <p:nvPr/>
        </p:nvSpPr>
        <p:spPr>
          <a:xfrm>
            <a:off x="416329" y="264160"/>
            <a:ext cx="4058135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</a:rPr>
              <a:t>requirements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843D3B-5147-5FF0-41CD-E65580E0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291482"/>
              </p:ext>
            </p:extLst>
          </p:nvPr>
        </p:nvGraphicFramePr>
        <p:xfrm>
          <a:off x="2308098" y="1609682"/>
          <a:ext cx="75758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151">
                  <a:extLst>
                    <a:ext uri="{9D8B030D-6E8A-4147-A177-3AD203B41FA5}">
                      <a16:colId xmlns:a16="http://schemas.microsoft.com/office/drawing/2014/main" val="2467622752"/>
                    </a:ext>
                  </a:extLst>
                </a:gridCol>
                <a:gridCol w="2504801">
                  <a:extLst>
                    <a:ext uri="{9D8B030D-6E8A-4147-A177-3AD203B41FA5}">
                      <a16:colId xmlns:a16="http://schemas.microsoft.com/office/drawing/2014/main" val="222770584"/>
                    </a:ext>
                  </a:extLst>
                </a:gridCol>
                <a:gridCol w="4149852">
                  <a:extLst>
                    <a:ext uri="{9D8B030D-6E8A-4147-A177-3AD203B41FA5}">
                      <a16:colId xmlns:a16="http://schemas.microsoft.com/office/drawing/2014/main" val="58602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Non-Functional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9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Registration &amp; 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Contact Seller via </a:t>
                      </a:r>
                      <a:r>
                        <a:rPr lang="en-US" err="1"/>
                        <a:t>whatsApp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793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Contact Seller via phone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47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Investments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View Property Location in </a:t>
                      </a:r>
                      <a:r>
                        <a:rPr lang="en-US" err="1"/>
                        <a:t>GoogleMaps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88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Custom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3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3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Save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1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Track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6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View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054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9954F-CF9A-7A49-98FE-A8B1393E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2CC571-A524-08AF-40E7-EAE3958BB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A37BF-9FEC-4F3F-CB5C-9C459AE32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9ADA6-CA33-7E76-BE5C-4441DA564EE3}"/>
              </a:ext>
            </a:extLst>
          </p:cNvPr>
          <p:cNvSpPr txBox="1">
            <a:spLocks/>
          </p:cNvSpPr>
          <p:nvPr/>
        </p:nvSpPr>
        <p:spPr>
          <a:xfrm>
            <a:off x="416329" y="264160"/>
            <a:ext cx="2711335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</a:rPr>
              <a:t>Features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8FDCC5-92F4-F051-4AFB-945812167F7E}"/>
              </a:ext>
            </a:extLst>
          </p:cNvPr>
          <p:cNvGrpSpPr/>
          <p:nvPr/>
        </p:nvGrpSpPr>
        <p:grpSpPr>
          <a:xfrm>
            <a:off x="6906490" y="2130897"/>
            <a:ext cx="2161309" cy="2596205"/>
            <a:chOff x="6961909" y="1871886"/>
            <a:chExt cx="2161309" cy="259620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99D51D5-0C4F-C7AC-814D-BB1F413053C5}"/>
                </a:ext>
              </a:extLst>
            </p:cNvPr>
            <p:cNvSpPr/>
            <p:nvPr/>
          </p:nvSpPr>
          <p:spPr>
            <a:xfrm>
              <a:off x="6961909" y="1871886"/>
              <a:ext cx="2161309" cy="101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accent2">
                      <a:lumMod val="75000"/>
                    </a:schemeClr>
                  </a:solidFill>
                </a:rPr>
                <a:t>Add Post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933157C-30B8-F200-BEE4-158AE17B5DFA}"/>
                </a:ext>
              </a:extLst>
            </p:cNvPr>
            <p:cNvSpPr/>
            <p:nvPr/>
          </p:nvSpPr>
          <p:spPr>
            <a:xfrm>
              <a:off x="6961909" y="3449782"/>
              <a:ext cx="2161309" cy="101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accent2">
                      <a:lumMod val="75000"/>
                    </a:schemeClr>
                  </a:solidFill>
                </a:rPr>
                <a:t>Track Post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1979EF-B599-662B-B42E-7F1FF931AEA9}"/>
              </a:ext>
            </a:extLst>
          </p:cNvPr>
          <p:cNvGrpSpPr/>
          <p:nvPr/>
        </p:nvGrpSpPr>
        <p:grpSpPr>
          <a:xfrm>
            <a:off x="2708565" y="2153111"/>
            <a:ext cx="2161309" cy="2573991"/>
            <a:chOff x="2026227" y="1894100"/>
            <a:chExt cx="2161309" cy="257399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5F2A02C-6373-3A0F-F303-18E342C3C531}"/>
                </a:ext>
              </a:extLst>
            </p:cNvPr>
            <p:cNvSpPr/>
            <p:nvPr/>
          </p:nvSpPr>
          <p:spPr>
            <a:xfrm>
              <a:off x="2026227" y="1894100"/>
              <a:ext cx="2161309" cy="101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accent2">
                      <a:lumMod val="75000"/>
                    </a:schemeClr>
                  </a:solidFill>
                </a:rPr>
                <a:t>Buy/Invest/Rent Real Estate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9B99DB5-50C7-6651-6A6C-75E06E5EE687}"/>
                </a:ext>
              </a:extLst>
            </p:cNvPr>
            <p:cNvSpPr/>
            <p:nvPr/>
          </p:nvSpPr>
          <p:spPr>
            <a:xfrm>
              <a:off x="2026227" y="3449782"/>
              <a:ext cx="2161309" cy="1018309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accent2">
                      <a:lumMod val="75000"/>
                    </a:schemeClr>
                  </a:solidFill>
                </a:rPr>
                <a:t>Custom 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0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E6D64-8880-E2A1-3C46-C8C431E39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1CC7E-5CFB-AFEB-B0CC-ECB78933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F51B1-7A23-9889-F0E9-7E9D2DCF9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E934E-E37E-69E2-F17A-DD9C0951656F}"/>
              </a:ext>
            </a:extLst>
          </p:cNvPr>
          <p:cNvSpPr txBox="1">
            <a:spLocks/>
          </p:cNvSpPr>
          <p:nvPr/>
        </p:nvSpPr>
        <p:spPr>
          <a:xfrm>
            <a:off x="416330" y="264160"/>
            <a:ext cx="3958244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000">
                <a:latin typeface="Arial" panose="020B0604020202020204" pitchFamily="34" charset="0"/>
              </a:rPr>
              <a:t>Use Case Diagram</a:t>
            </a:r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5E0D9-C189-D056-99C8-16345E954C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50" y="1177547"/>
            <a:ext cx="7009500" cy="5416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6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BD9558-6768-0509-BF71-C2E185E07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48FA9D-0ACC-3EA1-9870-B07F16846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F8838-8667-910C-64E5-E79D18174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092B8-A700-A1F7-04BB-A4C49548927D}"/>
              </a:ext>
            </a:extLst>
          </p:cNvPr>
          <p:cNvSpPr txBox="1">
            <a:spLocks/>
          </p:cNvSpPr>
          <p:nvPr/>
        </p:nvSpPr>
        <p:spPr>
          <a:xfrm>
            <a:off x="416329" y="264160"/>
            <a:ext cx="6628707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 sz="2400">
                <a:latin typeface="Arial" panose="020B0604020202020204" pitchFamily="34" charset="0"/>
              </a:rPr>
              <a:t>Sequence Diagram – Buyer Making Search </a:t>
            </a:r>
            <a:endParaRPr lang="en-US" sz="2400"/>
          </a:p>
        </p:txBody>
      </p:sp>
      <p:pic>
        <p:nvPicPr>
          <p:cNvPr id="4" name="Picture 3" descr="A diagram of a search engine&#10;&#10;Description automatically generated">
            <a:extLst>
              <a:ext uri="{FF2B5EF4-FFF2-40B4-BE49-F238E27FC236}">
                <a16:creationId xmlns:a16="http://schemas.microsoft.com/office/drawing/2014/main" id="{7979014D-4C2E-815B-7C9B-79DEFC979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73" y="1465276"/>
            <a:ext cx="7502454" cy="4967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40000" endPos="1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911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68450-11BD-7649-3F6E-65FECD5B2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B94051-782C-31F0-525E-1FEA4962C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66177-5682-BBF5-4F67-84AB204B2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B63A7-39AC-F305-2A1F-2D4BC853A0B9}"/>
              </a:ext>
            </a:extLst>
          </p:cNvPr>
          <p:cNvSpPr txBox="1">
            <a:spLocks/>
          </p:cNvSpPr>
          <p:nvPr/>
        </p:nvSpPr>
        <p:spPr>
          <a:xfrm>
            <a:off x="6925426" y="494289"/>
            <a:ext cx="4457007" cy="776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en-US">
                <a:latin typeface="Arial" panose="020B0604020202020204" pitchFamily="34" charset="0"/>
              </a:rPr>
              <a:t>App structure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D4A101-78C1-9356-F96F-C524141FEA92}"/>
              </a:ext>
            </a:extLst>
          </p:cNvPr>
          <p:cNvGrpSpPr/>
          <p:nvPr/>
        </p:nvGrpSpPr>
        <p:grpSpPr>
          <a:xfrm>
            <a:off x="686666" y="96019"/>
            <a:ext cx="1862131" cy="6858000"/>
            <a:chOff x="115397" y="-2"/>
            <a:chExt cx="1706737" cy="66605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98DA42-F694-397E-19B7-8E2E36225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-34083"/>
            <a:stretch/>
          </p:blipFill>
          <p:spPr>
            <a:xfrm>
              <a:off x="116296" y="-2"/>
              <a:ext cx="1705838" cy="66605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A8BFCD-B691-BEE4-0790-E27D33E46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397" y="4967439"/>
              <a:ext cx="1705838" cy="152628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725D0F-1C65-6CD7-5EF8-AD9A999660AC}"/>
              </a:ext>
            </a:extLst>
          </p:cNvPr>
          <p:cNvGrpSpPr/>
          <p:nvPr/>
        </p:nvGrpSpPr>
        <p:grpSpPr>
          <a:xfrm>
            <a:off x="2613660" y="3752193"/>
            <a:ext cx="1508761" cy="687377"/>
            <a:chOff x="2613660" y="3752193"/>
            <a:chExt cx="1508761" cy="68737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F1A723A9-070A-57BA-1540-A4E392308854}"/>
                </a:ext>
              </a:extLst>
            </p:cNvPr>
            <p:cNvSpPr/>
            <p:nvPr/>
          </p:nvSpPr>
          <p:spPr>
            <a:xfrm>
              <a:off x="2613660" y="3752193"/>
              <a:ext cx="274054" cy="687377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EED912D7-AF26-6AC9-0B30-DF52F9D01A77}"/>
                </a:ext>
              </a:extLst>
            </p:cNvPr>
            <p:cNvSpPr txBox="1">
              <a:spLocks/>
            </p:cNvSpPr>
            <p:nvPr/>
          </p:nvSpPr>
          <p:spPr>
            <a:xfrm>
              <a:off x="2887715" y="3823750"/>
              <a:ext cx="1234706" cy="5442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1600">
                  <a:latin typeface="Arial"/>
                  <a:ea typeface="Batang"/>
                  <a:cs typeface="Arial"/>
                </a:rPr>
                <a:t>Login</a:t>
              </a:r>
              <a:endParaRPr lang="en-US" sz="160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E8266E3-EA4D-0E38-BD17-A55EB243C624}"/>
              </a:ext>
            </a:extLst>
          </p:cNvPr>
          <p:cNvGrpSpPr/>
          <p:nvPr/>
        </p:nvGrpSpPr>
        <p:grpSpPr>
          <a:xfrm>
            <a:off x="2613660" y="4541024"/>
            <a:ext cx="2275712" cy="562156"/>
            <a:chOff x="2613660" y="3805855"/>
            <a:chExt cx="2275712" cy="562156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E6D28E5-D62E-7913-57FE-86C3D8521F79}"/>
                </a:ext>
              </a:extLst>
            </p:cNvPr>
            <p:cNvSpPr/>
            <p:nvPr/>
          </p:nvSpPr>
          <p:spPr>
            <a:xfrm>
              <a:off x="2613660" y="3805855"/>
              <a:ext cx="177464" cy="515659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FFA0590A-D5F3-95ED-BE03-E2EF4832AF9D}"/>
                </a:ext>
              </a:extLst>
            </p:cNvPr>
            <p:cNvSpPr txBox="1">
              <a:spLocks/>
            </p:cNvSpPr>
            <p:nvPr/>
          </p:nvSpPr>
          <p:spPr>
            <a:xfrm>
              <a:off x="2887714" y="3813018"/>
              <a:ext cx="2001658" cy="5549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2000">
                  <a:latin typeface="Arial"/>
                  <a:ea typeface="Batang"/>
                  <a:cs typeface="Arial"/>
                </a:rPr>
                <a:t>User data</a:t>
              </a:r>
              <a:endParaRPr lang="en-US" sz="20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A4BC02-76AA-557B-C43F-5DB2D4AADC20}"/>
              </a:ext>
            </a:extLst>
          </p:cNvPr>
          <p:cNvGrpSpPr/>
          <p:nvPr/>
        </p:nvGrpSpPr>
        <p:grpSpPr>
          <a:xfrm>
            <a:off x="2613660" y="3000925"/>
            <a:ext cx="1371600" cy="687377"/>
            <a:chOff x="2613660" y="3752193"/>
            <a:chExt cx="1371600" cy="687377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A97B569-76E6-328F-D044-882070A714A6}"/>
                </a:ext>
              </a:extLst>
            </p:cNvPr>
            <p:cNvSpPr/>
            <p:nvPr/>
          </p:nvSpPr>
          <p:spPr>
            <a:xfrm>
              <a:off x="2613660" y="3752193"/>
              <a:ext cx="274054" cy="687377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7A0BA40B-EE40-A2D8-FFAF-E62894A78905}"/>
                </a:ext>
              </a:extLst>
            </p:cNvPr>
            <p:cNvSpPr txBox="1">
              <a:spLocks/>
            </p:cNvSpPr>
            <p:nvPr/>
          </p:nvSpPr>
          <p:spPr>
            <a:xfrm>
              <a:off x="2963915" y="3823750"/>
              <a:ext cx="1021345" cy="5442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1600">
                  <a:latin typeface="Arial"/>
                  <a:ea typeface="Batang"/>
                  <a:cs typeface="Arial"/>
                </a:rPr>
                <a:t>view</a:t>
              </a:r>
              <a:endParaRPr lang="en-US" sz="20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F54EF8-3172-8AAF-A243-E75C4ACACB65}"/>
              </a:ext>
            </a:extLst>
          </p:cNvPr>
          <p:cNvGrpSpPr/>
          <p:nvPr/>
        </p:nvGrpSpPr>
        <p:grpSpPr>
          <a:xfrm>
            <a:off x="2651223" y="2072573"/>
            <a:ext cx="2755031" cy="816165"/>
            <a:chOff x="2613660" y="3623405"/>
            <a:chExt cx="2755031" cy="816165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3A5BA89-0656-9BD0-1899-7F9896002532}"/>
                </a:ext>
              </a:extLst>
            </p:cNvPr>
            <p:cNvSpPr/>
            <p:nvPr/>
          </p:nvSpPr>
          <p:spPr>
            <a:xfrm>
              <a:off x="2613660" y="3623405"/>
              <a:ext cx="188195" cy="816165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489BC17D-C2CE-6DB8-CB51-9F0B3E664DD1}"/>
                </a:ext>
              </a:extLst>
            </p:cNvPr>
            <p:cNvSpPr txBox="1">
              <a:spLocks/>
            </p:cNvSpPr>
            <p:nvPr/>
          </p:nvSpPr>
          <p:spPr>
            <a:xfrm>
              <a:off x="2876148" y="3772145"/>
              <a:ext cx="2492543" cy="5442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2000">
                  <a:latin typeface="Arial"/>
                  <a:ea typeface="Batang"/>
                  <a:cs typeface="Arial"/>
                </a:rPr>
                <a:t>Upload post</a:t>
              </a:r>
              <a:endParaRPr lang="en-US" sz="20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A190C3-2B8E-8A18-ED64-934231885575}"/>
              </a:ext>
            </a:extLst>
          </p:cNvPr>
          <p:cNvGrpSpPr/>
          <p:nvPr/>
        </p:nvGrpSpPr>
        <p:grpSpPr>
          <a:xfrm>
            <a:off x="2613659" y="1154953"/>
            <a:ext cx="2880361" cy="816165"/>
            <a:chOff x="2613660" y="3623405"/>
            <a:chExt cx="2880361" cy="816165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94F4BC3B-3906-2206-919A-D6215C4915B6}"/>
                </a:ext>
              </a:extLst>
            </p:cNvPr>
            <p:cNvSpPr/>
            <p:nvPr/>
          </p:nvSpPr>
          <p:spPr>
            <a:xfrm>
              <a:off x="2613660" y="3623405"/>
              <a:ext cx="188195" cy="816165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62F7B43-B44E-0040-FE58-8D01107293FD}"/>
                </a:ext>
              </a:extLst>
            </p:cNvPr>
            <p:cNvSpPr txBox="1">
              <a:spLocks/>
            </p:cNvSpPr>
            <p:nvPr/>
          </p:nvSpPr>
          <p:spPr>
            <a:xfrm>
              <a:off x="2902493" y="3741821"/>
              <a:ext cx="2591528" cy="6060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1600">
                  <a:latin typeface="Arial"/>
                  <a:ea typeface="Batang"/>
                  <a:cs typeface="Arial"/>
                </a:rPr>
                <a:t>show post+History</a:t>
              </a:r>
              <a:endParaRPr lang="en-US" sz="16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B75274-6E4F-F8C8-C1F7-941FE68106D3}"/>
              </a:ext>
            </a:extLst>
          </p:cNvPr>
          <p:cNvGrpSpPr/>
          <p:nvPr/>
        </p:nvGrpSpPr>
        <p:grpSpPr>
          <a:xfrm>
            <a:off x="2613659" y="332126"/>
            <a:ext cx="1882141" cy="687377"/>
            <a:chOff x="2613660" y="3752193"/>
            <a:chExt cx="1882141" cy="687377"/>
          </a:xfrm>
        </p:grpSpPr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610D8D9-37E6-C81E-CAF1-4701E2139F08}"/>
                </a:ext>
              </a:extLst>
            </p:cNvPr>
            <p:cNvSpPr/>
            <p:nvPr/>
          </p:nvSpPr>
          <p:spPr>
            <a:xfrm>
              <a:off x="2613660" y="3752193"/>
              <a:ext cx="274054" cy="687377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CBB47D10-CC4B-7438-D8A1-B58BB38FBEF3}"/>
                </a:ext>
              </a:extLst>
            </p:cNvPr>
            <p:cNvSpPr txBox="1">
              <a:spLocks/>
            </p:cNvSpPr>
            <p:nvPr/>
          </p:nvSpPr>
          <p:spPr>
            <a:xfrm>
              <a:off x="2887714" y="3823750"/>
              <a:ext cx="1608087" cy="54426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2000">
                  <a:latin typeface="Arial"/>
                  <a:ea typeface="Batang"/>
                  <a:cs typeface="Arial"/>
                </a:rPr>
                <a:t>Profile</a:t>
              </a:r>
              <a:endParaRPr lang="en-US" sz="20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417488-DE13-7D4D-8DF3-BB83D150ADEF}"/>
              </a:ext>
            </a:extLst>
          </p:cNvPr>
          <p:cNvGrpSpPr/>
          <p:nvPr/>
        </p:nvGrpSpPr>
        <p:grpSpPr>
          <a:xfrm>
            <a:off x="2613659" y="5227896"/>
            <a:ext cx="2501900" cy="898584"/>
            <a:chOff x="2613660" y="3805855"/>
            <a:chExt cx="2501900" cy="898584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807F4E40-F51F-1AD5-5486-D149E6891ABE}"/>
                </a:ext>
              </a:extLst>
            </p:cNvPr>
            <p:cNvSpPr/>
            <p:nvPr/>
          </p:nvSpPr>
          <p:spPr>
            <a:xfrm>
              <a:off x="2613660" y="3805855"/>
              <a:ext cx="177464" cy="898584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B9708390-5456-348D-1FDF-E5773D88CCC0}"/>
                </a:ext>
              </a:extLst>
            </p:cNvPr>
            <p:cNvSpPr txBox="1">
              <a:spLocks/>
            </p:cNvSpPr>
            <p:nvPr/>
          </p:nvSpPr>
          <p:spPr>
            <a:xfrm>
              <a:off x="2855985" y="3977315"/>
              <a:ext cx="2259575" cy="5549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2000">
                  <a:latin typeface="Arial"/>
                  <a:ea typeface="Batang"/>
                  <a:cs typeface="Arial"/>
                </a:rPr>
                <a:t>Google Pay</a:t>
              </a:r>
              <a:endParaRPr lang="en-US" sz="20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6DF79F-AD2D-C26C-B1C5-FB387F055B6C}"/>
              </a:ext>
            </a:extLst>
          </p:cNvPr>
          <p:cNvGrpSpPr/>
          <p:nvPr/>
        </p:nvGrpSpPr>
        <p:grpSpPr>
          <a:xfrm>
            <a:off x="2612257" y="6206671"/>
            <a:ext cx="2502790" cy="563374"/>
            <a:chOff x="2613660" y="4149445"/>
            <a:chExt cx="2502790" cy="563374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71B62B88-4C3A-D7AB-6133-93FCF722D60A}"/>
                </a:ext>
              </a:extLst>
            </p:cNvPr>
            <p:cNvSpPr/>
            <p:nvPr/>
          </p:nvSpPr>
          <p:spPr>
            <a:xfrm>
              <a:off x="2613660" y="4149445"/>
              <a:ext cx="177464" cy="554994"/>
            </a:xfrm>
            <a:prstGeom prst="rightBrace">
              <a:avLst>
                <a:gd name="adj1" fmla="val 34957"/>
                <a:gd name="adj2" fmla="val 50000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EDCA7E78-9C21-9C01-A659-D87536393D3E}"/>
                </a:ext>
              </a:extLst>
            </p:cNvPr>
            <p:cNvSpPr txBox="1">
              <a:spLocks/>
            </p:cNvSpPr>
            <p:nvPr/>
          </p:nvSpPr>
          <p:spPr>
            <a:xfrm>
              <a:off x="2856875" y="4157826"/>
              <a:ext cx="2259575" cy="55499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110000"/>
                </a:lnSpc>
                <a:spcBef>
                  <a:spcPct val="0"/>
                </a:spcBef>
                <a:buNone/>
                <a:defRPr sz="2800" kern="1200" cap="all" spc="600" baseline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Batang" panose="02030600000101010101" pitchFamily="18" charset="-127"/>
                  <a:cs typeface="+mj-cs"/>
                </a:defRPr>
              </a:lvl1pPr>
            </a:lstStyle>
            <a:p>
              <a:pPr algn="ctr"/>
              <a:r>
                <a:rPr lang="en-US" sz="2000">
                  <a:latin typeface="Arial"/>
                  <a:ea typeface="Batang"/>
                  <a:cs typeface="Arial"/>
                </a:rPr>
                <a:t>Store data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2782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9722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ABA082"/>
      </a:accent1>
      <a:accent2>
        <a:srgbClr val="BA917F"/>
      </a:accent2>
      <a:accent3>
        <a:srgbClr val="C49398"/>
      </a:accent3>
      <a:accent4>
        <a:srgbClr val="BA7F9D"/>
      </a:accent4>
      <a:accent5>
        <a:srgbClr val="C38FBF"/>
      </a:accent5>
      <a:accent6>
        <a:srgbClr val="A57FBA"/>
      </a:accent6>
      <a:hlink>
        <a:srgbClr val="697CAE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CBBC50E-4CCD-492B-88E3-A4B85C673ED8}">
  <we:reference id="wa200005566" version="3.0.0.1" store="en-US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BE0A8FC-CDA5-4D69-B2D5-98896482F9F4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266</Words>
  <Application>Microsoft Macintosh PowerPoint</Application>
  <PresentationFormat>Widescreen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Bembo</vt:lpstr>
      <vt:lpstr>Calibri</vt:lpstr>
      <vt:lpstr>ArchiveVTI</vt:lpstr>
      <vt:lpstr>Real-Estate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Tracks with Gaps</dc:title>
  <dc:creator>מלק קעדאן</dc:creator>
  <cp:lastModifiedBy>לארא אבו חמד</cp:lastModifiedBy>
  <cp:revision>3</cp:revision>
  <dcterms:created xsi:type="dcterms:W3CDTF">2024-01-04T17:44:11Z</dcterms:created>
  <dcterms:modified xsi:type="dcterms:W3CDTF">2024-03-07T01:48:53Z</dcterms:modified>
</cp:coreProperties>
</file>