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320097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22183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6115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227227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095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19946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116474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88438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31849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E1722-6027-4F5C-8606-319D91D0CB4D}"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308013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E1722-6027-4F5C-8606-319D91D0CB4D}"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288329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E1722-6027-4F5C-8606-319D91D0CB4D}"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102730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AE1722-6027-4F5C-8606-319D91D0CB4D}"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405582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E1722-6027-4F5C-8606-319D91D0CB4D}"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96206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E1722-6027-4F5C-8606-319D91D0CB4D}"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99879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AE1722-6027-4F5C-8606-319D91D0CB4D}"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5E2630-6CA3-4843-B4CC-A9B1EEE9A6E0}" type="slidenum">
              <a:rPr lang="en-IN" smtClean="0"/>
              <a:t>‹#›</a:t>
            </a:fld>
            <a:endParaRPr lang="en-IN"/>
          </a:p>
        </p:txBody>
      </p:sp>
    </p:spTree>
    <p:extLst>
      <p:ext uri="{BB962C8B-B14F-4D97-AF65-F5344CB8AC3E}">
        <p14:creationId xmlns:p14="http://schemas.microsoft.com/office/powerpoint/2010/main" val="191792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AE1722-6027-4F5C-8606-319D91D0CB4D}" type="datetimeFigureOut">
              <a:rPr lang="en-IN" smtClean="0"/>
              <a:t>08-04-2025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5E2630-6CA3-4843-B4CC-A9B1EEE9A6E0}" type="slidenum">
              <a:rPr lang="en-IN" smtClean="0"/>
              <a:t>‹#›</a:t>
            </a:fld>
            <a:endParaRPr lang="en-IN"/>
          </a:p>
        </p:txBody>
      </p:sp>
    </p:spTree>
    <p:extLst>
      <p:ext uri="{BB962C8B-B14F-4D97-AF65-F5344CB8AC3E}">
        <p14:creationId xmlns:p14="http://schemas.microsoft.com/office/powerpoint/2010/main" val="1819896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tia.global/dr-bryce-falk-fighting-plant-disease-with-virus-based-gene-technolog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C118-EC5C-3A05-F206-4FB4FBA777D8}"/>
              </a:ext>
            </a:extLst>
          </p:cNvPr>
          <p:cNvSpPr>
            <a:spLocks noGrp="1"/>
          </p:cNvSpPr>
          <p:nvPr>
            <p:ph type="ctrTitle"/>
          </p:nvPr>
        </p:nvSpPr>
        <p:spPr/>
        <p:txBody>
          <a:bodyPr/>
          <a:lstStyle/>
          <a:p>
            <a:r>
              <a:rPr lang="en-IN" dirty="0">
                <a:latin typeface="Arial Rounded MT Bold" panose="020F0704030504030204" pitchFamily="34" charset="0"/>
              </a:rPr>
              <a:t>PROJECT</a:t>
            </a:r>
          </a:p>
        </p:txBody>
      </p:sp>
      <p:sp>
        <p:nvSpPr>
          <p:cNvPr id="3" name="Subtitle 2">
            <a:extLst>
              <a:ext uri="{FF2B5EF4-FFF2-40B4-BE49-F238E27FC236}">
                <a16:creationId xmlns:a16="http://schemas.microsoft.com/office/drawing/2014/main" id="{287DB50D-F901-0A14-3629-D749D5FE5128}"/>
              </a:ext>
            </a:extLst>
          </p:cNvPr>
          <p:cNvSpPr>
            <a:spLocks noGrp="1"/>
          </p:cNvSpPr>
          <p:nvPr>
            <p:ph type="subTitle" idx="1"/>
          </p:nvPr>
        </p:nvSpPr>
        <p:spPr/>
        <p:txBody>
          <a:bodyPr>
            <a:normAutofit/>
          </a:bodyPr>
          <a:lstStyle/>
          <a:p>
            <a:r>
              <a:rPr lang="en-IN" sz="4800" dirty="0">
                <a:latin typeface="Arial Narrow" panose="020B0606020202030204" pitchFamily="34" charset="0"/>
              </a:rPr>
              <a:t>PLANT  DISEASES  DETECTION</a:t>
            </a:r>
          </a:p>
        </p:txBody>
      </p:sp>
    </p:spTree>
    <p:extLst>
      <p:ext uri="{BB962C8B-B14F-4D97-AF65-F5344CB8AC3E}">
        <p14:creationId xmlns:p14="http://schemas.microsoft.com/office/powerpoint/2010/main" val="120406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DB35-700D-25D4-7703-F3B33F8A4945}"/>
              </a:ext>
            </a:extLst>
          </p:cNvPr>
          <p:cNvSpPr>
            <a:spLocks noGrp="1"/>
          </p:cNvSpPr>
          <p:nvPr>
            <p:ph type="title"/>
          </p:nvPr>
        </p:nvSpPr>
        <p:spPr/>
        <p:txBody>
          <a:bodyPr/>
          <a:lstStyle/>
          <a:p>
            <a:r>
              <a:rPr lang="en-IN" dirty="0"/>
              <a:t>Summary </a:t>
            </a:r>
          </a:p>
        </p:txBody>
      </p:sp>
      <p:sp>
        <p:nvSpPr>
          <p:cNvPr id="3" name="Content Placeholder 2">
            <a:extLst>
              <a:ext uri="{FF2B5EF4-FFF2-40B4-BE49-F238E27FC236}">
                <a16:creationId xmlns:a16="http://schemas.microsoft.com/office/drawing/2014/main" id="{A342C29D-05F2-B1CD-2865-1666AA78579B}"/>
              </a:ext>
            </a:extLst>
          </p:cNvPr>
          <p:cNvSpPr>
            <a:spLocks noGrp="1"/>
          </p:cNvSpPr>
          <p:nvPr>
            <p:ph idx="1"/>
          </p:nvPr>
        </p:nvSpPr>
        <p:spPr/>
        <p:txBody>
          <a:bodyPr/>
          <a:lstStyle/>
          <a:p>
            <a:r>
              <a:rPr lang="en-US" dirty="0"/>
              <a:t>Plant disease detection is the process of identifying signs and symptoms of infections caused by pathogens such as fungi, bacteria, and viruses. Early and accurate detection is essential to prevent the spread of disease, reduce crop losses, and ensure high-quality agricultural production. Traditional methods like visual inspection and lab tests are being enhanced by modern technologies such as image processing, machine learning, and mobile applications. These advanced techniques allow for faster, more precise, and large-scale detection, even in remote farming areas. Plant disease detection plays a vital role in sustainable agriculture, environmental protection, and global food security.</a:t>
            </a:r>
            <a:endParaRPr lang="en-IN" dirty="0"/>
          </a:p>
        </p:txBody>
      </p:sp>
    </p:spTree>
    <p:extLst>
      <p:ext uri="{BB962C8B-B14F-4D97-AF65-F5344CB8AC3E}">
        <p14:creationId xmlns:p14="http://schemas.microsoft.com/office/powerpoint/2010/main" val="113750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4DFD-D927-FE33-943A-A9021BA966F3}"/>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A13D8FA-A535-F5AE-958C-B3DF0A83CE6A}"/>
              </a:ext>
            </a:extLst>
          </p:cNvPr>
          <p:cNvSpPr>
            <a:spLocks noGrp="1"/>
          </p:cNvSpPr>
          <p:nvPr>
            <p:ph idx="1"/>
          </p:nvPr>
        </p:nvSpPr>
        <p:spPr/>
        <p:txBody>
          <a:bodyPr>
            <a:normAutofit/>
          </a:bodyPr>
          <a:lstStyle/>
          <a:p>
            <a:r>
              <a:rPr lang="en-IN" dirty="0"/>
              <a:t>INTRODUCTION</a:t>
            </a:r>
          </a:p>
          <a:p>
            <a:r>
              <a:rPr lang="en-IN" dirty="0"/>
              <a:t>OBJECTIVES</a:t>
            </a:r>
          </a:p>
          <a:p>
            <a:r>
              <a:rPr lang="en-IN" dirty="0"/>
              <a:t>ADVANTAGES </a:t>
            </a:r>
          </a:p>
          <a:p>
            <a:r>
              <a:rPr lang="en-IN" dirty="0"/>
              <a:t>REAL WORLD IMPACTS </a:t>
            </a:r>
          </a:p>
          <a:p>
            <a:r>
              <a:rPr lang="en-IN" dirty="0"/>
              <a:t>IMPORTANCE OF PLANT DISEASES DETECTION</a:t>
            </a:r>
          </a:p>
          <a:p>
            <a:r>
              <a:rPr lang="en-IN" dirty="0"/>
              <a:t>WHY WE NEED THIS ?</a:t>
            </a:r>
          </a:p>
          <a:p>
            <a:r>
              <a:rPr lang="en-IN" dirty="0"/>
              <a:t>SUMMARY</a:t>
            </a:r>
          </a:p>
        </p:txBody>
      </p:sp>
    </p:spTree>
    <p:extLst>
      <p:ext uri="{BB962C8B-B14F-4D97-AF65-F5344CB8AC3E}">
        <p14:creationId xmlns:p14="http://schemas.microsoft.com/office/powerpoint/2010/main" val="312817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AC28-29A8-A030-7026-D853D094CEB6}"/>
              </a:ext>
            </a:extLst>
          </p:cNvPr>
          <p:cNvSpPr>
            <a:spLocks noGrp="1"/>
          </p:cNvSpPr>
          <p:nvPr>
            <p:ph type="title"/>
          </p:nvPr>
        </p:nvSpPr>
        <p:spPr>
          <a:xfrm>
            <a:off x="304800" y="514350"/>
            <a:ext cx="3854528" cy="1278466"/>
          </a:xfrm>
        </p:spPr>
        <p:txBody>
          <a:bodyPr>
            <a:normAutofit/>
          </a:bodyPr>
          <a:lstStyle/>
          <a:p>
            <a:r>
              <a:rPr lang="en-IN" sz="4800" dirty="0">
                <a:latin typeface="Bahnschrift SemiBold Condensed" panose="020B0502040204020203" pitchFamily="34" charset="0"/>
              </a:rPr>
              <a:t>INTRODUCTION</a:t>
            </a:r>
          </a:p>
        </p:txBody>
      </p:sp>
      <p:pic>
        <p:nvPicPr>
          <p:cNvPr id="6" name="Content Placeholder 5">
            <a:extLst>
              <a:ext uri="{FF2B5EF4-FFF2-40B4-BE49-F238E27FC236}">
                <a16:creationId xmlns:a16="http://schemas.microsoft.com/office/drawing/2014/main" id="{1BB97B1B-2DAE-4ACF-8EA1-DEBDADD83BC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63634" y="514350"/>
            <a:ext cx="3907820" cy="5527675"/>
          </a:xfrm>
        </p:spPr>
      </p:pic>
      <p:sp>
        <p:nvSpPr>
          <p:cNvPr id="4" name="Text Placeholder 3">
            <a:extLst>
              <a:ext uri="{FF2B5EF4-FFF2-40B4-BE49-F238E27FC236}">
                <a16:creationId xmlns:a16="http://schemas.microsoft.com/office/drawing/2014/main" id="{595702F3-A9CC-3102-C66D-EA5A73AE1568}"/>
              </a:ext>
            </a:extLst>
          </p:cNvPr>
          <p:cNvSpPr>
            <a:spLocks noGrp="1"/>
          </p:cNvSpPr>
          <p:nvPr>
            <p:ph type="body" sz="half" idx="2"/>
          </p:nvPr>
        </p:nvSpPr>
        <p:spPr>
          <a:xfrm>
            <a:off x="304800" y="1991360"/>
            <a:ext cx="4227062" cy="4050665"/>
          </a:xfrm>
        </p:spPr>
        <p:txBody>
          <a:bodyPr>
            <a:normAutofit/>
          </a:bodyPr>
          <a:lstStyle/>
          <a:p>
            <a:pPr>
              <a:buNone/>
            </a:pPr>
            <a:r>
              <a:rPr lang="en-US" dirty="0"/>
              <a:t>Agriculture plays a crucial role in sustaining the global economy and ensuring food security. However, plant diseases pose a serious threat to crop yield and quality, leading to significant economic losses and food shortages. Early and accurate detection of plant diseases is essential for effective disease management and control.</a:t>
            </a:r>
          </a:p>
          <a:p>
            <a:pPr>
              <a:buNone/>
            </a:pPr>
            <a:r>
              <a:rPr lang="en-US" dirty="0"/>
              <a:t>Traditionally, plant disease diagnosis has relied on </a:t>
            </a:r>
            <a:r>
              <a:rPr lang="en-US" b="1" dirty="0"/>
              <a:t>manual inspection</a:t>
            </a:r>
            <a:r>
              <a:rPr lang="en-US" dirty="0"/>
              <a:t> by experts, which can be time-consuming, labor-intensive, and prone to human error—especially when dealing with large-scale farms. In recent years, the integration of </a:t>
            </a:r>
            <a:r>
              <a:rPr lang="en-US" b="1" dirty="0"/>
              <a:t>technology</a:t>
            </a:r>
            <a:r>
              <a:rPr lang="en-US" dirty="0"/>
              <a:t> in agriculture has opened new doors for improving plant health monitoring.</a:t>
            </a:r>
          </a:p>
          <a:p>
            <a:endParaRPr lang="en-IN" dirty="0"/>
          </a:p>
        </p:txBody>
      </p:sp>
      <p:sp>
        <p:nvSpPr>
          <p:cNvPr id="7" name="TextBox 6">
            <a:extLst>
              <a:ext uri="{FF2B5EF4-FFF2-40B4-BE49-F238E27FC236}">
                <a16:creationId xmlns:a16="http://schemas.microsoft.com/office/drawing/2014/main" id="{43C41854-099D-3F61-9A07-C0CD863B895D}"/>
              </a:ext>
            </a:extLst>
          </p:cNvPr>
          <p:cNvSpPr txBox="1"/>
          <p:nvPr/>
        </p:nvSpPr>
        <p:spPr>
          <a:xfrm>
            <a:off x="6546570" y="5861050"/>
            <a:ext cx="3445436" cy="230832"/>
          </a:xfrm>
          <a:prstGeom prst="rect">
            <a:avLst/>
          </a:prstGeom>
          <a:noFill/>
        </p:spPr>
        <p:txBody>
          <a:bodyPr wrap="square" rtlCol="0">
            <a:spAutoFit/>
          </a:bodyPr>
          <a:lstStyle/>
          <a:p>
            <a:r>
              <a:rPr lang="en-IN" sz="900">
                <a:hlinkClick r:id="rId3" tooltip="https://www.scientia.global/dr-bryce-falk-fighting-plant-disease-with-virus-based-gene-technology/"/>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24434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FD2A-60EF-F98E-A352-DF2F1D40F67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D55CB5FE-E086-B935-0612-39C75ECFD4EB}"/>
              </a:ext>
            </a:extLst>
          </p:cNvPr>
          <p:cNvSpPr>
            <a:spLocks noGrp="1"/>
          </p:cNvSpPr>
          <p:nvPr>
            <p:ph idx="1"/>
          </p:nvPr>
        </p:nvSpPr>
        <p:spPr/>
        <p:txBody>
          <a:bodyPr/>
          <a:lstStyle/>
          <a:p>
            <a:r>
              <a:rPr lang="en-US" b="0" i="0" dirty="0">
                <a:solidFill>
                  <a:srgbClr val="111111"/>
                </a:solidFill>
                <a:effectLst/>
                <a:latin typeface="Roboto" panose="02000000000000000000" pitchFamily="2" charset="0"/>
              </a:rPr>
              <a:t>The objective of plant disease detection is to identify the presence of infections, but certain unique leaf images present challenges to the human eye and are not easily distinguishable without assistance. In our study, we addressed this issue by utilizing </a:t>
            </a:r>
            <a:r>
              <a:rPr lang="en-US" b="0" i="0" dirty="0" err="1">
                <a:solidFill>
                  <a:srgbClr val="111111"/>
                </a:solidFill>
                <a:effectLst/>
                <a:latin typeface="Roboto" panose="02000000000000000000" pitchFamily="2" charset="0"/>
              </a:rPr>
              <a:t>GreenViT</a:t>
            </a:r>
            <a:r>
              <a:rPr lang="en-US" b="0" i="0" dirty="0">
                <a:solidFill>
                  <a:srgbClr val="111111"/>
                </a:solidFill>
                <a:effectLst/>
                <a:latin typeface="Roboto" panose="02000000000000000000" pitchFamily="2" charset="0"/>
              </a:rPr>
              <a:t> to visually compare its performance on various datasets. The included figure displays a series of sample leaf images from different datasets. The first row consists of images from the PV, the second row showcases images from the DRLI and the third row represents images from the PC dataset. The second last row contains ground truth (GT) labels, where healthy samples are highlighted in blue text, while infected samples are indicated in red text. Through this visual comparison, we evaluated the effectiveness of </a:t>
            </a:r>
            <a:r>
              <a:rPr lang="en-US" b="0" i="0" dirty="0" err="1">
                <a:solidFill>
                  <a:srgbClr val="111111"/>
                </a:solidFill>
                <a:effectLst/>
                <a:latin typeface="Roboto" panose="02000000000000000000" pitchFamily="2" charset="0"/>
              </a:rPr>
              <a:t>GreenViT</a:t>
            </a:r>
            <a:r>
              <a:rPr lang="en-US" b="0" i="0" dirty="0">
                <a:solidFill>
                  <a:srgbClr val="111111"/>
                </a:solidFill>
                <a:effectLst/>
                <a:latin typeface="Roboto" panose="02000000000000000000" pitchFamily="2" charset="0"/>
              </a:rPr>
              <a:t> in detecting plant diseases across different datasets.</a:t>
            </a:r>
          </a:p>
          <a:p>
            <a:endParaRPr lang="en-IN" dirty="0"/>
          </a:p>
        </p:txBody>
      </p:sp>
    </p:spTree>
    <p:extLst>
      <p:ext uri="{BB962C8B-B14F-4D97-AF65-F5344CB8AC3E}">
        <p14:creationId xmlns:p14="http://schemas.microsoft.com/office/powerpoint/2010/main" val="225514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EEB6-AB41-839B-6E26-9698EC218659}"/>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B4878B7D-B668-A7ED-9A5C-241AD20F06CB}"/>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Early Detection &amp; Control</a:t>
            </a:r>
            <a:br>
              <a:rPr lang="en-US" dirty="0"/>
            </a:br>
            <a:r>
              <a:rPr lang="en-US" dirty="0"/>
              <a:t>Prevents spread and minimizes damage to crops</a:t>
            </a:r>
          </a:p>
          <a:p>
            <a:pPr>
              <a:buFont typeface="Arial" panose="020B0604020202020204" pitchFamily="34" charset="0"/>
              <a:buChar char="•"/>
            </a:pPr>
            <a:r>
              <a:rPr lang="en-US" b="1" dirty="0"/>
              <a:t>Economic Efficiency</a:t>
            </a:r>
            <a:br>
              <a:rPr lang="en-US" dirty="0"/>
            </a:br>
            <a:r>
              <a:rPr lang="en-US" dirty="0"/>
              <a:t>Reduces treatment costs and avoids yield losses</a:t>
            </a:r>
          </a:p>
          <a:p>
            <a:pPr>
              <a:buFont typeface="Arial" panose="020B0604020202020204" pitchFamily="34" charset="0"/>
              <a:buChar char="•"/>
            </a:pPr>
            <a:r>
              <a:rPr lang="en-US" b="1" dirty="0"/>
              <a:t>Environmental Benefits</a:t>
            </a:r>
            <a:br>
              <a:rPr lang="en-US" dirty="0"/>
            </a:br>
            <a:r>
              <a:rPr lang="en-US" dirty="0"/>
              <a:t>Lowers chemical use; promotes eco-friendly farming</a:t>
            </a:r>
          </a:p>
          <a:p>
            <a:pPr>
              <a:buFont typeface="Arial" panose="020B0604020202020204" pitchFamily="34" charset="0"/>
              <a:buChar char="•"/>
            </a:pPr>
            <a:r>
              <a:rPr lang="en-US" b="1" dirty="0"/>
              <a:t>Precision Farming Support</a:t>
            </a:r>
            <a:br>
              <a:rPr lang="en-US" dirty="0"/>
            </a:br>
            <a:r>
              <a:rPr lang="en-US" dirty="0"/>
              <a:t>Enables targeted interventions and better crop monitoring</a:t>
            </a:r>
          </a:p>
          <a:p>
            <a:pPr>
              <a:buFont typeface="Arial" panose="020B0604020202020204" pitchFamily="34" charset="0"/>
              <a:buChar char="•"/>
            </a:pPr>
            <a:r>
              <a:rPr lang="en-US" b="1" dirty="0"/>
              <a:t>Technology Integration</a:t>
            </a:r>
            <a:br>
              <a:rPr lang="en-US" dirty="0"/>
            </a:br>
            <a:r>
              <a:rPr lang="en-US" dirty="0"/>
              <a:t>Utilizes AI, drones, and remote sensing for large-scale detection</a:t>
            </a:r>
          </a:p>
          <a:p>
            <a:pPr>
              <a:buFont typeface="Arial" panose="020B0604020202020204" pitchFamily="34" charset="0"/>
              <a:buChar char="•"/>
            </a:pPr>
            <a:r>
              <a:rPr lang="en-US" b="1" dirty="0"/>
              <a:t>Improved Food Security</a:t>
            </a:r>
            <a:br>
              <a:rPr lang="en-US" dirty="0"/>
            </a:br>
            <a:r>
              <a:rPr lang="en-US" dirty="0"/>
              <a:t>Ensures consistent and high-quality food production</a:t>
            </a:r>
          </a:p>
          <a:p>
            <a:pPr>
              <a:buFont typeface="Arial" panose="020B0604020202020204" pitchFamily="34" charset="0"/>
              <a:buChar char="•"/>
            </a:pPr>
            <a:r>
              <a:rPr lang="en-US" b="1" dirty="0"/>
              <a:t>Boosts R&amp;D</a:t>
            </a:r>
            <a:br>
              <a:rPr lang="en-US" dirty="0"/>
            </a:br>
            <a:r>
              <a:rPr lang="en-US" dirty="0"/>
              <a:t>Aids in developing disease-resistant plant varieties</a:t>
            </a:r>
          </a:p>
          <a:p>
            <a:endParaRPr lang="en-IN" dirty="0"/>
          </a:p>
        </p:txBody>
      </p:sp>
    </p:spTree>
    <p:extLst>
      <p:ext uri="{BB962C8B-B14F-4D97-AF65-F5344CB8AC3E}">
        <p14:creationId xmlns:p14="http://schemas.microsoft.com/office/powerpoint/2010/main" val="372126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257F-6C33-B7EC-1589-144B117CC760}"/>
              </a:ext>
            </a:extLst>
          </p:cNvPr>
          <p:cNvSpPr>
            <a:spLocks noGrp="1"/>
          </p:cNvSpPr>
          <p:nvPr>
            <p:ph type="title"/>
          </p:nvPr>
        </p:nvSpPr>
        <p:spPr/>
        <p:txBody>
          <a:bodyPr/>
          <a:lstStyle/>
          <a:p>
            <a:r>
              <a:rPr lang="en-IN" dirty="0"/>
              <a:t>Real world impacts</a:t>
            </a:r>
          </a:p>
        </p:txBody>
      </p:sp>
      <p:sp>
        <p:nvSpPr>
          <p:cNvPr id="4" name="Rectangle 1">
            <a:extLst>
              <a:ext uri="{FF2B5EF4-FFF2-40B4-BE49-F238E27FC236}">
                <a16:creationId xmlns:a16="http://schemas.microsoft.com/office/drawing/2014/main" id="{C1378FB3-17C6-6D1B-088A-189A8216290D}"/>
              </a:ext>
            </a:extLst>
          </p:cNvPr>
          <p:cNvSpPr>
            <a:spLocks noGrp="1" noChangeArrowheads="1"/>
          </p:cNvSpPr>
          <p:nvPr>
            <p:ph idx="1"/>
          </p:nvPr>
        </p:nvSpPr>
        <p:spPr bwMode="auto">
          <a:xfrm>
            <a:off x="480768" y="2209342"/>
            <a:ext cx="73110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Plant disease detection plays a crucial role in the real world by improving crop yield and quality through early diagnosis and timely intervention, which helps prevent large-scale losses. It supports food security by ensuring a stable food supply and reduces the overuse of chemicals, thus protecting the environment. Economically, it saves farmers significant costs and boosts productivity, especially when combined with smart farming tools like mobile apps and IoT sensors. By empowering farmers with accessible technology and supporting precision agriculture, plant disease detection also drives innovation in AI and plant sciences, ultimately fostering sustainable farming practices and global agricultural resilience.</a:t>
            </a:r>
          </a:p>
          <a:p>
            <a:pPr marR="0" lvl="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10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39A5062-467C-9B7E-F266-B0B960CB5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9" y="3672840"/>
            <a:ext cx="2988945" cy="29889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BD7CA77-9015-09BD-EBD9-63F8510E2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634" y="3672840"/>
            <a:ext cx="2988946" cy="298894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312B24A-79C9-B1DD-376A-DD14920FC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060" y="3672840"/>
            <a:ext cx="2988946" cy="298894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B8BC1FA-445A-02AB-1E9C-BE7B57575671}"/>
              </a:ext>
            </a:extLst>
          </p:cNvPr>
          <p:cNvSpPr/>
          <p:nvPr/>
        </p:nvSpPr>
        <p:spPr>
          <a:xfrm>
            <a:off x="1097280" y="416560"/>
            <a:ext cx="6696000" cy="25095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DIFFERENT  PLANT  DISEASES </a:t>
            </a:r>
          </a:p>
        </p:txBody>
      </p:sp>
    </p:spTree>
    <p:extLst>
      <p:ext uri="{BB962C8B-B14F-4D97-AF65-F5344CB8AC3E}">
        <p14:creationId xmlns:p14="http://schemas.microsoft.com/office/powerpoint/2010/main" val="308581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6661-2274-F8FC-F2A1-539D09ADE855}"/>
              </a:ext>
            </a:extLst>
          </p:cNvPr>
          <p:cNvSpPr>
            <a:spLocks noGrp="1"/>
          </p:cNvSpPr>
          <p:nvPr>
            <p:ph type="title"/>
          </p:nvPr>
        </p:nvSpPr>
        <p:spPr/>
        <p:txBody>
          <a:bodyPr/>
          <a:lstStyle/>
          <a:p>
            <a:r>
              <a:rPr lang="en-IN" dirty="0"/>
              <a:t>Importance of plant diseases detection</a:t>
            </a:r>
            <a:br>
              <a:rPr lang="en-IN" dirty="0"/>
            </a:br>
            <a:endParaRPr lang="en-IN" dirty="0"/>
          </a:p>
        </p:txBody>
      </p:sp>
      <p:sp>
        <p:nvSpPr>
          <p:cNvPr id="3" name="Content Placeholder 2">
            <a:extLst>
              <a:ext uri="{FF2B5EF4-FFF2-40B4-BE49-F238E27FC236}">
                <a16:creationId xmlns:a16="http://schemas.microsoft.com/office/drawing/2014/main" id="{C3C1B49D-3F14-90AD-ABF0-6A112F7FA856}"/>
              </a:ext>
            </a:extLst>
          </p:cNvPr>
          <p:cNvSpPr>
            <a:spLocks noGrp="1"/>
          </p:cNvSpPr>
          <p:nvPr>
            <p:ph idx="1"/>
          </p:nvPr>
        </p:nvSpPr>
        <p:spPr/>
        <p:txBody>
          <a:bodyPr/>
          <a:lstStyle/>
          <a:p>
            <a:r>
              <a:rPr lang="en-US" dirty="0"/>
              <a:t>The detection of plant diseases is of vital importance in agriculture as it enables early identification and control of infections that can severely impact crop health and yield. Timely detection helps farmers take appropriate measures to prevent the spread of disease, reducing the risk of large-scale crop failure. This not only ensures better productivity and food security but also minimizes economic losses. Moreover, accurate disease detection reduces the unnecessary use of pesticides, promoting more sustainable and environmentally friendly farming practices. As global demand for food continues to rise, effective plant disease detection becomes essential for maintaining healthy crops, supporting farmers’ livelihoods, and ensuring a stable and safe food supply chain.</a:t>
            </a:r>
            <a:endParaRPr lang="en-IN" dirty="0"/>
          </a:p>
        </p:txBody>
      </p:sp>
    </p:spTree>
    <p:extLst>
      <p:ext uri="{BB962C8B-B14F-4D97-AF65-F5344CB8AC3E}">
        <p14:creationId xmlns:p14="http://schemas.microsoft.com/office/powerpoint/2010/main" val="422511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6101-CF77-2E7E-3A4C-57BAA736BA1B}"/>
              </a:ext>
            </a:extLst>
          </p:cNvPr>
          <p:cNvSpPr>
            <a:spLocks noGrp="1"/>
          </p:cNvSpPr>
          <p:nvPr>
            <p:ph type="title"/>
          </p:nvPr>
        </p:nvSpPr>
        <p:spPr/>
        <p:txBody>
          <a:bodyPr/>
          <a:lstStyle/>
          <a:p>
            <a:r>
              <a:rPr lang="en-IN" dirty="0"/>
              <a:t>Why we need this ?</a:t>
            </a:r>
            <a:br>
              <a:rPr lang="en-IN" dirty="0"/>
            </a:br>
            <a:endParaRPr lang="en-IN" dirty="0"/>
          </a:p>
        </p:txBody>
      </p:sp>
      <p:sp>
        <p:nvSpPr>
          <p:cNvPr id="3" name="Content Placeholder 2">
            <a:extLst>
              <a:ext uri="{FF2B5EF4-FFF2-40B4-BE49-F238E27FC236}">
                <a16:creationId xmlns:a16="http://schemas.microsoft.com/office/drawing/2014/main" id="{B9ED276F-5F19-C562-621B-815998ED173D}"/>
              </a:ext>
            </a:extLst>
          </p:cNvPr>
          <p:cNvSpPr>
            <a:spLocks noGrp="1"/>
          </p:cNvSpPr>
          <p:nvPr>
            <p:ph idx="1"/>
          </p:nvPr>
        </p:nvSpPr>
        <p:spPr/>
        <p:txBody>
          <a:bodyPr/>
          <a:lstStyle/>
          <a:p>
            <a:r>
              <a:rPr lang="en-US" dirty="0"/>
              <a:t>We need plant disease detection because plants are the foundation of our food supply, and diseases can seriously threaten agricultural productivity. Without early detection, infections can spread rapidly, destroying crops, reducing yields, and causing financial losses for farmers. In some cases, this can even lead to food shortages or price hikes. Timely and accurate detection allows for quick action to control outbreaks, use resources like pesticides more efficiently, and protect the environment from overuse of chemicals. It also helps farmers make better decisions, especially in regions where expert advice is hard to access. In short, plant disease detection is essential for ensuring food security, protecting the environment, and supporting sustainable farming.</a:t>
            </a:r>
            <a:endParaRPr lang="en-IN" dirty="0"/>
          </a:p>
        </p:txBody>
      </p:sp>
    </p:spTree>
    <p:extLst>
      <p:ext uri="{BB962C8B-B14F-4D97-AF65-F5344CB8AC3E}">
        <p14:creationId xmlns:p14="http://schemas.microsoft.com/office/powerpoint/2010/main" val="565520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259</TotalTime>
  <Words>858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Arial Rounded MT Bold</vt:lpstr>
      <vt:lpstr>Bahnschrift SemiBold Condensed</vt:lpstr>
      <vt:lpstr>Roboto</vt:lpstr>
      <vt:lpstr>Trebuchet MS</vt:lpstr>
      <vt:lpstr>Wingdings 3</vt:lpstr>
      <vt:lpstr>Facet</vt:lpstr>
      <vt:lpstr>PROJECT</vt:lpstr>
      <vt:lpstr>CONTENTS</vt:lpstr>
      <vt:lpstr>INTRODUCTION</vt:lpstr>
      <vt:lpstr>OBJECTIVES</vt:lpstr>
      <vt:lpstr>ADVANTAGES</vt:lpstr>
      <vt:lpstr>Real world impacts</vt:lpstr>
      <vt:lpstr>PowerPoint Presentation</vt:lpstr>
      <vt:lpstr>Importance of plant diseases detection </vt:lpstr>
      <vt:lpstr>Why we need this ?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khushbu chauhan</dc:creator>
  <cp:lastModifiedBy>khushbu chauhan</cp:lastModifiedBy>
  <cp:revision>1</cp:revision>
  <dcterms:created xsi:type="dcterms:W3CDTF">2025-04-08T13:29:23Z</dcterms:created>
  <dcterms:modified xsi:type="dcterms:W3CDTF">2025-04-08T17:48:36Z</dcterms:modified>
</cp:coreProperties>
</file>