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57" r:id="rId3"/>
    <p:sldId id="270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7" r:id="rId12"/>
    <p:sldId id="26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59" r:id="rId26"/>
    <p:sldId id="271" r:id="rId27"/>
    <p:sldId id="272" r:id="rId28"/>
    <p:sldId id="273" r:id="rId29"/>
    <p:sldId id="288" r:id="rId30"/>
    <p:sldId id="274" r:id="rId31"/>
    <p:sldId id="289" r:id="rId32"/>
    <p:sldId id="275" r:id="rId33"/>
    <p:sldId id="260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F1B63-32A7-4CD6-B5B2-03D373A14E50}">
          <p14:sldIdLst>
            <p14:sldId id="256"/>
            <p14:sldId id="257"/>
            <p14:sldId id="270"/>
          </p14:sldIdLst>
        </p14:section>
        <p14:section name="Introduction" id="{23416C46-43E7-48C0-A659-98242C91892C}">
          <p14:sldIdLst>
            <p14:sldId id="261"/>
            <p14:sldId id="262"/>
            <p14:sldId id="263"/>
            <p14:sldId id="264"/>
            <p14:sldId id="266"/>
            <p14:sldId id="265"/>
            <p14:sldId id="268"/>
            <p14:sldId id="267"/>
            <p14:sldId id="26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Giraffe" id="{64C0EE2C-C094-4A3C-99FB-9F06F218C6D7}">
          <p14:sldIdLst>
            <p14:sldId id="259"/>
            <p14:sldId id="271"/>
            <p14:sldId id="272"/>
            <p14:sldId id="273"/>
            <p14:sldId id="288"/>
            <p14:sldId id="274"/>
            <p14:sldId id="289"/>
            <p14:sldId id="275"/>
          </p14:sldIdLst>
        </p14:section>
        <p14:section name="Fable" id="{E37A1A4B-01DF-4EE2-AF61-003D4155BFAB}">
          <p14:sldIdLst>
            <p14:sldId id="260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1334" autoAdjust="0"/>
  </p:normalViewPr>
  <p:slideViewPr>
    <p:cSldViewPr snapToGrid="0" snapToObjects="1">
      <p:cViewPr varScale="1">
        <p:scale>
          <a:sx n="153" d="100"/>
          <a:sy n="153" d="100"/>
        </p:scale>
        <p:origin x="19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and Result are baked into </a:t>
            </a:r>
            <a:r>
              <a:rPr lang="en-US" dirty="0" err="1"/>
              <a:t>FSharpCore</a:t>
            </a:r>
            <a:r>
              <a:rPr lang="en-US" dirty="0"/>
              <a:t>.</a:t>
            </a:r>
          </a:p>
          <a:p>
            <a:r>
              <a:rPr lang="en-US" dirty="0"/>
              <a:t>They give us ways to represent non existing data or handle errors gracefully.</a:t>
            </a:r>
          </a:p>
          <a:p>
            <a:endParaRPr lang="en-US" dirty="0"/>
          </a:p>
          <a:p>
            <a:r>
              <a:rPr lang="en-US" dirty="0"/>
              <a:t>Things like null and </a:t>
            </a:r>
            <a:r>
              <a:rPr lang="en-US" dirty="0" err="1"/>
              <a:t>tryCatch</a:t>
            </a:r>
            <a:r>
              <a:rPr lang="en-US" dirty="0"/>
              <a:t> are uncommon in functional programming.</a:t>
            </a:r>
          </a:p>
          <a:p>
            <a:r>
              <a:rPr lang="en-US" dirty="0"/>
              <a:t>We use the type system instead.</a:t>
            </a:r>
          </a:p>
          <a:p>
            <a:endParaRPr lang="en-US" dirty="0"/>
          </a:p>
          <a:p>
            <a:r>
              <a:rPr lang="en-US" dirty="0" err="1"/>
              <a:t>Rop.fs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rop.fs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the F# language with custom constructs.</a:t>
            </a:r>
            <a:br>
              <a:rPr lang="en-US" dirty="0"/>
            </a:br>
            <a:r>
              <a:rPr lang="en-US" dirty="0"/>
              <a:t>Similar to how </a:t>
            </a:r>
            <a:r>
              <a:rPr lang="en-US" dirty="0" err="1"/>
              <a:t>Linq</a:t>
            </a:r>
            <a:r>
              <a:rPr lang="en-US" dirty="0"/>
              <a:t> and await/</a:t>
            </a:r>
            <a:r>
              <a:rPr lang="en-US" dirty="0" err="1"/>
              <a:t>async</a:t>
            </a:r>
            <a:r>
              <a:rPr lang="en-US" dirty="0"/>
              <a:t> work in C#.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C# Task, F# </a:t>
            </a:r>
            <a:r>
              <a:rPr lang="en-US" dirty="0" err="1"/>
              <a:t>Async</a:t>
            </a:r>
            <a:r>
              <a:rPr lang="en-US" dirty="0"/>
              <a:t> represents an asynchronous continuation of an expression.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1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http://fable.io/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Create a new console application:</a:t>
            </a:r>
          </a:p>
          <a:p>
            <a:endParaRPr lang="en-US" dirty="0"/>
          </a:p>
          <a:p>
            <a:r>
              <a:rPr lang="en-US" dirty="0"/>
              <a:t>PS C:\temp&gt; </a:t>
            </a:r>
            <a:r>
              <a:rPr lang="en-US" dirty="0" err="1"/>
              <a:t>dotnet</a:t>
            </a:r>
            <a:r>
              <a:rPr lang="en-US" dirty="0"/>
              <a:t> new console -</a:t>
            </a:r>
            <a:r>
              <a:rPr lang="en-US" dirty="0" err="1"/>
              <a:t>lang</a:t>
            </a:r>
            <a:r>
              <a:rPr lang="en-US" dirty="0"/>
              <a:t> F# -n HelloWorld</a:t>
            </a:r>
          </a:p>
          <a:p>
            <a:endParaRPr lang="en-US" dirty="0"/>
          </a:p>
          <a:p>
            <a:r>
              <a:rPr lang="en-US" dirty="0"/>
              <a:t>Open in rider, explain </a:t>
            </a:r>
            <a:r>
              <a:rPr lang="en-US" dirty="0" err="1"/>
              <a:t>Program.fs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a </a:t>
            </a:r>
            <a:r>
              <a:rPr lang="en-US" dirty="0" err="1"/>
              <a:t>dotnet</a:t>
            </a:r>
            <a:r>
              <a:rPr lang="en-US" dirty="0"/>
              <a:t> publish and open </a:t>
            </a:r>
            <a:r>
              <a:rPr lang="en-US" dirty="0" err="1"/>
              <a:t>dll</a:t>
            </a:r>
            <a:r>
              <a:rPr lang="en-US" dirty="0"/>
              <a:t> in </a:t>
            </a:r>
            <a:r>
              <a:rPr lang="en-US" dirty="0" err="1"/>
              <a:t>dotpeek</a:t>
            </a:r>
            <a:r>
              <a:rPr lang="en-US" dirty="0"/>
              <a:t>. Clue is that the compiled F# needs the </a:t>
            </a:r>
            <a:r>
              <a:rPr lang="en-US" dirty="0" err="1"/>
              <a:t>Fsharp</a:t>
            </a:r>
            <a:r>
              <a:rPr lang="en-US" dirty="0"/>
              <a:t> core </a:t>
            </a:r>
            <a:r>
              <a:rPr lang="en-US" dirty="0" err="1"/>
              <a:t>dll</a:t>
            </a:r>
            <a:r>
              <a:rPr lang="en-US" dirty="0"/>
              <a:t> to run.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Program.fs</a:t>
            </a:r>
            <a:r>
              <a:rPr lang="en-US" dirty="0"/>
              <a:t> to</a:t>
            </a:r>
          </a:p>
          <a:p>
            <a:endParaRPr lang="en-US" dirty="0"/>
          </a:p>
          <a:p>
            <a:r>
              <a:rPr lang="en-US" dirty="0">
                <a:effectLst/>
              </a:rPr>
              <a:t>[&lt;</a:t>
            </a:r>
            <a:r>
              <a:rPr lang="en-US" dirty="0" err="1"/>
              <a:t>EntryPoint</a:t>
            </a:r>
            <a:r>
              <a:rPr lang="en-US" dirty="0">
                <a:effectLst/>
              </a:rPr>
              <a:t>&gt;]</a:t>
            </a:r>
            <a:br>
              <a:rPr lang="en-US" dirty="0"/>
            </a:b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main </a:t>
            </a:r>
            <a:r>
              <a:rPr lang="en-US" dirty="0" err="1"/>
              <a:t>argv</a:t>
            </a:r>
            <a:r>
              <a:rPr lang="en-US" dirty="0"/>
              <a:t> =</a:t>
            </a:r>
          </a:p>
          <a:p>
            <a:r>
              <a:rPr lang="en-US" dirty="0"/>
              <a:t>    </a:t>
            </a:r>
            <a:r>
              <a:rPr lang="en-US" dirty="0" err="1"/>
              <a:t>printfn</a:t>
            </a:r>
            <a:r>
              <a:rPr lang="en-US" dirty="0"/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%s from F#!“ </a:t>
            </a:r>
            <a:r>
              <a:rPr lang="en-US" sz="9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argv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.[0]</a:t>
            </a:r>
            <a:br>
              <a:rPr lang="en-US" dirty="0"/>
            </a:br>
            <a:r>
              <a:rPr lang="en-US" dirty="0"/>
              <a:t>    0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return an integer exit code</a:t>
            </a:r>
          </a:p>
          <a:p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Dotnet</a:t>
            </a:r>
            <a:r>
              <a:rPr lang="en-US" dirty="0"/>
              <a:t> run “World”, then publish and check again in </a:t>
            </a:r>
            <a:r>
              <a:rPr lang="en-US" dirty="0" err="1"/>
              <a:t>dotpeek</a:t>
            </a:r>
            <a:r>
              <a:rPr lang="en-US" dirty="0"/>
              <a:t>. The </a:t>
            </a:r>
            <a:r>
              <a:rPr lang="en-US" dirty="0" err="1"/>
              <a:t>fsharp</a:t>
            </a:r>
            <a:r>
              <a:rPr lang="en-US" dirty="0"/>
              <a:t> code get’s compiled to IL that used </a:t>
            </a:r>
            <a:r>
              <a:rPr lang="en-US" dirty="0" err="1"/>
              <a:t>FSharpCore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http://elm-lang.org/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visional design of the .NET platform was very much expected to be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multilanguage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from the start.</a:t>
            </a:r>
          </a:p>
          <a:p>
            <a:endParaRPr lang="en-US" dirty="0"/>
          </a:p>
          <a:p>
            <a:r>
              <a:rPr lang="en-US" dirty="0"/>
              <a:t>The Haskell for </a:t>
            </a:r>
            <a:r>
              <a:rPr lang="en-US" dirty="0" err="1"/>
              <a:t>dotnet</a:t>
            </a:r>
            <a:r>
              <a:rPr lang="en-US" dirty="0"/>
              <a:t> ended up with too much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dissonance between Haskell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</a:t>
            </a:r>
            <a:r>
              <a:rPr lang="en-US" dirty="0" err="1"/>
              <a:t>WhyFSharp</a:t>
            </a:r>
            <a:r>
              <a:rPr lang="en-US" dirty="0"/>
              <a:t>\</a:t>
            </a:r>
            <a:r>
              <a:rPr lang="en-US" dirty="0" err="1"/>
              <a:t>Fsharp</a:t>
            </a:r>
            <a:r>
              <a:rPr lang="en-US" dirty="0"/>
              <a:t>\Conciseness with C#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</a:t>
            </a:r>
            <a:r>
              <a:rPr lang="en-US" dirty="0" err="1"/>
              <a:t>WhyFSharp</a:t>
            </a:r>
            <a:r>
              <a:rPr lang="en-US" dirty="0"/>
              <a:t>\</a:t>
            </a:r>
            <a:r>
              <a:rPr lang="en-US" dirty="0" err="1"/>
              <a:t>Fsharp</a:t>
            </a:r>
            <a:r>
              <a:rPr lang="en-US" dirty="0"/>
              <a:t>\Correctness and take a look with </a:t>
            </a:r>
            <a:r>
              <a:rPr lang="en-US" dirty="0" err="1"/>
              <a:t>dotnet</a:t>
            </a:r>
            <a:r>
              <a:rPr lang="en-US" dirty="0"/>
              <a:t> peek.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 system, </a:t>
            </a:r>
            <a:r>
              <a:rPr lang="en-US" dirty="0" err="1"/>
              <a:t>nuget</a:t>
            </a:r>
            <a:r>
              <a:rPr lang="en-US" dirty="0"/>
              <a:t>/editors/ docs by MS</a:t>
            </a:r>
          </a:p>
          <a:p>
            <a:r>
              <a:rPr lang="en-US" dirty="0" err="1"/>
              <a:t>Interopt</a:t>
            </a:r>
            <a:r>
              <a:rPr lang="en-US" dirty="0"/>
              <a:t> -&gt; at the end of the day it’s all IL</a:t>
            </a:r>
          </a:p>
          <a:p>
            <a:r>
              <a:rPr lang="en-US" dirty="0"/>
              <a:t>Not a pure functional language, mutability is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LanguageFeatures_1.fsx</a:t>
            </a:r>
          </a:p>
          <a:p>
            <a:endParaRPr lang="en-US" dirty="0"/>
          </a:p>
          <a:p>
            <a:r>
              <a:rPr lang="en-US" dirty="0"/>
              <a:t>Active Pattern: divide all possible values for type into ranges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moris/Giraffe/blob/master/src/Giraffe/Middleware.fs" TargetMode="External"/><Relationship Id="rId2" Type="http://schemas.openxmlformats.org/officeDocument/2006/relationships/hyperlink" Target="https://docs.microsoft.com/en-us/aspnet/core/fundamentals/middlewar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dustinmoris/Giraffe/blob/master/src/Giraffe/HttpHandlers.f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moris/Giraffe/blob/master/src/Giraffe/HttpHandlers.fs#L7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dustinmoris/Giraffe/blob/master/src/Giraffe/HttpHandlers.fs#L10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fable.io/docs/compatibility.html#-net-and-f-compatibilit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fable.io/repl/#?code=let%20add%20a%20b%20%3D%0A%20%20%20%20a%20%2B%20b%0A%20%20%20%20%0Alet%20sortNames%20names%20%3D%0A%20%20%20%20names%0A%20%20%20%20%7C%3E%20List.sortBy%20id%20%0A%20%20%20%20%0A%5B%22Bravo%22%3B%20%22Alpha%22%3B%20%22Charlie%22%5D%0A%7C%3E%20sortNames%0A%7C%3E%20printfn%20%22%25A%22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lm-lang.org/" TargetMode="External"/><Relationship Id="rId4" Type="http://schemas.openxmlformats.org/officeDocument/2006/relationships/hyperlink" Target="https://suave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Active Patterns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240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  <a:p>
            <a:r>
              <a:rPr lang="en-US" dirty="0"/>
              <a:t>Piping (|&gt;)</a:t>
            </a:r>
          </a:p>
          <a:p>
            <a:r>
              <a:rPr lang="en-US" dirty="0"/>
              <a:t>Composition (&gt;&gt;) 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Array/</a:t>
            </a:r>
            <a:r>
              <a:rPr lang="en-US" dirty="0" err="1"/>
              <a:t>Seq</a:t>
            </a:r>
            <a:r>
              <a:rPr lang="en-US" dirty="0"/>
              <a:t>/List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45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  <a:p>
            <a:r>
              <a:rPr lang="en-US" dirty="0"/>
              <a:t>Result type</a:t>
            </a:r>
          </a:p>
          <a:p>
            <a:r>
              <a:rPr lang="en-US" dirty="0"/>
              <a:t>Railway Oriented Programming</a:t>
            </a:r>
          </a:p>
          <a:p>
            <a:r>
              <a:rPr lang="en-US" dirty="0"/>
              <a:t>Computation Expressions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3430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234D-2D8B-48CC-A743-AD2F138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31EDE-5B10-41C2-8518-750D6431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“Happy path programming”</a:t>
            </a:r>
          </a:p>
          <a:p>
            <a:r>
              <a:rPr lang="en-US" dirty="0"/>
              <a:t>Construct a pipeline per use case</a:t>
            </a:r>
          </a:p>
          <a:p>
            <a:r>
              <a:rPr lang="en-US" dirty="0"/>
              <a:t>Bypass code when something goes wrong</a:t>
            </a:r>
          </a:p>
          <a:p>
            <a:r>
              <a:rPr lang="en-US" dirty="0"/>
              <a:t>Result type</a:t>
            </a:r>
          </a:p>
        </p:txBody>
      </p:sp>
    </p:spTree>
    <p:extLst>
      <p:ext uri="{BB962C8B-B14F-4D97-AF65-F5344CB8AC3E}">
        <p14:creationId xmlns:p14="http://schemas.microsoft.com/office/powerpoint/2010/main" val="18196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9818-E747-44CF-9543-E2294463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1026" name="Picture 2" descr="https://image.slidesharecdn.com/railway-oriented-programming-slideshare-140312155941-phpapp01/95/railway-oriented-programming-5-638.jpg?cb=1427456657">
            <a:extLst>
              <a:ext uri="{FF2B5EF4-FFF2-40B4-BE49-F238E27FC236}">
                <a16:creationId xmlns:a16="http://schemas.microsoft.com/office/drawing/2014/main" id="{D8DBEC3A-392E-4D2A-95BC-22A9403393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9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BC74-14E8-456C-A8A8-B6BC87CE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2050" name="Picture 2" descr="https://image.slidesharecdn.com/railway-oriented-programming-slideshare-140312155941-phpapp01/95/railway-oriented-programming-6-638.jpg?cb=1427456657">
            <a:extLst>
              <a:ext uri="{FF2B5EF4-FFF2-40B4-BE49-F238E27FC236}">
                <a16:creationId xmlns:a16="http://schemas.microsoft.com/office/drawing/2014/main" id="{9F7C4F1B-FB3B-4611-96AE-46755CC26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3074" name="Picture 2" descr="https://image.slidesharecdn.com/railway-oriented-programming-slideshare-140312155941-phpapp01/95/railway-oriented-programming-12-638.jpg?cb=1427456657">
            <a:extLst>
              <a:ext uri="{FF2B5EF4-FFF2-40B4-BE49-F238E27FC236}">
                <a16:creationId xmlns:a16="http://schemas.microsoft.com/office/drawing/2014/main" id="{7100FAC8-BC3E-49C0-A220-480CD7BEF2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6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4098" name="Picture 2" descr="https://image.slidesharecdn.com/railway-oriented-programming-slideshare-140312155941-phpapp01/95/railway-oriented-programming-13-638.jpg?cb=1427456657">
            <a:extLst>
              <a:ext uri="{FF2B5EF4-FFF2-40B4-BE49-F238E27FC236}">
                <a16:creationId xmlns:a16="http://schemas.microsoft.com/office/drawing/2014/main" id="{A5C21E62-CCCC-4221-9498-93C4FBADE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9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5122" name="Picture 2" descr="https://image.slidesharecdn.com/railway-oriented-programming-slideshare-140312155941-phpapp01/95/railway-oriented-programming-14-638.jpg?cb=1427456657">
            <a:extLst>
              <a:ext uri="{FF2B5EF4-FFF2-40B4-BE49-F238E27FC236}">
                <a16:creationId xmlns:a16="http://schemas.microsoft.com/office/drawing/2014/main" id="{C2069B73-D5DE-46F9-8EA1-46290A56D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6148" name="Picture 4" descr="https://image.slidesharecdn.com/railway-oriented-programming-slideshare-140312155941-phpapp01/95/railway-oriented-programming-15-638.jpg?cb=1427456657">
            <a:extLst>
              <a:ext uri="{FF2B5EF4-FFF2-40B4-BE49-F238E27FC236}">
                <a16:creationId xmlns:a16="http://schemas.microsoft.com/office/drawing/2014/main" id="{6983B95E-4992-4AD6-BD44-A33C66A6C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13416-C6F0-4E96-8F45-46EFE9A95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</a:p>
          <a:p>
            <a:r>
              <a:rPr lang="en-US" dirty="0"/>
              <a:t>Giraffe</a:t>
            </a:r>
          </a:p>
          <a:p>
            <a:r>
              <a:rPr lang="en-US" dirty="0"/>
              <a:t>Fable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4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7170" name="Picture 2" descr="https://image.slidesharecdn.com/railway-oriented-programming-slideshare-140312155941-phpapp01/95/railway-oriented-programming-16-638.jpg?cb=1427456657">
            <a:extLst>
              <a:ext uri="{FF2B5EF4-FFF2-40B4-BE49-F238E27FC236}">
                <a16:creationId xmlns:a16="http://schemas.microsoft.com/office/drawing/2014/main" id="{7C977C20-5291-4C9F-897A-1BD62D9F9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7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8196" name="Picture 4" descr="https://image.slidesharecdn.com/railway-oriented-programming-slideshare-140312155941-phpapp01/95/railway-oriented-programming-17-638.jpg?cb=1427456657">
            <a:extLst>
              <a:ext uri="{FF2B5EF4-FFF2-40B4-BE49-F238E27FC236}">
                <a16:creationId xmlns:a16="http://schemas.microsoft.com/office/drawing/2014/main" id="{0D48EC03-3E01-4A74-89F5-57F10BFFF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6" y="1952625"/>
            <a:ext cx="341273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1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D9DF-CA82-49B3-8258-6C35723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oriented programming</a:t>
            </a:r>
            <a:endParaRPr lang="LID4096" dirty="0"/>
          </a:p>
        </p:txBody>
      </p:sp>
      <p:pic>
        <p:nvPicPr>
          <p:cNvPr id="9218" name="Picture 2" descr="Connecting validation function with update function">
            <a:extLst>
              <a:ext uri="{FF2B5EF4-FFF2-40B4-BE49-F238E27FC236}">
                <a16:creationId xmlns:a16="http://schemas.microsoft.com/office/drawing/2014/main" id="{FDFBBB9A-C897-4762-87EE-7A63B6AA2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30" y="1810733"/>
            <a:ext cx="4763165" cy="8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nd adapter">
            <a:extLst>
              <a:ext uri="{FF2B5EF4-FFF2-40B4-BE49-F238E27FC236}">
                <a16:creationId xmlns:a16="http://schemas.microsoft.com/office/drawing/2014/main" id="{5CF4A658-3BEE-445B-BD23-C563E7A0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95" y="3032539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3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3DF0-E766-4F42-9041-E3648B9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C47-F8C7-4D72-8CD8-3BC9519A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  <a:p>
            <a:r>
              <a:rPr lang="en-US" dirty="0"/>
              <a:t>Control flow, constructs and bindings</a:t>
            </a:r>
          </a:p>
          <a:p>
            <a:r>
              <a:rPr lang="en-US" dirty="0"/>
              <a:t>Monads</a:t>
            </a:r>
          </a:p>
          <a:p>
            <a:r>
              <a:rPr lang="en-US" dirty="0"/>
              <a:t>Use aliases from a Builder Type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3274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9F56-B11B-4059-8AB6-3B30AC82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69DC-7441-4F9A-9DBE-20ED3722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</a:p>
          <a:p>
            <a:r>
              <a:rPr lang="en-US" dirty="0"/>
              <a:t>Asynchronous Workflows</a:t>
            </a:r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 C# Task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284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9B1-52C2-4339-91A5-CFB5894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D11D-F8DD-46FA-B9D6-BF127C2C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D24F-0CD2-4AF0-87D5-EF29159FE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F6630-2E97-4C70-A955-DD56C7619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CB7DD-9227-4CC2-A5EC-B5AED6B7F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50C8D1-DAAB-42F5-BAE1-880AE4FB6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350FA3-F71F-4DA3-BF3C-727608F86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 constructs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A4446A-5F74-4190-AEDB-4296399CB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0D131-FA16-4324-8B52-75179D83A2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 handlers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D6CFA7-AE1C-49AE-8D2F-68A6D1D9A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00A03E-F0A1-4745-AA4D-53376B0664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180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EF630A-3374-4FD8-AA0C-475A69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– </a:t>
            </a:r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C7517F-BD91-4BCB-91A0-23065AB5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template too OO</a:t>
            </a:r>
          </a:p>
          <a:p>
            <a:r>
              <a:rPr lang="en-US" dirty="0"/>
              <a:t>Giraffe = Functional counterpart</a:t>
            </a:r>
          </a:p>
          <a:p>
            <a:r>
              <a:rPr lang="en-US" dirty="0"/>
              <a:t>Micro framework on top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029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EF630A-3374-4FD8-AA0C-475A69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– Suave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C7517F-BD91-4BCB-91A0-23065AB5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web development library</a:t>
            </a:r>
          </a:p>
          <a:p>
            <a:r>
              <a:rPr lang="en-US" dirty="0" err="1"/>
              <a:t>WebParts</a:t>
            </a:r>
            <a:endParaRPr lang="en-US" dirty="0"/>
          </a:p>
          <a:p>
            <a:r>
              <a:rPr lang="en-US" dirty="0"/>
              <a:t>Functional pipeline</a:t>
            </a:r>
          </a:p>
          <a:p>
            <a:r>
              <a:rPr lang="en-US" dirty="0"/>
              <a:t>Linux support before it was cool</a:t>
            </a:r>
          </a:p>
          <a:p>
            <a:r>
              <a:rPr lang="en-US" dirty="0"/>
              <a:t>Custom http stack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733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E8B-3149-472F-B90E-42D7C6B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Base constructs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7DC-F041-49FD-B42E-46FEC378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HttpHandler</a:t>
            </a:r>
            <a:endParaRPr lang="en-US" dirty="0"/>
          </a:p>
          <a:p>
            <a:pPr lvl="1"/>
            <a:r>
              <a:rPr lang="en-US" dirty="0" err="1"/>
              <a:t>HttpFuncResult</a:t>
            </a:r>
            <a:endParaRPr lang="en-US" dirty="0"/>
          </a:p>
          <a:p>
            <a:pPr lvl="1"/>
            <a:r>
              <a:rPr lang="en-US" dirty="0" err="1"/>
              <a:t>HttpFunc</a:t>
            </a:r>
            <a:endParaRPr lang="en-US" dirty="0"/>
          </a:p>
          <a:p>
            <a:r>
              <a:rPr lang="en-US" dirty="0"/>
              <a:t>Combinators</a:t>
            </a:r>
          </a:p>
          <a:p>
            <a:pPr lvl="1"/>
            <a:r>
              <a:rPr lang="en-US" dirty="0"/>
              <a:t>compose (&gt;=&gt;)</a:t>
            </a:r>
          </a:p>
          <a:p>
            <a:pPr lvl="1"/>
            <a:r>
              <a:rPr lang="en-US" dirty="0"/>
              <a:t>choose</a:t>
            </a:r>
          </a:p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924677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8F4-8125-4F2E-8EF9-94F74EF4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1D9F-A7A6-44C3-A096-9C0A2221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ASP.NET Core middleware</a:t>
            </a:r>
            <a:endParaRPr lang="en-US" dirty="0"/>
          </a:p>
          <a:p>
            <a:r>
              <a:rPr lang="en-US" dirty="0">
                <a:hlinkClick r:id="rId3"/>
              </a:rPr>
              <a:t>Giraffe middleware</a:t>
            </a:r>
            <a:endParaRPr lang="en-US" dirty="0"/>
          </a:p>
          <a:p>
            <a:r>
              <a:rPr lang="en-US" dirty="0" err="1">
                <a:hlinkClick r:id="rId4"/>
              </a:rPr>
              <a:t>HttpHandlers</a:t>
            </a:r>
            <a:endParaRPr lang="en-US" dirty="0"/>
          </a:p>
          <a:p>
            <a:r>
              <a:rPr lang="en-US" dirty="0"/>
              <a:t>Demo: just enough Giraffe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146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6D355-C13B-4ABC-B878-22405AEE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40D3-0AF7-44F7-AB11-699F8B039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88594-3BB4-4099-B095-577FB6A28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72BFA-D32E-4C8C-98B4-87142A08E4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A09CA-414C-4DF9-99A1-3D4819CD9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Origins?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D5509A-254E-4250-93F8-457209EC8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704611-98AF-4F78-8411-88DF345E72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BE6D54-6C4F-4750-93BA-569F7A7A2E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DFBD9-A693-4C91-918F-80BA43AE3D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Language features?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921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E8B-3149-472F-B90E-42D7C6B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Http handlers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7DC-F041-49FD-B42E-46FEC378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POST, PUT, PATCH, DELETE</a:t>
            </a:r>
          </a:p>
          <a:p>
            <a:r>
              <a:rPr lang="en-US" dirty="0"/>
              <a:t>route(f)</a:t>
            </a:r>
          </a:p>
          <a:p>
            <a:r>
              <a:rPr lang="en-US" dirty="0" err="1"/>
              <a:t>subRoute</a:t>
            </a:r>
            <a:endParaRPr lang="en-US" dirty="0"/>
          </a:p>
          <a:p>
            <a:r>
              <a:rPr lang="en-US" dirty="0"/>
              <a:t>text, </a:t>
            </a:r>
            <a:r>
              <a:rPr lang="en-US" dirty="0" err="1"/>
              <a:t>json</a:t>
            </a:r>
            <a:r>
              <a:rPr lang="en-US" dirty="0"/>
              <a:t>, xml, </a:t>
            </a:r>
            <a:r>
              <a:rPr lang="en-US" dirty="0" err="1"/>
              <a:t>htmlFile</a:t>
            </a:r>
            <a:endParaRPr lang="en-US" dirty="0"/>
          </a:p>
          <a:p>
            <a:r>
              <a:rPr lang="en-US" dirty="0" err="1"/>
              <a:t>renderHtml</a:t>
            </a:r>
            <a:r>
              <a:rPr lang="en-US" dirty="0"/>
              <a:t>, </a:t>
            </a:r>
            <a:r>
              <a:rPr lang="en-US" dirty="0" err="1"/>
              <a:t>razorView</a:t>
            </a:r>
            <a:endParaRPr lang="en-US" dirty="0"/>
          </a:p>
          <a:p>
            <a:r>
              <a:rPr lang="en-US" dirty="0"/>
              <a:t>model binding</a:t>
            </a:r>
          </a:p>
        </p:txBody>
      </p:sp>
    </p:spTree>
    <p:extLst>
      <p:ext uri="{BB962C8B-B14F-4D97-AF65-F5344CB8AC3E}">
        <p14:creationId xmlns:p14="http://schemas.microsoft.com/office/powerpoint/2010/main" val="33640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E8B-3149-472F-B90E-42D7C6B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Http handlers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7DC-F041-49FD-B42E-46FEC378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compose (&gt;=&gt;)</a:t>
            </a:r>
            <a:endParaRPr lang="en-US" dirty="0"/>
          </a:p>
          <a:p>
            <a:r>
              <a:rPr lang="en-US" dirty="0">
                <a:hlinkClick r:id="rId4"/>
              </a:rPr>
              <a:t>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6C90-2A29-46A3-8992-CF9B35A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Sample application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7576-71C4-4808-BB43-75488426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Invoices app</a:t>
            </a:r>
          </a:p>
          <a:p>
            <a:r>
              <a:rPr lang="en-US" dirty="0"/>
              <a:t>Exercise: </a:t>
            </a:r>
            <a:r>
              <a:rPr lang="en-US" dirty="0" err="1"/>
              <a:t>Github</a:t>
            </a:r>
            <a:r>
              <a:rPr lang="en-US" dirty="0"/>
              <a:t> app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0976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EF1110-1A88-466E-851C-CFCDAA5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</a:t>
            </a:r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CE298C-AF33-409D-BAD2-55AD9ACF6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CD3CCD-C3AB-4D4D-94A4-3B704B7C43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F14B7B8-F12E-4871-914F-CDB5A885E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EF6CFF-CB75-48EB-A87E-DC64C05F2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A23AD4-72C5-4457-942B-5B5042F20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837465-3486-4CB0-943A-C54E10185D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4F3746-491B-497D-ABC1-0BE608518C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A46C0F-5CD5-4DAF-81EB-C9DB06F680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app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6269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5C6D07-63F3-4CAC-BC20-2797BDA5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Fable- What?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F869B2-EDCC-4E39-A11F-29A3F46B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to AST</a:t>
            </a:r>
          </a:p>
          <a:p>
            <a:r>
              <a:rPr lang="en-US" dirty="0"/>
              <a:t>AST to Babel</a:t>
            </a:r>
          </a:p>
          <a:p>
            <a:r>
              <a:rPr lang="en-US" dirty="0"/>
              <a:t>Babel to ES5</a:t>
            </a:r>
          </a:p>
          <a:p>
            <a:r>
              <a:rPr lang="en-US" dirty="0">
                <a:hlinkClick r:id="rId3"/>
              </a:rPr>
              <a:t>.NET and F# Compatibility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51294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5C6D07-63F3-4CAC-BC20-2797BDA5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Fable- How it works?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F869B2-EDCC-4E39-A11F-29A3F46B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Fable daemon in .NET Core</a:t>
            </a:r>
          </a:p>
          <a:p>
            <a:r>
              <a:rPr lang="en-US" dirty="0">
                <a:hlinkClick r:id="rId2"/>
              </a:rPr>
              <a:t>REPL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6041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CDE0-81E8-479B-A4F7-1E5A74C3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 - </a:t>
            </a:r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4" name="AutoShape 2" descr="Afbeeldingsresultaat voor elm architecture">
            <a:extLst>
              <a:ext uri="{FF2B5EF4-FFF2-40B4-BE49-F238E27FC236}">
                <a16:creationId xmlns:a16="http://schemas.microsoft.com/office/drawing/2014/main" id="{54885C2F-E0D3-4B93-AF77-57D1EDF43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7" name="AutoShape 8" descr="Afbeeldingsresultaat voor elm architecture">
            <a:extLst>
              <a:ext uri="{FF2B5EF4-FFF2-40B4-BE49-F238E27FC236}">
                <a16:creationId xmlns:a16="http://schemas.microsoft.com/office/drawing/2014/main" id="{8F1EC33D-1AA2-4CEE-96EE-A52B7366557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36" name="Picture 12" descr="Afbeeldingsresultaat voor elm architecture">
            <a:extLst>
              <a:ext uri="{FF2B5EF4-FFF2-40B4-BE49-F238E27FC236}">
                <a16:creationId xmlns:a16="http://schemas.microsoft.com/office/drawing/2014/main" id="{FF5646B7-7BFF-4514-993C-3815045F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6" y="1881187"/>
            <a:ext cx="6067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71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2FC3-7669-4944-A551-4A1D5DE5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 - </a:t>
            </a:r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32DF-E17B-41E7-8B29-0492AE9B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610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624-32A9-4B74-9BB5-C9C51905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links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6D43-CB3F-4E2B-B084-C14D73C8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https://fsharpforfunandprofit.com/</a:t>
            </a:r>
            <a:endParaRPr lang="en-US" dirty="0"/>
          </a:p>
          <a:p>
            <a:r>
              <a:rPr lang="en-US" dirty="0">
                <a:hlinkClick r:id="rId3"/>
              </a:rPr>
              <a:t>http://fsharp.org/</a:t>
            </a:r>
            <a:endParaRPr lang="en-US" dirty="0"/>
          </a:p>
          <a:p>
            <a:r>
              <a:rPr lang="en-US" dirty="0">
                <a:hlinkClick r:id="rId4"/>
              </a:rPr>
              <a:t>https://suave.io/</a:t>
            </a:r>
            <a:endParaRPr lang="en-US" dirty="0"/>
          </a:p>
          <a:p>
            <a:r>
              <a:rPr lang="en-US" dirty="0">
                <a:hlinkClick r:id="rId5"/>
              </a:rPr>
              <a:t>http://elm-lang.org/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5258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D41C4A-83BD-4430-B7EE-37C123D1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E12DBA-13C9-4C7C-8F2B-C60DF3C6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Functional-first programming language</a:t>
            </a:r>
          </a:p>
          <a:p>
            <a:r>
              <a:rPr lang="en-US" dirty="0"/>
              <a:t>Interoperability with .NET</a:t>
            </a:r>
          </a:p>
          <a:p>
            <a:r>
              <a:rPr lang="en-US" dirty="0" err="1"/>
              <a:t>OCaml</a:t>
            </a:r>
            <a:r>
              <a:rPr lang="en-US" dirty="0"/>
              <a:t> inspired</a:t>
            </a:r>
          </a:p>
          <a:p>
            <a:r>
              <a:rPr lang="en-US" dirty="0"/>
              <a:t>F# Software Foundation</a:t>
            </a:r>
          </a:p>
          <a:p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52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410-8078-4A0B-BBAF-7CC9509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FAA-5678-4B9E-A2CD-1BAF942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 2005</a:t>
            </a:r>
          </a:p>
          <a:p>
            <a:r>
              <a:rPr lang="en-US" dirty="0"/>
              <a:t>.NET as </a:t>
            </a:r>
            <a:r>
              <a:rPr lang="en-US" dirty="0" err="1"/>
              <a:t>multilanguage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Iron ruby</a:t>
            </a:r>
          </a:p>
          <a:p>
            <a:pPr lvl="1"/>
            <a:r>
              <a:rPr lang="en-US" dirty="0"/>
              <a:t>Peach pie</a:t>
            </a:r>
          </a:p>
          <a:p>
            <a:r>
              <a:rPr lang="en-US" dirty="0" err="1"/>
              <a:t>OCaml</a:t>
            </a:r>
            <a:r>
              <a:rPr lang="en-US" dirty="0"/>
              <a:t> port</a:t>
            </a:r>
          </a:p>
          <a:p>
            <a:r>
              <a:rPr lang="en-US" dirty="0"/>
              <a:t>Haskell for .NET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17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0469-AED1-4C88-8938-934C119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D902-0987-49A4-B09A-DB989E6B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Conciseness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Completeness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6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Conciseness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coding noise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Return keyword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Less lines to solve the same problem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Correctness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immutability</a:t>
            </a:r>
          </a:p>
          <a:p>
            <a:r>
              <a:rPr lang="en-US" dirty="0"/>
              <a:t>Built-in `</a:t>
            </a:r>
            <a:r>
              <a:rPr lang="en-US" dirty="0" err="1"/>
              <a:t>ToString</a:t>
            </a:r>
            <a:r>
              <a:rPr lang="en-US" dirty="0"/>
              <a:t>`</a:t>
            </a:r>
          </a:p>
          <a:p>
            <a:r>
              <a:rPr lang="en-US" dirty="0"/>
              <a:t>Built-in structural equality</a:t>
            </a:r>
          </a:p>
          <a:p>
            <a:r>
              <a:rPr lang="en-US" dirty="0"/>
              <a:t>Built-in comparable</a:t>
            </a:r>
          </a:p>
        </p:txBody>
      </p:sp>
    </p:spTree>
    <p:extLst>
      <p:ext uri="{BB962C8B-B14F-4D97-AF65-F5344CB8AC3E}">
        <p14:creationId xmlns:p14="http://schemas.microsoft.com/office/powerpoint/2010/main" val="31445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Completeness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eco system</a:t>
            </a:r>
          </a:p>
          <a:p>
            <a:r>
              <a:rPr lang="en-US" dirty="0" err="1"/>
              <a:t>Interopt</a:t>
            </a:r>
            <a:r>
              <a:rPr lang="en-US" dirty="0"/>
              <a:t> with other </a:t>
            </a:r>
            <a:r>
              <a:rPr lang="en-US" dirty="0" err="1"/>
              <a:t>Clr</a:t>
            </a:r>
            <a:r>
              <a:rPr lang="en-US" dirty="0"/>
              <a:t> languages</a:t>
            </a:r>
          </a:p>
          <a:p>
            <a:r>
              <a:rPr lang="en-US" dirty="0"/>
              <a:t>Not a pure functional language</a:t>
            </a:r>
          </a:p>
        </p:txBody>
      </p:sp>
    </p:spTree>
    <p:extLst>
      <p:ext uri="{BB962C8B-B14F-4D97-AF65-F5344CB8AC3E}">
        <p14:creationId xmlns:p14="http://schemas.microsoft.com/office/powerpoint/2010/main" val="83763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1803</TotalTime>
  <Words>722</Words>
  <Application>Microsoft Office PowerPoint</Application>
  <PresentationFormat>On-screen Show (16:9)</PresentationFormat>
  <Paragraphs>219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Wingdings</vt:lpstr>
      <vt:lpstr>Wingdings 3</vt:lpstr>
      <vt:lpstr>TEMPLATE_AXXES_V2</vt:lpstr>
      <vt:lpstr>F# for web development</vt:lpstr>
      <vt:lpstr>PowerPoint Presentation</vt:lpstr>
      <vt:lpstr>Introduction to F#</vt:lpstr>
      <vt:lpstr>What is F#</vt:lpstr>
      <vt:lpstr>Origins of F#</vt:lpstr>
      <vt:lpstr>Why use F#</vt:lpstr>
      <vt:lpstr>Why use F# - Conciseness</vt:lpstr>
      <vt:lpstr>Why use F# - Correctness</vt:lpstr>
      <vt:lpstr>Why use F# - Completeness</vt:lpstr>
      <vt:lpstr>Language features</vt:lpstr>
      <vt:lpstr>Language features</vt:lpstr>
      <vt:lpstr>Language features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Railway oriented programming</vt:lpstr>
      <vt:lpstr>Computation Expressions</vt:lpstr>
      <vt:lpstr>Async</vt:lpstr>
      <vt:lpstr>Giraffe</vt:lpstr>
      <vt:lpstr>Giraffe – AspNetCore</vt:lpstr>
      <vt:lpstr>Giraffe – Suave</vt:lpstr>
      <vt:lpstr>Giraffe - Base constructs</vt:lpstr>
      <vt:lpstr>Giraffe</vt:lpstr>
      <vt:lpstr>Giraffe - Http handlers</vt:lpstr>
      <vt:lpstr>Giraffe - Http handlers</vt:lpstr>
      <vt:lpstr>Giraffe - Sample application</vt:lpstr>
      <vt:lpstr>Fable</vt:lpstr>
      <vt:lpstr>Fable- What?</vt:lpstr>
      <vt:lpstr>Fable- How it works?</vt:lpstr>
      <vt:lpstr>Fable - Elmish</vt:lpstr>
      <vt:lpstr>Fable - Elmish</vt:lpstr>
      <vt:lpstr>Credits &amp;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Verdonck</dc:creator>
  <cp:lastModifiedBy>Florian Verdonck</cp:lastModifiedBy>
  <cp:revision>53</cp:revision>
  <dcterms:created xsi:type="dcterms:W3CDTF">2017-08-06T12:41:26Z</dcterms:created>
  <dcterms:modified xsi:type="dcterms:W3CDTF">2017-09-18T21:29:40Z</dcterms:modified>
</cp:coreProperties>
</file>