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8" r:id="rId3"/>
    <p:sldId id="273" r:id="rId4"/>
    <p:sldId id="278" r:id="rId5"/>
    <p:sldId id="268" r:id="rId6"/>
    <p:sldId id="267" r:id="rId7"/>
    <p:sldId id="270" r:id="rId8"/>
    <p:sldId id="269" r:id="rId9"/>
    <p:sldId id="261" r:id="rId10"/>
    <p:sldId id="263" r:id="rId11"/>
    <p:sldId id="279"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C77"/>
    <a:srgbClr val="980943"/>
    <a:srgbClr val="E7CAED"/>
    <a:srgbClr val="C994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2995-2804-4F2E-BE11-483A56156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745B1A-1E22-4EC6-A5FA-D8D303897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297BEA7-583F-40AF-B5AD-EBA8BF469AD4}"/>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5" name="Footer Placeholder 4">
            <a:extLst>
              <a:ext uri="{FF2B5EF4-FFF2-40B4-BE49-F238E27FC236}">
                <a16:creationId xmlns:a16="http://schemas.microsoft.com/office/drawing/2014/main" id="{C2D9F76D-11A2-4FA2-B4D8-30B0A4BC85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51A43D-EF5D-4BCB-B587-01AE7C49495A}"/>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331386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D221-FF4F-4772-B7BB-34E727A2D6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60F12D-9C7F-4E31-A737-F9C89B359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E060AB-75E5-49AA-86BE-C7B273BA0508}"/>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5" name="Footer Placeholder 4">
            <a:extLst>
              <a:ext uri="{FF2B5EF4-FFF2-40B4-BE49-F238E27FC236}">
                <a16:creationId xmlns:a16="http://schemas.microsoft.com/office/drawing/2014/main" id="{636EE1A7-6C29-4075-BC43-CEBC94FC3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E44867-5EFB-4CDE-BD35-3BB933AF9F67}"/>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268088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AF4EDE-8551-473C-BFD5-5B581E13EE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919B28-02ED-4DB4-AC3D-7BA49A16D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32A9B6-0B0A-4F06-8159-8A0510B98D4C}"/>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5" name="Footer Placeholder 4">
            <a:extLst>
              <a:ext uri="{FF2B5EF4-FFF2-40B4-BE49-F238E27FC236}">
                <a16:creationId xmlns:a16="http://schemas.microsoft.com/office/drawing/2014/main" id="{44761AA1-5C7E-4C80-AA31-F4F0C8E56D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8ADAFE-0D9E-4CBF-B561-7EF08F26837B}"/>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231897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74BD-3284-4B27-A5C5-64177DEC0A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C18164-57EC-49CF-816A-C745F2FF9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7400ED-CDA3-4523-AF82-6C771364DD40}"/>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5" name="Footer Placeholder 4">
            <a:extLst>
              <a:ext uri="{FF2B5EF4-FFF2-40B4-BE49-F238E27FC236}">
                <a16:creationId xmlns:a16="http://schemas.microsoft.com/office/drawing/2014/main" id="{F8839177-0354-4F26-9C54-4B9D0B20D5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FF897-5625-41F5-B692-DABD23DFDB73}"/>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205403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CC2A-71D1-42DD-9243-A4B7D95FFE54}"/>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9A8DD9-5A0D-4C27-B2F3-D4BA888C8911}"/>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1CE1E-FF0E-4003-A9C3-63E199AC00A1}"/>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5" name="Footer Placeholder 4">
            <a:extLst>
              <a:ext uri="{FF2B5EF4-FFF2-40B4-BE49-F238E27FC236}">
                <a16:creationId xmlns:a16="http://schemas.microsoft.com/office/drawing/2014/main" id="{8CC756B7-A1FE-414E-BD08-540BC8B492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AE22D8-A0D1-4B8B-8F09-81CFA57FAD8E}"/>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255856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178B-407C-439D-BE1A-35C9812F27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BBAD53-571D-4DC9-9954-86E00CF472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BC6CE7-8530-4108-9D7F-D70EC880CB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E5C9A1-1ADF-4385-AE05-427446FBD696}"/>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6" name="Footer Placeholder 5">
            <a:extLst>
              <a:ext uri="{FF2B5EF4-FFF2-40B4-BE49-F238E27FC236}">
                <a16:creationId xmlns:a16="http://schemas.microsoft.com/office/drawing/2014/main" id="{87619CF0-EBAA-45C1-98A1-56A513C7B1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3E6DAE-BD25-4486-BBF9-F6162DD53A39}"/>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417132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A8E7-CEB9-4D7B-A45A-E1D3736447D1}"/>
              </a:ext>
            </a:extLst>
          </p:cNvPr>
          <p:cNvSpPr>
            <a:spLocks noGrp="1"/>
          </p:cNvSpPr>
          <p:nvPr>
            <p:ph type="title"/>
          </p:nvPr>
        </p:nvSpPr>
        <p:spPr>
          <a:xfrm>
            <a:off x="839788" y="365126"/>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FFFC04-5598-4135-B47E-283C6C41CD64}"/>
              </a:ext>
            </a:extLst>
          </p:cNvPr>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3733F-0BEC-4FC7-BD26-72AC7740352C}"/>
              </a:ext>
            </a:extLst>
          </p:cNvPr>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717B36-009D-456F-9B66-AE1010D4C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163D77-01C3-4861-B806-8EA92E89E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10D28D1-C377-4D5E-BB09-EAC97F3B74B0}"/>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8" name="Footer Placeholder 7">
            <a:extLst>
              <a:ext uri="{FF2B5EF4-FFF2-40B4-BE49-F238E27FC236}">
                <a16:creationId xmlns:a16="http://schemas.microsoft.com/office/drawing/2014/main" id="{02EAB4FE-5EFA-4342-9365-42C7DAF8BA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881C34-CFE9-4980-B26C-E2634EB11B1E}"/>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364733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C4D0-86A9-4AE2-8AA6-9EA04A2A8B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EE47B9-A7DA-42F2-8815-5898BFD9838A}"/>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4" name="Footer Placeholder 3">
            <a:extLst>
              <a:ext uri="{FF2B5EF4-FFF2-40B4-BE49-F238E27FC236}">
                <a16:creationId xmlns:a16="http://schemas.microsoft.com/office/drawing/2014/main" id="{CA3D4EAE-A743-451F-B5A2-3F4F3678DE2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05F2F7-8751-47C3-873D-2795FDDFEB8D}"/>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231791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66EAB-F5B2-43A9-8C4B-B7ABFA0D6A46}"/>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3" name="Footer Placeholder 2">
            <a:extLst>
              <a:ext uri="{FF2B5EF4-FFF2-40B4-BE49-F238E27FC236}">
                <a16:creationId xmlns:a16="http://schemas.microsoft.com/office/drawing/2014/main" id="{E35088E1-05B7-46D3-BADD-86A5F0E41B4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BB4F53-046B-4288-A802-224E024D89F8}"/>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54563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9AA6-502D-42DE-A27D-BBD4CCC28B9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86947D-85D9-47D2-81D4-302F5102AA4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3FDA02-DADF-44BE-9238-D9895786BFF6}"/>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450C7-13A2-42C7-AF6D-A03573895426}"/>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6" name="Footer Placeholder 5">
            <a:extLst>
              <a:ext uri="{FF2B5EF4-FFF2-40B4-BE49-F238E27FC236}">
                <a16:creationId xmlns:a16="http://schemas.microsoft.com/office/drawing/2014/main" id="{8D81532C-7EBF-4C5A-9D28-883A7856EC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6AB0F3-5748-4E15-BE2B-C60534C91229}"/>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224641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911F-F754-4BC3-9C60-A602E52DDADF}"/>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C10D04-11C7-4E30-84EE-754B9EA11BDF}"/>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97D05D-81DC-4DAC-AC6E-0E30942B8E18}"/>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4E84A-CD49-4671-A72D-FB77F82BBDB9}"/>
              </a:ext>
            </a:extLst>
          </p:cNvPr>
          <p:cNvSpPr>
            <a:spLocks noGrp="1"/>
          </p:cNvSpPr>
          <p:nvPr>
            <p:ph type="dt" sz="half" idx="10"/>
          </p:nvPr>
        </p:nvSpPr>
        <p:spPr/>
        <p:txBody>
          <a:bodyPr/>
          <a:lstStyle/>
          <a:p>
            <a:fld id="{44BCD5F7-34A0-4318-B892-6AB14BC9C34C}" type="datetimeFigureOut">
              <a:rPr lang="en-GB" smtClean="0"/>
              <a:t>12/07/2021</a:t>
            </a:fld>
            <a:endParaRPr lang="en-GB"/>
          </a:p>
        </p:txBody>
      </p:sp>
      <p:sp>
        <p:nvSpPr>
          <p:cNvPr id="6" name="Footer Placeholder 5">
            <a:extLst>
              <a:ext uri="{FF2B5EF4-FFF2-40B4-BE49-F238E27FC236}">
                <a16:creationId xmlns:a16="http://schemas.microsoft.com/office/drawing/2014/main" id="{7853519B-E779-443E-8268-89F776433C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0FE57F-73ED-4F54-B53F-48C88166BA50}"/>
              </a:ext>
            </a:extLst>
          </p:cNvPr>
          <p:cNvSpPr>
            <a:spLocks noGrp="1"/>
          </p:cNvSpPr>
          <p:nvPr>
            <p:ph type="sldNum" sz="quarter" idx="12"/>
          </p:nvPr>
        </p:nvSpPr>
        <p:spPr/>
        <p:txBody>
          <a:bodyPr/>
          <a:lstStyle/>
          <a:p>
            <a:fld id="{DE7C6186-9AB0-4923-AF22-E109D948341A}" type="slidenum">
              <a:rPr lang="en-GB" smtClean="0"/>
              <a:t>‹#›</a:t>
            </a:fld>
            <a:endParaRPr lang="en-GB"/>
          </a:p>
        </p:txBody>
      </p:sp>
    </p:spTree>
    <p:extLst>
      <p:ext uri="{BB962C8B-B14F-4D97-AF65-F5344CB8AC3E}">
        <p14:creationId xmlns:p14="http://schemas.microsoft.com/office/powerpoint/2010/main" val="397978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B1174-BE7A-4187-96A9-154248D9DFEB}"/>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900EC5-0961-4179-AE57-1945F832D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1D7C4A-087C-41FF-9F29-62465E13758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CD5F7-34A0-4318-B892-6AB14BC9C34C}" type="datetimeFigureOut">
              <a:rPr lang="en-GB" smtClean="0"/>
              <a:t>12/07/2021</a:t>
            </a:fld>
            <a:endParaRPr lang="en-GB"/>
          </a:p>
        </p:txBody>
      </p:sp>
      <p:sp>
        <p:nvSpPr>
          <p:cNvPr id="5" name="Footer Placeholder 4">
            <a:extLst>
              <a:ext uri="{FF2B5EF4-FFF2-40B4-BE49-F238E27FC236}">
                <a16:creationId xmlns:a16="http://schemas.microsoft.com/office/drawing/2014/main" id="{065A5695-4DDC-46DF-A7A4-6000ACED7EE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01A045F-CDDC-458A-89E8-9101584291C9}"/>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C6186-9AB0-4923-AF22-E109D948341A}" type="slidenum">
              <a:rPr lang="en-GB" smtClean="0"/>
              <a:t>‹#›</a:t>
            </a:fld>
            <a:endParaRPr lang="en-GB"/>
          </a:p>
        </p:txBody>
      </p:sp>
    </p:spTree>
    <p:extLst>
      <p:ext uri="{BB962C8B-B14F-4D97-AF65-F5344CB8AC3E}">
        <p14:creationId xmlns:p14="http://schemas.microsoft.com/office/powerpoint/2010/main" val="977009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Pill Clipart Black And White, Download Free Pill Clipart Black And  White png images, Free ClipArts on Clipart Library">
            <a:extLst>
              <a:ext uri="{FF2B5EF4-FFF2-40B4-BE49-F238E27FC236}">
                <a16:creationId xmlns:a16="http://schemas.microsoft.com/office/drawing/2014/main" id="{50AA3060-191B-407E-801B-94931DB2A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361" y="1509822"/>
            <a:ext cx="5356763" cy="315965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6A95916-36AD-4CCF-BC0F-53885BDB0843}"/>
              </a:ext>
            </a:extLst>
          </p:cNvPr>
          <p:cNvSpPr txBox="1">
            <a:spLocks/>
          </p:cNvSpPr>
          <p:nvPr/>
        </p:nvSpPr>
        <p:spPr>
          <a:xfrm>
            <a:off x="210876" y="1308875"/>
            <a:ext cx="6096001" cy="4440902"/>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7200" b="1" dirty="0">
                <a:solidFill>
                  <a:srgbClr val="980943"/>
                </a:solidFill>
              </a:rPr>
              <a:t>Visualising Prescribing Flows for New Patients with Chronic Pain</a:t>
            </a:r>
          </a:p>
        </p:txBody>
      </p:sp>
      <p:sp>
        <p:nvSpPr>
          <p:cNvPr id="5" name="Subtitle 2">
            <a:extLst>
              <a:ext uri="{FF2B5EF4-FFF2-40B4-BE49-F238E27FC236}">
                <a16:creationId xmlns:a16="http://schemas.microsoft.com/office/drawing/2014/main" id="{8D853A0B-4021-454F-A0F1-6E60F43EE54E}"/>
              </a:ext>
            </a:extLst>
          </p:cNvPr>
          <p:cNvSpPr txBox="1">
            <a:spLocks/>
          </p:cNvSpPr>
          <p:nvPr/>
        </p:nvSpPr>
        <p:spPr>
          <a:xfrm>
            <a:off x="414670" y="5922335"/>
            <a:ext cx="11566453" cy="61137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chemeClr val="bg1">
                    <a:lumMod val="50000"/>
                  </a:schemeClr>
                </a:solidFill>
              </a:rPr>
              <a:t>This report illustrates the prescribing patterns of all new patients with chronic pain (n = 1099) in one locality in Scotland in the 12 months after receiving their first pain prescription.</a:t>
            </a:r>
          </a:p>
        </p:txBody>
      </p:sp>
    </p:spTree>
    <p:extLst>
      <p:ext uri="{BB962C8B-B14F-4D97-AF65-F5344CB8AC3E}">
        <p14:creationId xmlns:p14="http://schemas.microsoft.com/office/powerpoint/2010/main" val="12297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872FA-3221-4DC7-9268-B2D88160C537}"/>
              </a:ext>
            </a:extLst>
          </p:cNvPr>
          <p:cNvSpPr txBox="1"/>
          <p:nvPr/>
        </p:nvSpPr>
        <p:spPr>
          <a:xfrm>
            <a:off x="512618" y="484909"/>
            <a:ext cx="11101450" cy="1292662"/>
          </a:xfrm>
          <a:prstGeom prst="rect">
            <a:avLst/>
          </a:prstGeom>
          <a:noFill/>
        </p:spPr>
        <p:txBody>
          <a:bodyPr wrap="square" rtlCol="0">
            <a:spAutoFit/>
          </a:bodyPr>
          <a:lstStyle/>
          <a:p>
            <a:r>
              <a:rPr lang="en-GB" sz="2400" b="1" dirty="0">
                <a:solidFill>
                  <a:srgbClr val="980943"/>
                </a:solidFill>
              </a:rPr>
              <a:t>What are the most common pain medication drugs prescribed?</a:t>
            </a:r>
          </a:p>
          <a:p>
            <a:endParaRPr lang="en-GB" b="1" dirty="0"/>
          </a:p>
          <a:p>
            <a:r>
              <a:rPr lang="en-GB" dirty="0"/>
              <a:t>Co-codamol and paracetamol, which can also be purchased over the counter, are the most commonly prescribed drugs for both normal patients and outliers.</a:t>
            </a:r>
          </a:p>
        </p:txBody>
      </p:sp>
      <p:sp>
        <p:nvSpPr>
          <p:cNvPr id="3" name="TextBox 2">
            <a:extLst>
              <a:ext uri="{FF2B5EF4-FFF2-40B4-BE49-F238E27FC236}">
                <a16:creationId xmlns:a16="http://schemas.microsoft.com/office/drawing/2014/main" id="{D9B63213-56D2-409E-B551-16A59BE2BF4B}"/>
              </a:ext>
            </a:extLst>
          </p:cNvPr>
          <p:cNvSpPr txBox="1"/>
          <p:nvPr/>
        </p:nvSpPr>
        <p:spPr>
          <a:xfrm>
            <a:off x="1446016" y="2138663"/>
            <a:ext cx="3685735" cy="369332"/>
          </a:xfrm>
          <a:prstGeom prst="rect">
            <a:avLst/>
          </a:prstGeom>
          <a:noFill/>
        </p:spPr>
        <p:txBody>
          <a:bodyPr wrap="square" rtlCol="0">
            <a:spAutoFit/>
          </a:bodyPr>
          <a:lstStyle/>
          <a:p>
            <a:pPr algn="ctr"/>
            <a:r>
              <a:rPr lang="en-GB" b="1" dirty="0"/>
              <a:t>Normal Patients</a:t>
            </a:r>
          </a:p>
        </p:txBody>
      </p:sp>
      <p:sp>
        <p:nvSpPr>
          <p:cNvPr id="6" name="TextBox 5">
            <a:extLst>
              <a:ext uri="{FF2B5EF4-FFF2-40B4-BE49-F238E27FC236}">
                <a16:creationId xmlns:a16="http://schemas.microsoft.com/office/drawing/2014/main" id="{6E8E7D36-DF3C-461F-B141-C6635B686F92}"/>
              </a:ext>
            </a:extLst>
          </p:cNvPr>
          <p:cNvSpPr txBox="1"/>
          <p:nvPr/>
        </p:nvSpPr>
        <p:spPr>
          <a:xfrm>
            <a:off x="7472952" y="2146903"/>
            <a:ext cx="3685735" cy="369332"/>
          </a:xfrm>
          <a:prstGeom prst="rect">
            <a:avLst/>
          </a:prstGeom>
          <a:noFill/>
        </p:spPr>
        <p:txBody>
          <a:bodyPr wrap="square" rtlCol="0">
            <a:spAutoFit/>
          </a:bodyPr>
          <a:lstStyle/>
          <a:p>
            <a:pPr algn="ctr"/>
            <a:r>
              <a:rPr lang="en-GB" b="1" dirty="0"/>
              <a:t>Outlier Patients</a:t>
            </a:r>
          </a:p>
        </p:txBody>
      </p:sp>
      <p:pic>
        <p:nvPicPr>
          <p:cNvPr id="8" name="Picture 7" descr="Chart, bar chart&#10;&#10;Description automatically generated">
            <a:extLst>
              <a:ext uri="{FF2B5EF4-FFF2-40B4-BE49-F238E27FC236}">
                <a16:creationId xmlns:a16="http://schemas.microsoft.com/office/drawing/2014/main" id="{A27FF6CD-EF8E-4A3E-8CB3-030D85FEBD93}"/>
              </a:ext>
            </a:extLst>
          </p:cNvPr>
          <p:cNvPicPr>
            <a:picLocks noChangeAspect="1"/>
          </p:cNvPicPr>
          <p:nvPr/>
        </p:nvPicPr>
        <p:blipFill rotWithShape="1">
          <a:blip r:embed="rId2">
            <a:extLst>
              <a:ext uri="{28A0092B-C50C-407E-A947-70E740481C1C}">
                <a14:useLocalDpi xmlns:a14="http://schemas.microsoft.com/office/drawing/2010/main" val="0"/>
              </a:ext>
            </a:extLst>
          </a:blip>
          <a:srcRect l="1778" r="10762" b="17522"/>
          <a:stretch/>
        </p:blipFill>
        <p:spPr>
          <a:xfrm>
            <a:off x="21363" y="2521504"/>
            <a:ext cx="6220495" cy="2779184"/>
          </a:xfrm>
          <a:prstGeom prst="rect">
            <a:avLst/>
          </a:prstGeom>
        </p:spPr>
      </p:pic>
      <p:pic>
        <p:nvPicPr>
          <p:cNvPr id="10" name="Picture 9" descr="Chart, bar chart&#10;&#10;Description automatically generated">
            <a:extLst>
              <a:ext uri="{FF2B5EF4-FFF2-40B4-BE49-F238E27FC236}">
                <a16:creationId xmlns:a16="http://schemas.microsoft.com/office/drawing/2014/main" id="{17747F8D-5B4C-42BE-81CA-27CB2C00C016}"/>
              </a:ext>
            </a:extLst>
          </p:cNvPr>
          <p:cNvPicPr>
            <a:picLocks noChangeAspect="1"/>
          </p:cNvPicPr>
          <p:nvPr/>
        </p:nvPicPr>
        <p:blipFill rotWithShape="1">
          <a:blip r:embed="rId3">
            <a:extLst>
              <a:ext uri="{28A0092B-C50C-407E-A947-70E740481C1C}">
                <a14:useLocalDpi xmlns:a14="http://schemas.microsoft.com/office/drawing/2010/main" val="0"/>
              </a:ext>
            </a:extLst>
          </a:blip>
          <a:srcRect l="1805" r="10434" b="17601"/>
          <a:stretch/>
        </p:blipFill>
        <p:spPr>
          <a:xfrm>
            <a:off x="6197664" y="2529744"/>
            <a:ext cx="5994335" cy="266642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EAFD9404-5933-4A53-BC44-B9BE379F622D}"/>
              </a:ext>
            </a:extLst>
          </p:cNvPr>
          <p:cNvPicPr>
            <a:picLocks noChangeAspect="1"/>
          </p:cNvPicPr>
          <p:nvPr/>
        </p:nvPicPr>
        <p:blipFill rotWithShape="1">
          <a:blip r:embed="rId4">
            <a:extLst>
              <a:ext uri="{28A0092B-C50C-407E-A947-70E740481C1C}">
                <a14:useLocalDpi xmlns:a14="http://schemas.microsoft.com/office/drawing/2010/main" val="0"/>
              </a:ext>
            </a:extLst>
          </a:blip>
          <a:srcRect l="16785" t="96301" r="15966" b="-495"/>
          <a:stretch/>
        </p:blipFill>
        <p:spPr>
          <a:xfrm>
            <a:off x="3288884" y="5595203"/>
            <a:ext cx="5905948" cy="259235"/>
          </a:xfrm>
          <a:prstGeom prst="rect">
            <a:avLst/>
          </a:prstGeom>
        </p:spPr>
      </p:pic>
      <p:sp>
        <p:nvSpPr>
          <p:cNvPr id="4" name="TextBox 3">
            <a:extLst>
              <a:ext uri="{FF2B5EF4-FFF2-40B4-BE49-F238E27FC236}">
                <a16:creationId xmlns:a16="http://schemas.microsoft.com/office/drawing/2014/main" id="{9B79ED98-9DD8-4ACF-A111-420C50023CB0}"/>
              </a:ext>
            </a:extLst>
          </p:cNvPr>
          <p:cNvSpPr txBox="1"/>
          <p:nvPr/>
        </p:nvSpPr>
        <p:spPr>
          <a:xfrm>
            <a:off x="155643" y="6111481"/>
            <a:ext cx="11815400" cy="523220"/>
          </a:xfrm>
          <a:prstGeom prst="rect">
            <a:avLst/>
          </a:prstGeom>
          <a:noFill/>
        </p:spPr>
        <p:txBody>
          <a:bodyPr wrap="square" rtlCol="0">
            <a:spAutoFit/>
          </a:bodyPr>
          <a:lstStyle/>
          <a:p>
            <a:r>
              <a:rPr lang="en-GB" sz="1400" dirty="0">
                <a:solidFill>
                  <a:schemeClr val="bg1">
                    <a:lumMod val="50000"/>
                  </a:schemeClr>
                </a:solidFill>
              </a:rPr>
              <a:t>These bar charts show the most common drugs prescribed for normal (left) vs. outlier (right) patients according to the number of prescriptions issued. The drug class is indicated by the colour of each bar.</a:t>
            </a:r>
          </a:p>
        </p:txBody>
      </p:sp>
    </p:spTree>
    <p:extLst>
      <p:ext uri="{BB962C8B-B14F-4D97-AF65-F5344CB8AC3E}">
        <p14:creationId xmlns:p14="http://schemas.microsoft.com/office/powerpoint/2010/main" val="224001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138B222A-8C84-45CF-9D85-13E8AF4A71D9}"/>
              </a:ext>
            </a:extLst>
          </p:cNvPr>
          <p:cNvPicPr>
            <a:picLocks noChangeAspect="1"/>
          </p:cNvPicPr>
          <p:nvPr/>
        </p:nvPicPr>
        <p:blipFill rotWithShape="1">
          <a:blip r:embed="rId2">
            <a:extLst>
              <a:ext uri="{28A0092B-C50C-407E-A947-70E740481C1C}">
                <a14:useLocalDpi xmlns:a14="http://schemas.microsoft.com/office/drawing/2010/main" val="0"/>
              </a:ext>
            </a:extLst>
          </a:blip>
          <a:srcRect l="24243" t="91879" r="23226" b="696"/>
          <a:stretch/>
        </p:blipFill>
        <p:spPr>
          <a:xfrm>
            <a:off x="4076101" y="6306291"/>
            <a:ext cx="7683485" cy="507999"/>
          </a:xfrm>
          <a:prstGeom prst="rect">
            <a:avLst/>
          </a:prstGeom>
        </p:spPr>
      </p:pic>
      <p:pic>
        <p:nvPicPr>
          <p:cNvPr id="9" name="Picture 8" descr="Chart, line chart&#10;&#10;Description automatically generated">
            <a:extLst>
              <a:ext uri="{FF2B5EF4-FFF2-40B4-BE49-F238E27FC236}">
                <a16:creationId xmlns:a16="http://schemas.microsoft.com/office/drawing/2014/main" id="{C911B894-3944-415A-9859-66911786B6CF}"/>
              </a:ext>
            </a:extLst>
          </p:cNvPr>
          <p:cNvPicPr>
            <a:picLocks noChangeAspect="1"/>
          </p:cNvPicPr>
          <p:nvPr/>
        </p:nvPicPr>
        <p:blipFill rotWithShape="1">
          <a:blip r:embed="rId3">
            <a:extLst>
              <a:ext uri="{28A0092B-C50C-407E-A947-70E740481C1C}">
                <a14:useLocalDpi xmlns:a14="http://schemas.microsoft.com/office/drawing/2010/main" val="0"/>
              </a:ext>
            </a:extLst>
          </a:blip>
          <a:srcRect l="5623" r="4277"/>
          <a:stretch/>
        </p:blipFill>
        <p:spPr>
          <a:xfrm>
            <a:off x="3060699" y="761368"/>
            <a:ext cx="9131301" cy="5705475"/>
          </a:xfrm>
          <a:prstGeom prst="rect">
            <a:avLst/>
          </a:prstGeom>
        </p:spPr>
      </p:pic>
      <p:sp>
        <p:nvSpPr>
          <p:cNvPr id="2" name="TextBox 1">
            <a:extLst>
              <a:ext uri="{FF2B5EF4-FFF2-40B4-BE49-F238E27FC236}">
                <a16:creationId xmlns:a16="http://schemas.microsoft.com/office/drawing/2014/main" id="{2362465B-92C8-44DC-99FF-87C9A66BF603}"/>
              </a:ext>
            </a:extLst>
          </p:cNvPr>
          <p:cNvSpPr txBox="1"/>
          <p:nvPr/>
        </p:nvSpPr>
        <p:spPr>
          <a:xfrm>
            <a:off x="213074" y="761368"/>
            <a:ext cx="2928159" cy="5816977"/>
          </a:xfrm>
          <a:prstGeom prst="rect">
            <a:avLst/>
          </a:prstGeom>
          <a:noFill/>
        </p:spPr>
        <p:txBody>
          <a:bodyPr wrap="square" rtlCol="0">
            <a:spAutoFit/>
          </a:bodyPr>
          <a:lstStyle/>
          <a:p>
            <a:r>
              <a:rPr lang="en-GB" dirty="0"/>
              <a:t>Outliers receive proportionately more prescriptions for Amitriptyline, Gabapentin and for all types of strong opioids.  While Co-Codamol is the most commonly prescribed drug for both groups, outliers are a third less likely to be prescribed it.</a:t>
            </a:r>
          </a:p>
          <a:p>
            <a:endParaRPr lang="en-GB" dirty="0"/>
          </a:p>
          <a:p>
            <a:endParaRPr lang="en-GB" dirty="0"/>
          </a:p>
          <a:p>
            <a:endParaRPr lang="en-GB" dirty="0"/>
          </a:p>
          <a:p>
            <a:endParaRPr lang="en-GB" dirty="0"/>
          </a:p>
          <a:p>
            <a:endParaRPr lang="en-GB" dirty="0"/>
          </a:p>
          <a:p>
            <a:endParaRPr lang="en-GB" dirty="0"/>
          </a:p>
          <a:p>
            <a:r>
              <a:rPr lang="en-GB" sz="1400" dirty="0">
                <a:solidFill>
                  <a:schemeClr val="bg1">
                    <a:lumMod val="50000"/>
                  </a:schemeClr>
                </a:solidFill>
              </a:rPr>
              <a:t>This </a:t>
            </a:r>
            <a:r>
              <a:rPr lang="en-GB" sz="1400" dirty="0" err="1">
                <a:solidFill>
                  <a:schemeClr val="bg1">
                    <a:lumMod val="50000"/>
                  </a:schemeClr>
                </a:solidFill>
              </a:rPr>
              <a:t>slopegraph</a:t>
            </a:r>
            <a:r>
              <a:rPr lang="en-GB" sz="1400" dirty="0">
                <a:solidFill>
                  <a:schemeClr val="bg1">
                    <a:lumMod val="50000"/>
                  </a:schemeClr>
                </a:solidFill>
              </a:rPr>
              <a:t> shows the drugs prescribed for normal patients (left) vs. outliers (right) as a percentage of all prescriptions issued for the respective group. The drug class is indicated by the colour of each line.</a:t>
            </a:r>
          </a:p>
        </p:txBody>
      </p:sp>
      <p:sp>
        <p:nvSpPr>
          <p:cNvPr id="3" name="TextBox 2">
            <a:extLst>
              <a:ext uri="{FF2B5EF4-FFF2-40B4-BE49-F238E27FC236}">
                <a16:creationId xmlns:a16="http://schemas.microsoft.com/office/drawing/2014/main" id="{900CB9C0-CCE1-4866-9F0A-A70A6925C933}"/>
              </a:ext>
            </a:extLst>
          </p:cNvPr>
          <p:cNvSpPr txBox="1"/>
          <p:nvPr/>
        </p:nvSpPr>
        <p:spPr>
          <a:xfrm>
            <a:off x="214344" y="165913"/>
            <a:ext cx="10929906" cy="461665"/>
          </a:xfrm>
          <a:prstGeom prst="rect">
            <a:avLst/>
          </a:prstGeom>
          <a:noFill/>
        </p:spPr>
        <p:txBody>
          <a:bodyPr wrap="square" rtlCol="0">
            <a:spAutoFit/>
          </a:bodyPr>
          <a:lstStyle/>
          <a:p>
            <a:r>
              <a:rPr lang="en-GB" sz="2400" b="1" dirty="0">
                <a:solidFill>
                  <a:srgbClr val="980943"/>
                </a:solidFill>
              </a:rPr>
              <a:t>What are the main differences in drugs prescribed for normal patients vs. outliers?</a:t>
            </a:r>
          </a:p>
        </p:txBody>
      </p:sp>
    </p:spTree>
    <p:extLst>
      <p:ext uri="{BB962C8B-B14F-4D97-AF65-F5344CB8AC3E}">
        <p14:creationId xmlns:p14="http://schemas.microsoft.com/office/powerpoint/2010/main" val="209635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543C4DB-2E14-46B8-906A-80E9F0007117}"/>
              </a:ext>
            </a:extLst>
          </p:cNvPr>
          <p:cNvCxnSpPr/>
          <p:nvPr/>
        </p:nvCxnSpPr>
        <p:spPr>
          <a:xfrm>
            <a:off x="336884" y="3429000"/>
            <a:ext cx="11502190" cy="0"/>
          </a:xfrm>
          <a:prstGeom prst="line">
            <a:avLst/>
          </a:prstGeom>
        </p:spPr>
        <p:style>
          <a:lnRef idx="1">
            <a:schemeClr val="dk1"/>
          </a:lnRef>
          <a:fillRef idx="0">
            <a:schemeClr val="dk1"/>
          </a:fillRef>
          <a:effectRef idx="0">
            <a:schemeClr val="dk1"/>
          </a:effectRef>
          <a:fontRef idx="minor">
            <a:schemeClr val="tx1"/>
          </a:fontRef>
        </p:style>
      </p:cxnSp>
      <p:sp>
        <p:nvSpPr>
          <p:cNvPr id="4" name="Oval 3">
            <a:extLst>
              <a:ext uri="{FF2B5EF4-FFF2-40B4-BE49-F238E27FC236}">
                <a16:creationId xmlns:a16="http://schemas.microsoft.com/office/drawing/2014/main" id="{57E29882-878C-48BB-AD58-8717CE8D3C4B}"/>
              </a:ext>
            </a:extLst>
          </p:cNvPr>
          <p:cNvSpPr/>
          <p:nvPr/>
        </p:nvSpPr>
        <p:spPr>
          <a:xfrm>
            <a:off x="858300" y="2965798"/>
            <a:ext cx="481264" cy="469204"/>
          </a:xfrm>
          <a:prstGeom prst="ellipse">
            <a:avLst/>
          </a:prstGeom>
          <a:solidFill>
            <a:srgbClr val="E7C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rPr>
              <a:t>1</a:t>
            </a:r>
          </a:p>
        </p:txBody>
      </p:sp>
      <p:sp>
        <p:nvSpPr>
          <p:cNvPr id="5" name="Oval 4">
            <a:extLst>
              <a:ext uri="{FF2B5EF4-FFF2-40B4-BE49-F238E27FC236}">
                <a16:creationId xmlns:a16="http://schemas.microsoft.com/office/drawing/2014/main" id="{D3E03F12-54A9-4E9F-A6A7-63DCDEF2EFC4}"/>
              </a:ext>
            </a:extLst>
          </p:cNvPr>
          <p:cNvSpPr/>
          <p:nvPr/>
        </p:nvSpPr>
        <p:spPr>
          <a:xfrm>
            <a:off x="1853010" y="3428917"/>
            <a:ext cx="481264" cy="469204"/>
          </a:xfrm>
          <a:prstGeom prst="ellipse">
            <a:avLst/>
          </a:prstGeom>
          <a:solidFill>
            <a:srgbClr val="DD1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1</a:t>
            </a:r>
          </a:p>
        </p:txBody>
      </p:sp>
      <p:sp>
        <p:nvSpPr>
          <p:cNvPr id="6" name="Oval 5">
            <a:extLst>
              <a:ext uri="{FF2B5EF4-FFF2-40B4-BE49-F238E27FC236}">
                <a16:creationId xmlns:a16="http://schemas.microsoft.com/office/drawing/2014/main" id="{B119BC08-6492-42CC-8DAB-F247101A3409}"/>
              </a:ext>
            </a:extLst>
          </p:cNvPr>
          <p:cNvSpPr/>
          <p:nvPr/>
        </p:nvSpPr>
        <p:spPr>
          <a:xfrm>
            <a:off x="2867727" y="2941763"/>
            <a:ext cx="481264" cy="469204"/>
          </a:xfrm>
          <a:prstGeom prst="ellipse">
            <a:avLst/>
          </a:prstGeom>
          <a:solidFill>
            <a:srgbClr val="C99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a:t>
            </a:r>
          </a:p>
        </p:txBody>
      </p:sp>
      <p:sp>
        <p:nvSpPr>
          <p:cNvPr id="7" name="Oval 6">
            <a:extLst>
              <a:ext uri="{FF2B5EF4-FFF2-40B4-BE49-F238E27FC236}">
                <a16:creationId xmlns:a16="http://schemas.microsoft.com/office/drawing/2014/main" id="{D572043E-C160-41C8-9433-3D3DADEE8B2F}"/>
              </a:ext>
            </a:extLst>
          </p:cNvPr>
          <p:cNvSpPr/>
          <p:nvPr/>
        </p:nvSpPr>
        <p:spPr>
          <a:xfrm>
            <a:off x="3890558" y="3410967"/>
            <a:ext cx="481264" cy="469204"/>
          </a:xfrm>
          <a:prstGeom prst="ellipse">
            <a:avLst/>
          </a:prstGeom>
          <a:solidFill>
            <a:srgbClr val="980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2</a:t>
            </a:r>
          </a:p>
        </p:txBody>
      </p:sp>
      <p:sp>
        <p:nvSpPr>
          <p:cNvPr id="8" name="Oval 7">
            <a:extLst>
              <a:ext uri="{FF2B5EF4-FFF2-40B4-BE49-F238E27FC236}">
                <a16:creationId xmlns:a16="http://schemas.microsoft.com/office/drawing/2014/main" id="{027C481A-3D48-43E0-B15D-7AD335F0D89A}"/>
              </a:ext>
            </a:extLst>
          </p:cNvPr>
          <p:cNvSpPr/>
          <p:nvPr/>
        </p:nvSpPr>
        <p:spPr>
          <a:xfrm>
            <a:off x="4953852" y="2965798"/>
            <a:ext cx="481264" cy="469204"/>
          </a:xfrm>
          <a:prstGeom prst="ellipse">
            <a:avLst/>
          </a:prstGeom>
          <a:solidFill>
            <a:srgbClr val="E7C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3</a:t>
            </a:r>
          </a:p>
        </p:txBody>
      </p:sp>
      <p:sp>
        <p:nvSpPr>
          <p:cNvPr id="9" name="Oval 8">
            <a:extLst>
              <a:ext uri="{FF2B5EF4-FFF2-40B4-BE49-F238E27FC236}">
                <a16:creationId xmlns:a16="http://schemas.microsoft.com/office/drawing/2014/main" id="{086A1011-B3B2-44B9-BF1E-A81BA8C996A2}"/>
              </a:ext>
            </a:extLst>
          </p:cNvPr>
          <p:cNvSpPr/>
          <p:nvPr/>
        </p:nvSpPr>
        <p:spPr>
          <a:xfrm>
            <a:off x="5964430" y="3428917"/>
            <a:ext cx="481264" cy="469204"/>
          </a:xfrm>
          <a:prstGeom prst="ellipse">
            <a:avLst/>
          </a:prstGeom>
          <a:solidFill>
            <a:srgbClr val="DD1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3</a:t>
            </a:r>
          </a:p>
        </p:txBody>
      </p:sp>
      <p:sp>
        <p:nvSpPr>
          <p:cNvPr id="10" name="Oval 9">
            <a:extLst>
              <a:ext uri="{FF2B5EF4-FFF2-40B4-BE49-F238E27FC236}">
                <a16:creationId xmlns:a16="http://schemas.microsoft.com/office/drawing/2014/main" id="{BE2AB06C-6E23-457B-B486-1C4CA3DF7241}"/>
              </a:ext>
            </a:extLst>
          </p:cNvPr>
          <p:cNvSpPr/>
          <p:nvPr/>
        </p:nvSpPr>
        <p:spPr>
          <a:xfrm>
            <a:off x="6955080" y="2965798"/>
            <a:ext cx="481264" cy="469204"/>
          </a:xfrm>
          <a:prstGeom prst="ellipse">
            <a:avLst/>
          </a:prstGeom>
          <a:solidFill>
            <a:srgbClr val="C99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4</a:t>
            </a:r>
          </a:p>
        </p:txBody>
      </p:sp>
      <p:sp>
        <p:nvSpPr>
          <p:cNvPr id="11" name="Oval 10">
            <a:extLst>
              <a:ext uri="{FF2B5EF4-FFF2-40B4-BE49-F238E27FC236}">
                <a16:creationId xmlns:a16="http://schemas.microsoft.com/office/drawing/2014/main" id="{288B85D9-5525-4842-850F-E8451B3338D6}"/>
              </a:ext>
            </a:extLst>
          </p:cNvPr>
          <p:cNvSpPr/>
          <p:nvPr/>
        </p:nvSpPr>
        <p:spPr>
          <a:xfrm>
            <a:off x="7937535" y="3416858"/>
            <a:ext cx="481264" cy="469204"/>
          </a:xfrm>
          <a:prstGeom prst="ellipse">
            <a:avLst/>
          </a:prstGeom>
          <a:solidFill>
            <a:srgbClr val="980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p>
        </p:txBody>
      </p:sp>
      <p:sp>
        <p:nvSpPr>
          <p:cNvPr id="12" name="Oval 11">
            <a:extLst>
              <a:ext uri="{FF2B5EF4-FFF2-40B4-BE49-F238E27FC236}">
                <a16:creationId xmlns:a16="http://schemas.microsoft.com/office/drawing/2014/main" id="{37075134-F130-45E5-BE68-0201453A7B65}"/>
              </a:ext>
            </a:extLst>
          </p:cNvPr>
          <p:cNvSpPr/>
          <p:nvPr/>
        </p:nvSpPr>
        <p:spPr>
          <a:xfrm>
            <a:off x="8956308" y="2959796"/>
            <a:ext cx="481264" cy="469204"/>
          </a:xfrm>
          <a:prstGeom prst="ellipse">
            <a:avLst/>
          </a:prstGeom>
          <a:solidFill>
            <a:srgbClr val="E7C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5</a:t>
            </a:r>
          </a:p>
        </p:txBody>
      </p:sp>
      <p:sp>
        <p:nvSpPr>
          <p:cNvPr id="13" name="Oval 12">
            <a:extLst>
              <a:ext uri="{FF2B5EF4-FFF2-40B4-BE49-F238E27FC236}">
                <a16:creationId xmlns:a16="http://schemas.microsoft.com/office/drawing/2014/main" id="{6D5161A0-8A05-4854-A65D-4490EDDB7806}"/>
              </a:ext>
            </a:extLst>
          </p:cNvPr>
          <p:cNvSpPr/>
          <p:nvPr/>
        </p:nvSpPr>
        <p:spPr>
          <a:xfrm>
            <a:off x="9944635" y="3428917"/>
            <a:ext cx="481264" cy="469204"/>
          </a:xfrm>
          <a:prstGeom prst="ellipse">
            <a:avLst/>
          </a:prstGeom>
          <a:solidFill>
            <a:srgbClr val="DD1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5</a:t>
            </a:r>
          </a:p>
        </p:txBody>
      </p:sp>
      <p:sp>
        <p:nvSpPr>
          <p:cNvPr id="14" name="Oval 13">
            <a:extLst>
              <a:ext uri="{FF2B5EF4-FFF2-40B4-BE49-F238E27FC236}">
                <a16:creationId xmlns:a16="http://schemas.microsoft.com/office/drawing/2014/main" id="{BED55C4C-AA09-4304-956A-D25386BB2CC0}"/>
              </a:ext>
            </a:extLst>
          </p:cNvPr>
          <p:cNvSpPr/>
          <p:nvPr/>
        </p:nvSpPr>
        <p:spPr>
          <a:xfrm>
            <a:off x="11014181" y="2959796"/>
            <a:ext cx="481264" cy="469204"/>
          </a:xfrm>
          <a:prstGeom prst="ellipse">
            <a:avLst/>
          </a:prstGeom>
          <a:solidFill>
            <a:srgbClr val="C99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6</a:t>
            </a:r>
          </a:p>
        </p:txBody>
      </p:sp>
      <p:sp>
        <p:nvSpPr>
          <p:cNvPr id="15" name="TextBox 14">
            <a:extLst>
              <a:ext uri="{FF2B5EF4-FFF2-40B4-BE49-F238E27FC236}">
                <a16:creationId xmlns:a16="http://schemas.microsoft.com/office/drawing/2014/main" id="{33884C2A-086A-4FC0-A5E7-56DD6AA708B6}"/>
              </a:ext>
            </a:extLst>
          </p:cNvPr>
          <p:cNvSpPr txBox="1"/>
          <p:nvPr/>
        </p:nvSpPr>
        <p:spPr>
          <a:xfrm>
            <a:off x="69062" y="1996260"/>
            <a:ext cx="1942502" cy="646331"/>
          </a:xfrm>
          <a:prstGeom prst="rect">
            <a:avLst/>
          </a:prstGeom>
          <a:noFill/>
        </p:spPr>
        <p:txBody>
          <a:bodyPr wrap="square" rtlCol="0">
            <a:spAutoFit/>
          </a:bodyPr>
          <a:lstStyle/>
          <a:p>
            <a:pPr algn="ctr"/>
            <a:r>
              <a:rPr lang="en-GB" b="1" dirty="0"/>
              <a:t>Injury </a:t>
            </a:r>
          </a:p>
          <a:p>
            <a:pPr algn="ctr"/>
            <a:r>
              <a:rPr lang="en-GB" dirty="0"/>
              <a:t>(</a:t>
            </a:r>
            <a:r>
              <a:rPr lang="en-GB" i="1" dirty="0"/>
              <a:t>broken foot</a:t>
            </a:r>
            <a:r>
              <a:rPr lang="en-GB" dirty="0"/>
              <a:t>)</a:t>
            </a:r>
            <a:endParaRPr lang="en-GB" b="1" dirty="0"/>
          </a:p>
        </p:txBody>
      </p:sp>
      <p:sp>
        <p:nvSpPr>
          <p:cNvPr id="16" name="TextBox 15">
            <a:extLst>
              <a:ext uri="{FF2B5EF4-FFF2-40B4-BE49-F238E27FC236}">
                <a16:creationId xmlns:a16="http://schemas.microsoft.com/office/drawing/2014/main" id="{D8A58FC9-D7E6-4F5B-9FB1-30017B95D3A0}"/>
              </a:ext>
            </a:extLst>
          </p:cNvPr>
          <p:cNvSpPr txBox="1"/>
          <p:nvPr/>
        </p:nvSpPr>
        <p:spPr>
          <a:xfrm>
            <a:off x="2146817" y="2013906"/>
            <a:ext cx="1858445" cy="646331"/>
          </a:xfrm>
          <a:prstGeom prst="rect">
            <a:avLst/>
          </a:prstGeom>
          <a:noFill/>
        </p:spPr>
        <p:txBody>
          <a:bodyPr wrap="square" rtlCol="0">
            <a:spAutoFit/>
          </a:bodyPr>
          <a:lstStyle/>
          <a:p>
            <a:pPr algn="ctr"/>
            <a:r>
              <a:rPr lang="en-GB" b="1" dirty="0"/>
              <a:t>Chronic Disease</a:t>
            </a:r>
          </a:p>
          <a:p>
            <a:pPr algn="ctr"/>
            <a:r>
              <a:rPr lang="en-GB" dirty="0"/>
              <a:t>(</a:t>
            </a:r>
            <a:r>
              <a:rPr lang="en-GB" i="1" dirty="0"/>
              <a:t>endometriosis</a:t>
            </a:r>
            <a:r>
              <a:rPr lang="en-GB" dirty="0"/>
              <a:t>)</a:t>
            </a:r>
          </a:p>
        </p:txBody>
      </p:sp>
      <p:sp>
        <p:nvSpPr>
          <p:cNvPr id="17" name="TextBox 16">
            <a:extLst>
              <a:ext uri="{FF2B5EF4-FFF2-40B4-BE49-F238E27FC236}">
                <a16:creationId xmlns:a16="http://schemas.microsoft.com/office/drawing/2014/main" id="{E47E6D00-A82E-4FCE-9F09-0825B16DF3B1}"/>
              </a:ext>
            </a:extLst>
          </p:cNvPr>
          <p:cNvSpPr txBox="1"/>
          <p:nvPr/>
        </p:nvSpPr>
        <p:spPr>
          <a:xfrm>
            <a:off x="4717957" y="2013906"/>
            <a:ext cx="1246473" cy="646331"/>
          </a:xfrm>
          <a:prstGeom prst="rect">
            <a:avLst/>
          </a:prstGeom>
          <a:noFill/>
        </p:spPr>
        <p:txBody>
          <a:bodyPr wrap="square" rtlCol="0">
            <a:spAutoFit/>
          </a:bodyPr>
          <a:lstStyle/>
          <a:p>
            <a:pPr algn="ctr"/>
            <a:r>
              <a:rPr lang="en-GB" b="1" dirty="0"/>
              <a:t>Repetitive Strain</a:t>
            </a:r>
          </a:p>
        </p:txBody>
      </p:sp>
      <p:sp>
        <p:nvSpPr>
          <p:cNvPr id="18" name="TextBox 17">
            <a:extLst>
              <a:ext uri="{FF2B5EF4-FFF2-40B4-BE49-F238E27FC236}">
                <a16:creationId xmlns:a16="http://schemas.microsoft.com/office/drawing/2014/main" id="{C659197C-4064-46BB-9BE9-7744D6ACBDCD}"/>
              </a:ext>
            </a:extLst>
          </p:cNvPr>
          <p:cNvSpPr txBox="1"/>
          <p:nvPr/>
        </p:nvSpPr>
        <p:spPr>
          <a:xfrm>
            <a:off x="6234937" y="2031959"/>
            <a:ext cx="1798035" cy="646331"/>
          </a:xfrm>
          <a:prstGeom prst="rect">
            <a:avLst/>
          </a:prstGeom>
          <a:noFill/>
        </p:spPr>
        <p:txBody>
          <a:bodyPr wrap="square" rtlCol="0">
            <a:spAutoFit/>
          </a:bodyPr>
          <a:lstStyle/>
          <a:p>
            <a:pPr algn="ctr"/>
            <a:r>
              <a:rPr lang="en-GB" b="1" dirty="0"/>
              <a:t>Palliative Care</a:t>
            </a:r>
          </a:p>
          <a:p>
            <a:pPr algn="ctr"/>
            <a:r>
              <a:rPr lang="en-GB" dirty="0"/>
              <a:t>(</a:t>
            </a:r>
            <a:r>
              <a:rPr lang="en-GB" i="1" dirty="0"/>
              <a:t>terminal cancer</a:t>
            </a:r>
            <a:r>
              <a:rPr lang="en-GB" dirty="0"/>
              <a:t>)</a:t>
            </a:r>
          </a:p>
        </p:txBody>
      </p:sp>
      <p:sp>
        <p:nvSpPr>
          <p:cNvPr id="19" name="TextBox 18">
            <a:extLst>
              <a:ext uri="{FF2B5EF4-FFF2-40B4-BE49-F238E27FC236}">
                <a16:creationId xmlns:a16="http://schemas.microsoft.com/office/drawing/2014/main" id="{ADB4BE68-C1B2-40A7-B188-5EBE38393EFC}"/>
              </a:ext>
            </a:extLst>
          </p:cNvPr>
          <p:cNvSpPr txBox="1"/>
          <p:nvPr/>
        </p:nvSpPr>
        <p:spPr>
          <a:xfrm>
            <a:off x="8489752" y="1996260"/>
            <a:ext cx="1525850" cy="646331"/>
          </a:xfrm>
          <a:prstGeom prst="rect">
            <a:avLst/>
          </a:prstGeom>
          <a:noFill/>
        </p:spPr>
        <p:txBody>
          <a:bodyPr wrap="square" rtlCol="0">
            <a:spAutoFit/>
          </a:bodyPr>
          <a:lstStyle/>
          <a:p>
            <a:pPr algn="ctr"/>
            <a:r>
              <a:rPr lang="en-GB" b="1" dirty="0"/>
              <a:t>Arthritis / Joint Pain</a:t>
            </a:r>
          </a:p>
        </p:txBody>
      </p:sp>
      <p:sp>
        <p:nvSpPr>
          <p:cNvPr id="20" name="TextBox 19">
            <a:extLst>
              <a:ext uri="{FF2B5EF4-FFF2-40B4-BE49-F238E27FC236}">
                <a16:creationId xmlns:a16="http://schemas.microsoft.com/office/drawing/2014/main" id="{6F8C4A12-EC7F-4322-BAC1-2706E1C4659E}"/>
              </a:ext>
            </a:extLst>
          </p:cNvPr>
          <p:cNvSpPr txBox="1"/>
          <p:nvPr/>
        </p:nvSpPr>
        <p:spPr>
          <a:xfrm>
            <a:off x="10522881" y="1981283"/>
            <a:ext cx="1316193" cy="646331"/>
          </a:xfrm>
          <a:prstGeom prst="rect">
            <a:avLst/>
          </a:prstGeom>
          <a:noFill/>
        </p:spPr>
        <p:txBody>
          <a:bodyPr wrap="square" rtlCol="0">
            <a:spAutoFit/>
          </a:bodyPr>
          <a:lstStyle/>
          <a:p>
            <a:pPr algn="ctr"/>
            <a:r>
              <a:rPr lang="en-GB" b="1" dirty="0"/>
              <a:t>Overweight / Inactive</a:t>
            </a:r>
          </a:p>
        </p:txBody>
      </p:sp>
      <p:sp>
        <p:nvSpPr>
          <p:cNvPr id="22" name="TextBox 21">
            <a:extLst>
              <a:ext uri="{FF2B5EF4-FFF2-40B4-BE49-F238E27FC236}">
                <a16:creationId xmlns:a16="http://schemas.microsoft.com/office/drawing/2014/main" id="{F6F1FC4F-27D4-4946-9A06-5CF537800DAC}"/>
              </a:ext>
            </a:extLst>
          </p:cNvPr>
          <p:cNvSpPr txBox="1"/>
          <p:nvPr/>
        </p:nvSpPr>
        <p:spPr>
          <a:xfrm>
            <a:off x="1098932" y="4203682"/>
            <a:ext cx="1942502" cy="646331"/>
          </a:xfrm>
          <a:prstGeom prst="rect">
            <a:avLst/>
          </a:prstGeom>
          <a:noFill/>
        </p:spPr>
        <p:txBody>
          <a:bodyPr wrap="square" rtlCol="0">
            <a:spAutoFit/>
          </a:bodyPr>
          <a:lstStyle/>
          <a:p>
            <a:pPr algn="ctr"/>
            <a:r>
              <a:rPr lang="en-GB" b="1" dirty="0"/>
              <a:t>Pain More Difficult to Control</a:t>
            </a:r>
          </a:p>
        </p:txBody>
      </p:sp>
      <p:sp>
        <p:nvSpPr>
          <p:cNvPr id="23" name="TextBox 22">
            <a:extLst>
              <a:ext uri="{FF2B5EF4-FFF2-40B4-BE49-F238E27FC236}">
                <a16:creationId xmlns:a16="http://schemas.microsoft.com/office/drawing/2014/main" id="{DBD8C746-6843-4A95-A6B1-647759B3E9AF}"/>
              </a:ext>
            </a:extLst>
          </p:cNvPr>
          <p:cNvSpPr txBox="1"/>
          <p:nvPr/>
        </p:nvSpPr>
        <p:spPr>
          <a:xfrm>
            <a:off x="3251982" y="4161677"/>
            <a:ext cx="1942502" cy="369332"/>
          </a:xfrm>
          <a:prstGeom prst="rect">
            <a:avLst/>
          </a:prstGeom>
          <a:noFill/>
        </p:spPr>
        <p:txBody>
          <a:bodyPr wrap="square" rtlCol="0">
            <a:spAutoFit/>
          </a:bodyPr>
          <a:lstStyle/>
          <a:p>
            <a:pPr algn="ctr"/>
            <a:r>
              <a:rPr lang="en-GB" b="1" dirty="0"/>
              <a:t>Psychological</a:t>
            </a:r>
          </a:p>
        </p:txBody>
      </p:sp>
      <p:sp>
        <p:nvSpPr>
          <p:cNvPr id="24" name="TextBox 23">
            <a:extLst>
              <a:ext uri="{FF2B5EF4-FFF2-40B4-BE49-F238E27FC236}">
                <a16:creationId xmlns:a16="http://schemas.microsoft.com/office/drawing/2014/main" id="{0188CAE1-B169-4E45-B96F-FF278291098C}"/>
              </a:ext>
            </a:extLst>
          </p:cNvPr>
          <p:cNvSpPr txBox="1"/>
          <p:nvPr/>
        </p:nvSpPr>
        <p:spPr>
          <a:xfrm>
            <a:off x="5233811" y="4158740"/>
            <a:ext cx="1942502" cy="1200329"/>
          </a:xfrm>
          <a:prstGeom prst="rect">
            <a:avLst/>
          </a:prstGeom>
          <a:noFill/>
        </p:spPr>
        <p:txBody>
          <a:bodyPr wrap="square" rtlCol="0">
            <a:spAutoFit/>
          </a:bodyPr>
          <a:lstStyle/>
          <a:p>
            <a:pPr algn="ctr"/>
            <a:r>
              <a:rPr lang="en-GB" b="1" dirty="0"/>
              <a:t>Pain Persists and No Other Management Plan in Place</a:t>
            </a:r>
          </a:p>
        </p:txBody>
      </p:sp>
      <p:sp>
        <p:nvSpPr>
          <p:cNvPr id="25" name="TextBox 24">
            <a:extLst>
              <a:ext uri="{FF2B5EF4-FFF2-40B4-BE49-F238E27FC236}">
                <a16:creationId xmlns:a16="http://schemas.microsoft.com/office/drawing/2014/main" id="{4FE2AEA2-35D3-4D5E-955F-B3CC594CAB88}"/>
              </a:ext>
            </a:extLst>
          </p:cNvPr>
          <p:cNvSpPr txBox="1"/>
          <p:nvPr/>
        </p:nvSpPr>
        <p:spPr>
          <a:xfrm>
            <a:off x="7310175" y="4179710"/>
            <a:ext cx="1942502" cy="923330"/>
          </a:xfrm>
          <a:prstGeom prst="rect">
            <a:avLst/>
          </a:prstGeom>
          <a:noFill/>
        </p:spPr>
        <p:txBody>
          <a:bodyPr wrap="square" rtlCol="0">
            <a:spAutoFit/>
          </a:bodyPr>
          <a:lstStyle/>
          <a:p>
            <a:pPr algn="ctr"/>
            <a:r>
              <a:rPr lang="en-GB" b="1" dirty="0"/>
              <a:t>Patient Sells / Gives Away Medication</a:t>
            </a:r>
          </a:p>
        </p:txBody>
      </p:sp>
      <p:sp>
        <p:nvSpPr>
          <p:cNvPr id="26" name="TextBox 25">
            <a:extLst>
              <a:ext uri="{FF2B5EF4-FFF2-40B4-BE49-F238E27FC236}">
                <a16:creationId xmlns:a16="http://schemas.microsoft.com/office/drawing/2014/main" id="{CE75F3DE-43D7-4972-B529-A8384B0055CA}"/>
              </a:ext>
            </a:extLst>
          </p:cNvPr>
          <p:cNvSpPr txBox="1"/>
          <p:nvPr/>
        </p:nvSpPr>
        <p:spPr>
          <a:xfrm>
            <a:off x="9312311" y="4179710"/>
            <a:ext cx="1942502" cy="2308324"/>
          </a:xfrm>
          <a:prstGeom prst="rect">
            <a:avLst/>
          </a:prstGeom>
          <a:noFill/>
        </p:spPr>
        <p:txBody>
          <a:bodyPr wrap="square" rtlCol="0">
            <a:spAutoFit/>
          </a:bodyPr>
          <a:lstStyle/>
          <a:p>
            <a:pPr algn="ctr"/>
            <a:r>
              <a:rPr lang="en-GB" b="1" dirty="0"/>
              <a:t>Easier for GPs to Prescribe Medication Than Refer to Specialist Services</a:t>
            </a:r>
            <a:r>
              <a:rPr lang="en-GB" dirty="0"/>
              <a:t> </a:t>
            </a:r>
          </a:p>
          <a:p>
            <a:pPr algn="ctr"/>
            <a:r>
              <a:rPr lang="en-GB" dirty="0"/>
              <a:t>(shortage of physiotherapists and psychologists)</a:t>
            </a:r>
          </a:p>
        </p:txBody>
      </p:sp>
      <p:sp>
        <p:nvSpPr>
          <p:cNvPr id="28" name="TextBox 27">
            <a:extLst>
              <a:ext uri="{FF2B5EF4-FFF2-40B4-BE49-F238E27FC236}">
                <a16:creationId xmlns:a16="http://schemas.microsoft.com/office/drawing/2014/main" id="{5DD31812-DE7A-4453-8BA7-2920BD65136F}"/>
              </a:ext>
            </a:extLst>
          </p:cNvPr>
          <p:cNvSpPr txBox="1"/>
          <p:nvPr/>
        </p:nvSpPr>
        <p:spPr>
          <a:xfrm>
            <a:off x="301925" y="540918"/>
            <a:ext cx="7220151" cy="461665"/>
          </a:xfrm>
          <a:prstGeom prst="rect">
            <a:avLst/>
          </a:prstGeom>
          <a:noFill/>
        </p:spPr>
        <p:txBody>
          <a:bodyPr wrap="square" rtlCol="0">
            <a:spAutoFit/>
          </a:bodyPr>
          <a:lstStyle/>
          <a:p>
            <a:r>
              <a:rPr lang="en-GB" sz="2400" b="1" dirty="0">
                <a:solidFill>
                  <a:srgbClr val="980943"/>
                </a:solidFill>
              </a:rPr>
              <a:t>Why do people take prescription pain medication? </a:t>
            </a:r>
          </a:p>
        </p:txBody>
      </p:sp>
      <p:sp>
        <p:nvSpPr>
          <p:cNvPr id="29" name="TextBox 28">
            <a:extLst>
              <a:ext uri="{FF2B5EF4-FFF2-40B4-BE49-F238E27FC236}">
                <a16:creationId xmlns:a16="http://schemas.microsoft.com/office/drawing/2014/main" id="{CE63706C-4070-45DE-8F52-5CF08555FCD9}"/>
              </a:ext>
            </a:extLst>
          </p:cNvPr>
          <p:cNvSpPr txBox="1"/>
          <p:nvPr/>
        </p:nvSpPr>
        <p:spPr>
          <a:xfrm>
            <a:off x="301925" y="6056698"/>
            <a:ext cx="9415247" cy="461665"/>
          </a:xfrm>
          <a:prstGeom prst="rect">
            <a:avLst/>
          </a:prstGeom>
          <a:noFill/>
        </p:spPr>
        <p:txBody>
          <a:bodyPr wrap="square" rtlCol="0">
            <a:spAutoFit/>
          </a:bodyPr>
          <a:lstStyle/>
          <a:p>
            <a:r>
              <a:rPr lang="en-GB" sz="2400" b="1" dirty="0">
                <a:solidFill>
                  <a:srgbClr val="980943"/>
                </a:solidFill>
              </a:rPr>
              <a:t>Reasons for Heavy Use / Overreliance on Prescription Pain Medication </a:t>
            </a:r>
          </a:p>
        </p:txBody>
      </p:sp>
    </p:spTree>
    <p:extLst>
      <p:ext uri="{BB962C8B-B14F-4D97-AF65-F5344CB8AC3E}">
        <p14:creationId xmlns:p14="http://schemas.microsoft.com/office/powerpoint/2010/main" val="17793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203D4-7F70-4B3B-9D24-4FBCEC75846F}"/>
              </a:ext>
            </a:extLst>
          </p:cNvPr>
          <p:cNvSpPr txBox="1"/>
          <p:nvPr/>
        </p:nvSpPr>
        <p:spPr>
          <a:xfrm>
            <a:off x="325419" y="828062"/>
            <a:ext cx="3476563" cy="5909310"/>
          </a:xfrm>
          <a:prstGeom prst="rect">
            <a:avLst/>
          </a:prstGeom>
          <a:noFill/>
        </p:spPr>
        <p:txBody>
          <a:bodyPr wrap="square" rtlCol="0">
            <a:spAutoFit/>
          </a:bodyPr>
          <a:lstStyle/>
          <a:p>
            <a:r>
              <a:rPr lang="en-GB" dirty="0"/>
              <a:t>The number of new patients receiving at least 1 pain prescription is roughly evenly split between males and females (with slightly more males overall).  A key exception, however, is for the 18-29 age group, where there are 68% more females than males. Middle-aged patients are more likely to receive pain prescriptions than younger or older groups.</a:t>
            </a:r>
          </a:p>
          <a:p>
            <a:endParaRPr lang="en-GB" dirty="0"/>
          </a:p>
          <a:p>
            <a:endParaRPr lang="en-GB" dirty="0"/>
          </a:p>
          <a:p>
            <a:endParaRPr lang="en-GB" dirty="0"/>
          </a:p>
          <a:p>
            <a:r>
              <a:rPr lang="en-GB" sz="1400" dirty="0">
                <a:solidFill>
                  <a:schemeClr val="bg1">
                    <a:lumMod val="50000"/>
                  </a:schemeClr>
                </a:solidFill>
              </a:rPr>
              <a:t>This population pyramid shows the distribution of new patients with pain prescriptions by age group, starting from youngest at the bottom to oldest at the top and divided down the centre between males (left) and females (right). The hue saturation of the cells indicates the level of use, with darker shades indicating higher users (i.e., patients with more prescriptions (</a:t>
            </a:r>
            <a:r>
              <a:rPr lang="en-GB" sz="1400" dirty="0" err="1">
                <a:solidFill>
                  <a:schemeClr val="bg1">
                    <a:lumMod val="50000"/>
                  </a:schemeClr>
                </a:solidFill>
              </a:rPr>
              <a:t>rx</a:t>
            </a:r>
            <a:r>
              <a:rPr lang="en-GB" sz="1400" dirty="0">
                <a:solidFill>
                  <a:schemeClr val="bg1">
                    <a:lumMod val="50000"/>
                  </a:schemeClr>
                </a:solidFill>
              </a:rPr>
              <a:t>)).</a:t>
            </a:r>
          </a:p>
        </p:txBody>
      </p:sp>
      <p:pic>
        <p:nvPicPr>
          <p:cNvPr id="6" name="Picture 5" descr="Chart, bar chart&#10;&#10;Description automatically generated">
            <a:extLst>
              <a:ext uri="{FF2B5EF4-FFF2-40B4-BE49-F238E27FC236}">
                <a16:creationId xmlns:a16="http://schemas.microsoft.com/office/drawing/2014/main" id="{B93EA40D-0E75-4D11-9657-583F3F7B3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937" y="489283"/>
            <a:ext cx="7911620" cy="6032871"/>
          </a:xfrm>
          <a:prstGeom prst="rect">
            <a:avLst/>
          </a:prstGeom>
        </p:spPr>
      </p:pic>
      <p:sp>
        <p:nvSpPr>
          <p:cNvPr id="3" name="TextBox 2">
            <a:extLst>
              <a:ext uri="{FF2B5EF4-FFF2-40B4-BE49-F238E27FC236}">
                <a16:creationId xmlns:a16="http://schemas.microsoft.com/office/drawing/2014/main" id="{664CEFE4-301B-4CF9-B38A-57543852808F}"/>
              </a:ext>
            </a:extLst>
          </p:cNvPr>
          <p:cNvSpPr txBox="1"/>
          <p:nvPr/>
        </p:nvSpPr>
        <p:spPr>
          <a:xfrm>
            <a:off x="325418" y="304617"/>
            <a:ext cx="7911619" cy="461665"/>
          </a:xfrm>
          <a:prstGeom prst="rect">
            <a:avLst/>
          </a:prstGeom>
          <a:noFill/>
        </p:spPr>
        <p:txBody>
          <a:bodyPr wrap="square" rtlCol="0">
            <a:spAutoFit/>
          </a:bodyPr>
          <a:lstStyle/>
          <a:p>
            <a:r>
              <a:rPr lang="en-GB" sz="2400" b="1" dirty="0">
                <a:solidFill>
                  <a:srgbClr val="980943"/>
                </a:solidFill>
              </a:rPr>
              <a:t>Who are the main users of pain medications by sex and age?</a:t>
            </a:r>
          </a:p>
        </p:txBody>
      </p:sp>
    </p:spTree>
    <p:extLst>
      <p:ext uri="{BB962C8B-B14F-4D97-AF65-F5344CB8AC3E}">
        <p14:creationId xmlns:p14="http://schemas.microsoft.com/office/powerpoint/2010/main" val="400131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1E5029-472B-4DC2-B93E-B290B2ACCD05}"/>
              </a:ext>
            </a:extLst>
          </p:cNvPr>
          <p:cNvSpPr txBox="1"/>
          <p:nvPr/>
        </p:nvSpPr>
        <p:spPr>
          <a:xfrm>
            <a:off x="320109" y="1435403"/>
            <a:ext cx="4441088" cy="5201424"/>
          </a:xfrm>
          <a:prstGeom prst="rect">
            <a:avLst/>
          </a:prstGeom>
          <a:noFill/>
        </p:spPr>
        <p:txBody>
          <a:bodyPr wrap="square" rtlCol="0">
            <a:spAutoFit/>
          </a:bodyPr>
          <a:lstStyle/>
          <a:p>
            <a:r>
              <a:rPr lang="en-GB" dirty="0"/>
              <a:t>9% of patients in their first year after starting prescription pain medication become high users, receiving more than 12 prescriptions in 12 months. The 9% highest users receive 73% of all prescriptions.</a:t>
            </a:r>
          </a:p>
          <a:p>
            <a:endParaRPr lang="en-GB" dirty="0"/>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r>
              <a:rPr lang="en-GB" sz="1400" dirty="0">
                <a:solidFill>
                  <a:schemeClr val="bg1">
                    <a:lumMod val="50000"/>
                  </a:schemeClr>
                </a:solidFill>
              </a:rPr>
              <a:t>Each cell in this 10 x 10 cell grid represents 1 percentage point, summing up to a total of 100%. The hue saturation of the cells indicates the level of use, with darker shades indicating higher users (i.e., patients with more prescriptions (</a:t>
            </a:r>
            <a:r>
              <a:rPr lang="en-GB" sz="1400" dirty="0" err="1">
                <a:solidFill>
                  <a:schemeClr val="bg1">
                    <a:lumMod val="50000"/>
                  </a:schemeClr>
                </a:solidFill>
              </a:rPr>
              <a:t>rx</a:t>
            </a:r>
            <a:r>
              <a:rPr lang="en-GB" sz="1400" dirty="0">
                <a:solidFill>
                  <a:schemeClr val="bg1">
                    <a:lumMod val="50000"/>
                  </a:schemeClr>
                </a:solidFill>
              </a:rPr>
              <a:t>)).</a:t>
            </a:r>
          </a:p>
        </p:txBody>
      </p:sp>
      <p:pic>
        <p:nvPicPr>
          <p:cNvPr id="7" name="Picture 6" descr="A picture containing table&#10;&#10;Description automatically generated">
            <a:extLst>
              <a:ext uri="{FF2B5EF4-FFF2-40B4-BE49-F238E27FC236}">
                <a16:creationId xmlns:a16="http://schemas.microsoft.com/office/drawing/2014/main" id="{904D9DDC-131A-467B-8665-F72B975E5B41}"/>
              </a:ext>
            </a:extLst>
          </p:cNvPr>
          <p:cNvPicPr>
            <a:picLocks noChangeAspect="1"/>
          </p:cNvPicPr>
          <p:nvPr/>
        </p:nvPicPr>
        <p:blipFill rotWithShape="1">
          <a:blip r:embed="rId2">
            <a:extLst>
              <a:ext uri="{28A0092B-C50C-407E-A947-70E740481C1C}">
                <a14:useLocalDpi xmlns:a14="http://schemas.microsoft.com/office/drawing/2010/main" val="0"/>
              </a:ext>
            </a:extLst>
          </a:blip>
          <a:srcRect l="7730" r="4200"/>
          <a:stretch/>
        </p:blipFill>
        <p:spPr>
          <a:xfrm>
            <a:off x="4914477" y="591780"/>
            <a:ext cx="7060955" cy="6143737"/>
          </a:xfrm>
          <a:prstGeom prst="rect">
            <a:avLst/>
          </a:prstGeom>
        </p:spPr>
      </p:pic>
      <p:sp>
        <p:nvSpPr>
          <p:cNvPr id="2" name="TextBox 1">
            <a:extLst>
              <a:ext uri="{FF2B5EF4-FFF2-40B4-BE49-F238E27FC236}">
                <a16:creationId xmlns:a16="http://schemas.microsoft.com/office/drawing/2014/main" id="{2034CEB2-B0C6-4C48-8512-358E5B69F36A}"/>
              </a:ext>
            </a:extLst>
          </p:cNvPr>
          <p:cNvSpPr txBox="1"/>
          <p:nvPr/>
        </p:nvSpPr>
        <p:spPr>
          <a:xfrm>
            <a:off x="216568" y="360948"/>
            <a:ext cx="5872698" cy="461665"/>
          </a:xfrm>
          <a:prstGeom prst="rect">
            <a:avLst/>
          </a:prstGeom>
          <a:noFill/>
        </p:spPr>
        <p:txBody>
          <a:bodyPr wrap="none" rtlCol="0">
            <a:spAutoFit/>
          </a:bodyPr>
          <a:lstStyle/>
          <a:p>
            <a:r>
              <a:rPr lang="en-GB" sz="2400" b="1" dirty="0">
                <a:solidFill>
                  <a:srgbClr val="980943"/>
                </a:solidFill>
              </a:rPr>
              <a:t>How many new patients become high users?</a:t>
            </a:r>
          </a:p>
        </p:txBody>
      </p:sp>
    </p:spTree>
    <p:extLst>
      <p:ext uri="{BB962C8B-B14F-4D97-AF65-F5344CB8AC3E}">
        <p14:creationId xmlns:p14="http://schemas.microsoft.com/office/powerpoint/2010/main" val="3898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76C186E-C195-40DD-A276-8FCA85BE6890}"/>
              </a:ext>
            </a:extLst>
          </p:cNvPr>
          <p:cNvGrpSpPr/>
          <p:nvPr/>
        </p:nvGrpSpPr>
        <p:grpSpPr>
          <a:xfrm>
            <a:off x="2430425" y="736128"/>
            <a:ext cx="9761575" cy="6011704"/>
            <a:chOff x="2430425" y="846296"/>
            <a:chExt cx="9761575" cy="6011704"/>
          </a:xfrm>
        </p:grpSpPr>
        <p:pic>
          <p:nvPicPr>
            <p:cNvPr id="9" name="Picture 8" descr="Diagram, schematic&#10;&#10;Description automatically generated">
              <a:extLst>
                <a:ext uri="{FF2B5EF4-FFF2-40B4-BE49-F238E27FC236}">
                  <a16:creationId xmlns:a16="http://schemas.microsoft.com/office/drawing/2014/main" id="{9D204401-FEFB-47D9-A261-E274E7B9798E}"/>
                </a:ext>
              </a:extLst>
            </p:cNvPr>
            <p:cNvPicPr>
              <a:picLocks noChangeAspect="1"/>
            </p:cNvPicPr>
            <p:nvPr/>
          </p:nvPicPr>
          <p:blipFill rotWithShape="1">
            <a:blip r:embed="rId2">
              <a:extLst>
                <a:ext uri="{28A0092B-C50C-407E-A947-70E740481C1C}">
                  <a14:useLocalDpi xmlns:a14="http://schemas.microsoft.com/office/drawing/2010/main" val="0"/>
                </a:ext>
              </a:extLst>
            </a:blip>
            <a:srcRect l="19114" t="4425" r="28164" b="3577"/>
            <a:stretch/>
          </p:blipFill>
          <p:spPr>
            <a:xfrm>
              <a:off x="7284294" y="846296"/>
              <a:ext cx="4907706" cy="6011704"/>
            </a:xfrm>
            <a:prstGeom prst="rect">
              <a:avLst/>
            </a:prstGeom>
          </p:spPr>
        </p:pic>
        <p:pic>
          <p:nvPicPr>
            <p:cNvPr id="7" name="Picture 6" descr="A picture containing antenna&#10;&#10;Description automatically generated">
              <a:extLst>
                <a:ext uri="{FF2B5EF4-FFF2-40B4-BE49-F238E27FC236}">
                  <a16:creationId xmlns:a16="http://schemas.microsoft.com/office/drawing/2014/main" id="{1AA5A520-5EB9-418C-8A85-E1CE62423151}"/>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5893" t="16084" r="20311" b="11197"/>
            <a:stretch/>
          </p:blipFill>
          <p:spPr>
            <a:xfrm>
              <a:off x="2430425" y="1924247"/>
              <a:ext cx="4853869" cy="4606129"/>
            </a:xfrm>
            <a:prstGeom prst="rect">
              <a:avLst/>
            </a:prstGeom>
          </p:spPr>
        </p:pic>
      </p:grpSp>
      <p:sp>
        <p:nvSpPr>
          <p:cNvPr id="2" name="TextBox 1">
            <a:extLst>
              <a:ext uri="{FF2B5EF4-FFF2-40B4-BE49-F238E27FC236}">
                <a16:creationId xmlns:a16="http://schemas.microsoft.com/office/drawing/2014/main" id="{1577D9D2-752E-4D14-BDAF-E94650AFA88B}"/>
              </a:ext>
            </a:extLst>
          </p:cNvPr>
          <p:cNvSpPr txBox="1"/>
          <p:nvPr/>
        </p:nvSpPr>
        <p:spPr>
          <a:xfrm>
            <a:off x="247343" y="311749"/>
            <a:ext cx="11419519" cy="1508105"/>
          </a:xfrm>
          <a:prstGeom prst="rect">
            <a:avLst/>
          </a:prstGeom>
          <a:noFill/>
        </p:spPr>
        <p:txBody>
          <a:bodyPr wrap="square" rtlCol="0">
            <a:spAutoFit/>
          </a:bodyPr>
          <a:lstStyle/>
          <a:p>
            <a:r>
              <a:rPr lang="en-GB" sz="2400" b="1" dirty="0">
                <a:solidFill>
                  <a:srgbClr val="980943"/>
                </a:solidFill>
              </a:rPr>
              <a:t>How are the extreme outliers distributed by sex and age group?</a:t>
            </a:r>
          </a:p>
          <a:p>
            <a:endParaRPr lang="en-GB" dirty="0"/>
          </a:p>
          <a:p>
            <a:r>
              <a:rPr lang="en-GB" dirty="0"/>
              <a:t>Extreme outliers are defined as patients receiving more than 365 Defined Daily Doses (DDDs) of pain medication within 365 days. Overall, extreme outliers are less likely in older age groups, and females are higher users than males. </a:t>
            </a:r>
          </a:p>
          <a:p>
            <a:endParaRPr lang="en-GB" sz="1400" dirty="0"/>
          </a:p>
        </p:txBody>
      </p:sp>
      <p:sp>
        <p:nvSpPr>
          <p:cNvPr id="3" name="TextBox 2">
            <a:extLst>
              <a:ext uri="{FF2B5EF4-FFF2-40B4-BE49-F238E27FC236}">
                <a16:creationId xmlns:a16="http://schemas.microsoft.com/office/drawing/2014/main" id="{BA96FA4B-3B27-4195-8BE6-116073F44060}"/>
              </a:ext>
            </a:extLst>
          </p:cNvPr>
          <p:cNvSpPr txBox="1"/>
          <p:nvPr/>
        </p:nvSpPr>
        <p:spPr>
          <a:xfrm>
            <a:off x="104614" y="2440143"/>
            <a:ext cx="2869941" cy="4247317"/>
          </a:xfrm>
          <a:prstGeom prst="rect">
            <a:avLst/>
          </a:prstGeom>
          <a:noFill/>
        </p:spPr>
        <p:txBody>
          <a:bodyPr wrap="square" rtlCol="0">
            <a:spAutoFit/>
          </a:bodyPr>
          <a:lstStyle/>
          <a:p>
            <a:r>
              <a:rPr lang="en-GB" dirty="0">
                <a:solidFill>
                  <a:schemeClr val="bg1">
                    <a:lumMod val="50000"/>
                  </a:schemeClr>
                </a:solidFill>
              </a:rPr>
              <a:t>Each line in these circular bar charts represents the total volume of pain medication prescribed per patient, with longer, redder lines indicating patients receiving higher volumes and shorter, bluer lines indicating patients with lower volumes.  A grey reference line shows what 365 DDDs look like. Patients are ordered clockwise by age group from young to old.</a:t>
            </a:r>
          </a:p>
        </p:txBody>
      </p:sp>
    </p:spTree>
    <p:extLst>
      <p:ext uri="{BB962C8B-B14F-4D97-AF65-F5344CB8AC3E}">
        <p14:creationId xmlns:p14="http://schemas.microsoft.com/office/powerpoint/2010/main" val="291614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E3C6AA0B-664B-4AAD-B4C3-4E50A03EB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887" y="629180"/>
            <a:ext cx="8782050" cy="6181725"/>
          </a:xfrm>
          <a:prstGeom prst="rect">
            <a:avLst/>
          </a:prstGeom>
        </p:spPr>
      </p:pic>
      <p:sp>
        <p:nvSpPr>
          <p:cNvPr id="2" name="TextBox 1">
            <a:extLst>
              <a:ext uri="{FF2B5EF4-FFF2-40B4-BE49-F238E27FC236}">
                <a16:creationId xmlns:a16="http://schemas.microsoft.com/office/drawing/2014/main" id="{662B2777-5770-4BF6-8564-28448E28DF15}"/>
              </a:ext>
            </a:extLst>
          </p:cNvPr>
          <p:cNvSpPr txBox="1"/>
          <p:nvPr/>
        </p:nvSpPr>
        <p:spPr>
          <a:xfrm>
            <a:off x="4135902" y="749605"/>
            <a:ext cx="7240020" cy="369332"/>
          </a:xfrm>
          <a:prstGeom prst="rect">
            <a:avLst/>
          </a:prstGeom>
          <a:noFill/>
        </p:spPr>
        <p:txBody>
          <a:bodyPr wrap="square" rtlCol="0">
            <a:spAutoFit/>
          </a:bodyPr>
          <a:lstStyle/>
          <a:p>
            <a:r>
              <a:rPr lang="en-GB" b="1" dirty="0"/>
              <a:t>Male Outliers: Volume of Pain Medication Prescribed per Month</a:t>
            </a:r>
          </a:p>
        </p:txBody>
      </p:sp>
      <p:sp>
        <p:nvSpPr>
          <p:cNvPr id="5" name="TextBox 4">
            <a:extLst>
              <a:ext uri="{FF2B5EF4-FFF2-40B4-BE49-F238E27FC236}">
                <a16:creationId xmlns:a16="http://schemas.microsoft.com/office/drawing/2014/main" id="{C65C26C0-CAC4-4952-8694-CB7DD86090A1}"/>
              </a:ext>
            </a:extLst>
          </p:cNvPr>
          <p:cNvSpPr txBox="1"/>
          <p:nvPr/>
        </p:nvSpPr>
        <p:spPr>
          <a:xfrm>
            <a:off x="80266" y="1118937"/>
            <a:ext cx="3207282" cy="5601533"/>
          </a:xfrm>
          <a:prstGeom prst="rect">
            <a:avLst/>
          </a:prstGeom>
          <a:noFill/>
        </p:spPr>
        <p:txBody>
          <a:bodyPr wrap="square" rtlCol="0">
            <a:spAutoFit/>
          </a:bodyPr>
          <a:lstStyle/>
          <a:p>
            <a:r>
              <a:rPr lang="en-GB" dirty="0"/>
              <a:t>Most outlier patients steadily use pain medication in their first year, with few patients going more than 1 or 2 months without a prescription. Younger and middle aged males tend to receive more pain medication than older males.</a:t>
            </a:r>
          </a:p>
          <a:p>
            <a:endParaRPr lang="en-GB" dirty="0"/>
          </a:p>
          <a:p>
            <a:r>
              <a:rPr lang="en-GB" sz="1400" dirty="0">
                <a:solidFill>
                  <a:schemeClr val="bg1">
                    <a:lumMod val="50000"/>
                  </a:schemeClr>
                </a:solidFill>
              </a:rPr>
              <a:t>This bar chart matrix shows the total volume of pain medication prescribed per month for each of the outlier patients, with each chart showing an individual patient journey. The volume of medication is represented by the height and colour gradient of the bars. Higher, redder bars include higher volumes, whereas lower, bluer bars indicate lower volumes.  Gaps between prescriptions are shown by white spaces. Facets are used to split this analysis by gender and age group.  Within each gender, patients are ordered from youngest to oldest.</a:t>
            </a:r>
          </a:p>
        </p:txBody>
      </p:sp>
      <p:sp>
        <p:nvSpPr>
          <p:cNvPr id="3" name="TextBox 2">
            <a:extLst>
              <a:ext uri="{FF2B5EF4-FFF2-40B4-BE49-F238E27FC236}">
                <a16:creationId xmlns:a16="http://schemas.microsoft.com/office/drawing/2014/main" id="{44D67CF7-74B9-428F-9475-92404F0F343C}"/>
              </a:ext>
            </a:extLst>
          </p:cNvPr>
          <p:cNvSpPr txBox="1"/>
          <p:nvPr/>
        </p:nvSpPr>
        <p:spPr>
          <a:xfrm>
            <a:off x="252663" y="240632"/>
            <a:ext cx="9324474" cy="461665"/>
          </a:xfrm>
          <a:prstGeom prst="rect">
            <a:avLst/>
          </a:prstGeom>
          <a:noFill/>
        </p:spPr>
        <p:txBody>
          <a:bodyPr wrap="square" rtlCol="0">
            <a:spAutoFit/>
          </a:bodyPr>
          <a:lstStyle/>
          <a:p>
            <a:r>
              <a:rPr lang="en-GB" sz="2400" b="1" dirty="0">
                <a:solidFill>
                  <a:srgbClr val="980943"/>
                </a:solidFill>
              </a:rPr>
              <a:t>What happens after outlier patients receive their first pain prescription?</a:t>
            </a:r>
          </a:p>
        </p:txBody>
      </p:sp>
    </p:spTree>
    <p:extLst>
      <p:ext uri="{BB962C8B-B14F-4D97-AF65-F5344CB8AC3E}">
        <p14:creationId xmlns:p14="http://schemas.microsoft.com/office/powerpoint/2010/main" val="356167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339423A0-69B1-4906-8F44-B70D3B15B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69" y="456271"/>
            <a:ext cx="8782050" cy="6181725"/>
          </a:xfrm>
          <a:prstGeom prst="rect">
            <a:avLst/>
          </a:prstGeom>
        </p:spPr>
      </p:pic>
      <p:sp>
        <p:nvSpPr>
          <p:cNvPr id="2" name="TextBox 1">
            <a:extLst>
              <a:ext uri="{FF2B5EF4-FFF2-40B4-BE49-F238E27FC236}">
                <a16:creationId xmlns:a16="http://schemas.microsoft.com/office/drawing/2014/main" id="{662B2777-5770-4BF6-8564-28448E28DF15}"/>
              </a:ext>
            </a:extLst>
          </p:cNvPr>
          <p:cNvSpPr txBox="1"/>
          <p:nvPr/>
        </p:nvSpPr>
        <p:spPr>
          <a:xfrm>
            <a:off x="88135" y="230555"/>
            <a:ext cx="3147434" cy="6401753"/>
          </a:xfrm>
          <a:prstGeom prst="rect">
            <a:avLst/>
          </a:prstGeom>
          <a:noFill/>
        </p:spPr>
        <p:txBody>
          <a:bodyPr wrap="square" rtlCol="0">
            <a:spAutoFit/>
          </a:bodyPr>
          <a:lstStyle/>
          <a:p>
            <a:endParaRPr lang="en-GB" b="1" dirty="0"/>
          </a:p>
          <a:p>
            <a:r>
              <a:rPr lang="en-GB" dirty="0"/>
              <a:t>Overall, female outliers receive higher volumes of pain medication than males. Like with the male outliers, there are few monthly intervals between prescriptions.</a:t>
            </a:r>
          </a:p>
          <a:p>
            <a:endParaRPr lang="en-GB" dirty="0"/>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endParaRPr lang="en-GB" sz="1400" dirty="0">
              <a:solidFill>
                <a:schemeClr val="bg1">
                  <a:lumMod val="50000"/>
                </a:schemeClr>
              </a:solidFill>
            </a:endParaRPr>
          </a:p>
          <a:p>
            <a:r>
              <a:rPr lang="en-GB" sz="1400" dirty="0">
                <a:solidFill>
                  <a:schemeClr val="bg1">
                    <a:lumMod val="50000"/>
                  </a:schemeClr>
                </a:solidFill>
              </a:rPr>
              <a:t>This bar chart matrix shows the total volume of pain medication prescribed per month for each of the outlier patients, with each chart showing an individual patient journey. The volume of medication is represented by the height and colour gradient of the bars. Higher, redder bars include higher volumes, whereas lower, bluer bars indicate lower volumes.  Gaps between prescriptions are shown by white spaces. Facets are used to split this analysis by gender and age group.  Within each gender, patients are ordered from youngest to oldest.</a:t>
            </a:r>
          </a:p>
        </p:txBody>
      </p:sp>
      <p:sp>
        <p:nvSpPr>
          <p:cNvPr id="4" name="TextBox 3">
            <a:extLst>
              <a:ext uri="{FF2B5EF4-FFF2-40B4-BE49-F238E27FC236}">
                <a16:creationId xmlns:a16="http://schemas.microsoft.com/office/drawing/2014/main" id="{2E8A9C73-1CB4-42C0-9468-DF832A0D7692}"/>
              </a:ext>
            </a:extLst>
          </p:cNvPr>
          <p:cNvSpPr txBox="1"/>
          <p:nvPr/>
        </p:nvSpPr>
        <p:spPr>
          <a:xfrm>
            <a:off x="4463415" y="230555"/>
            <a:ext cx="6780628" cy="369332"/>
          </a:xfrm>
          <a:prstGeom prst="rect">
            <a:avLst/>
          </a:prstGeom>
          <a:noFill/>
        </p:spPr>
        <p:txBody>
          <a:bodyPr wrap="square" rtlCol="0">
            <a:spAutoFit/>
          </a:bodyPr>
          <a:lstStyle/>
          <a:p>
            <a:r>
              <a:rPr lang="en-GB" b="1" dirty="0"/>
              <a:t>Female Outliers: Volume of Pain Medication Prescribed per Month</a:t>
            </a:r>
          </a:p>
        </p:txBody>
      </p:sp>
    </p:spTree>
    <p:extLst>
      <p:ext uri="{BB962C8B-B14F-4D97-AF65-F5344CB8AC3E}">
        <p14:creationId xmlns:p14="http://schemas.microsoft.com/office/powerpoint/2010/main" val="44077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547CD-AB9B-4BCF-9116-C999FECF9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616" y="338137"/>
            <a:ext cx="8782050" cy="6181725"/>
          </a:xfrm>
          <a:prstGeom prst="rect">
            <a:avLst/>
          </a:prstGeom>
        </p:spPr>
      </p:pic>
      <p:sp>
        <p:nvSpPr>
          <p:cNvPr id="2" name="TextBox 1">
            <a:extLst>
              <a:ext uri="{FF2B5EF4-FFF2-40B4-BE49-F238E27FC236}">
                <a16:creationId xmlns:a16="http://schemas.microsoft.com/office/drawing/2014/main" id="{F56EE139-750A-45C6-BFD0-425FC4841E09}"/>
              </a:ext>
            </a:extLst>
          </p:cNvPr>
          <p:cNvSpPr txBox="1"/>
          <p:nvPr/>
        </p:nvSpPr>
        <p:spPr>
          <a:xfrm>
            <a:off x="0" y="169609"/>
            <a:ext cx="3179298" cy="6740307"/>
          </a:xfrm>
          <a:prstGeom prst="rect">
            <a:avLst/>
          </a:prstGeom>
          <a:noFill/>
        </p:spPr>
        <p:txBody>
          <a:bodyPr wrap="square" rtlCol="0">
            <a:spAutoFit/>
          </a:bodyPr>
          <a:lstStyle/>
          <a:p>
            <a:r>
              <a:rPr lang="en-GB" dirty="0"/>
              <a:t>With the exception of 2 patients under the age of 50, male outliers are generally prescribed small or medium pack sizes. The majority of male outliers exhibit patterns of polypharmacy (i.e., receiving 2 or more different drug classes).</a:t>
            </a:r>
          </a:p>
          <a:p>
            <a:endParaRPr lang="en-GB" dirty="0"/>
          </a:p>
          <a:p>
            <a:endParaRPr lang="en-GB" dirty="0"/>
          </a:p>
          <a:p>
            <a:r>
              <a:rPr lang="en-GB" sz="1400" dirty="0">
                <a:solidFill>
                  <a:schemeClr val="bg1">
                    <a:lumMod val="50000"/>
                  </a:schemeClr>
                </a:solidFill>
              </a:rPr>
              <a:t>This bar chart matrix shows the sequence and pack size of pain medication prescribed for each of the outlier patients, with each chart showing an individual patient journey. Each bar represents a single pain medication prescription, with many (thinner) bars showing more prescriptions. Pack size is represented by the height of each bar, with smaller pack sizes (&lt; 1 weeks’ worth of medication) indicated by lower bars and higher pack sizes by higher bars. Colour indicates drug class. Prescriptions are ordered from earliest to latest and grouped by month. Facets are used to split this analysis by gender and age group.  Within each gender, patients are ordered from youngest to oldest.</a:t>
            </a:r>
          </a:p>
        </p:txBody>
      </p:sp>
      <p:sp>
        <p:nvSpPr>
          <p:cNvPr id="5" name="TextBox 4">
            <a:extLst>
              <a:ext uri="{FF2B5EF4-FFF2-40B4-BE49-F238E27FC236}">
                <a16:creationId xmlns:a16="http://schemas.microsoft.com/office/drawing/2014/main" id="{38EA3C91-8C8F-401A-A419-82CF700A189E}"/>
              </a:ext>
            </a:extLst>
          </p:cNvPr>
          <p:cNvSpPr txBox="1"/>
          <p:nvPr/>
        </p:nvSpPr>
        <p:spPr>
          <a:xfrm>
            <a:off x="4079631" y="256271"/>
            <a:ext cx="7240020" cy="369332"/>
          </a:xfrm>
          <a:prstGeom prst="rect">
            <a:avLst/>
          </a:prstGeom>
          <a:noFill/>
        </p:spPr>
        <p:txBody>
          <a:bodyPr wrap="square" rtlCol="0">
            <a:spAutoFit/>
          </a:bodyPr>
          <a:lstStyle/>
          <a:p>
            <a:r>
              <a:rPr lang="en-GB" b="1" dirty="0"/>
              <a:t>Male Outliers: Sequence of Prescriptions by Drug Class and Pack Size</a:t>
            </a:r>
          </a:p>
        </p:txBody>
      </p:sp>
    </p:spTree>
    <p:extLst>
      <p:ext uri="{BB962C8B-B14F-4D97-AF65-F5344CB8AC3E}">
        <p14:creationId xmlns:p14="http://schemas.microsoft.com/office/powerpoint/2010/main" val="332455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ACA694CD-F551-4E8A-8BA8-B79A2CCCE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466" y="574523"/>
            <a:ext cx="8562533" cy="6027206"/>
          </a:xfrm>
          <a:prstGeom prst="rect">
            <a:avLst/>
          </a:prstGeom>
        </p:spPr>
      </p:pic>
      <p:sp>
        <p:nvSpPr>
          <p:cNvPr id="5" name="TextBox 4">
            <a:extLst>
              <a:ext uri="{FF2B5EF4-FFF2-40B4-BE49-F238E27FC236}">
                <a16:creationId xmlns:a16="http://schemas.microsoft.com/office/drawing/2014/main" id="{D1975409-4112-478B-979E-2DDB728A6506}"/>
              </a:ext>
            </a:extLst>
          </p:cNvPr>
          <p:cNvSpPr txBox="1"/>
          <p:nvPr/>
        </p:nvSpPr>
        <p:spPr>
          <a:xfrm>
            <a:off x="4079631" y="256271"/>
            <a:ext cx="7240020" cy="369332"/>
          </a:xfrm>
          <a:prstGeom prst="rect">
            <a:avLst/>
          </a:prstGeom>
          <a:noFill/>
        </p:spPr>
        <p:txBody>
          <a:bodyPr wrap="square" rtlCol="0">
            <a:spAutoFit/>
          </a:bodyPr>
          <a:lstStyle/>
          <a:p>
            <a:r>
              <a:rPr lang="en-GB" b="1" dirty="0"/>
              <a:t>Female Outliers: Sequence of Prescriptions by Drug Class and Pack Size</a:t>
            </a:r>
          </a:p>
        </p:txBody>
      </p:sp>
      <p:sp>
        <p:nvSpPr>
          <p:cNvPr id="6" name="TextBox 5">
            <a:extLst>
              <a:ext uri="{FF2B5EF4-FFF2-40B4-BE49-F238E27FC236}">
                <a16:creationId xmlns:a16="http://schemas.microsoft.com/office/drawing/2014/main" id="{9782DDE5-D425-4E2E-B59C-25741A69D0BB}"/>
              </a:ext>
            </a:extLst>
          </p:cNvPr>
          <p:cNvSpPr txBox="1"/>
          <p:nvPr/>
        </p:nvSpPr>
        <p:spPr>
          <a:xfrm>
            <a:off x="77119" y="135790"/>
            <a:ext cx="3552348" cy="6863417"/>
          </a:xfrm>
          <a:prstGeom prst="rect">
            <a:avLst/>
          </a:prstGeom>
          <a:noFill/>
        </p:spPr>
        <p:txBody>
          <a:bodyPr wrap="square" rtlCol="0">
            <a:spAutoFit/>
          </a:bodyPr>
          <a:lstStyle/>
          <a:p>
            <a:r>
              <a:rPr lang="en-GB" dirty="0"/>
              <a:t>Female outliers are generally prescribed more large pack sizes than males and also tend to receive more strong opioids. About half of the female outliers exhibit patterns of polypharmacy (i.e., receiving 2 or more different drug classes). Most prescriptions for the same drug class tend to be for the same pack size.</a:t>
            </a:r>
          </a:p>
          <a:p>
            <a:endParaRPr lang="en-GB" dirty="0"/>
          </a:p>
          <a:p>
            <a:endParaRPr lang="en-GB" sz="1400" dirty="0"/>
          </a:p>
          <a:p>
            <a:r>
              <a:rPr lang="en-GB" sz="1400" dirty="0">
                <a:solidFill>
                  <a:schemeClr val="bg1">
                    <a:lumMod val="50000"/>
                  </a:schemeClr>
                </a:solidFill>
              </a:rPr>
              <a:t>This bar chart matrix shows the sequence and pack size of pain medication prescribed for each of the outlier patients, with each chart showing an individual patient journey. Each bar represents a single pain medication prescription, with many (thinner) bars showing more prescriptions. Pack size is represented by the height of each bar, with smaller pack sizes (&lt; 1 weeks’ worth of medication) indicated by lower bars and higher pack sizes by higher bars. Colour indicates drug class. Prescriptions are ordered from earliest to latest and grouped by month. Facets are used to split this analysis by gender and age group.  Within each gender, patients are ordered from youngest to oldest.</a:t>
            </a:r>
          </a:p>
        </p:txBody>
      </p:sp>
    </p:spTree>
    <p:extLst>
      <p:ext uri="{BB962C8B-B14F-4D97-AF65-F5344CB8AC3E}">
        <p14:creationId xmlns:p14="http://schemas.microsoft.com/office/powerpoint/2010/main" val="282679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07A6C-BAB8-438E-8958-4339B581A48F}"/>
              </a:ext>
            </a:extLst>
          </p:cNvPr>
          <p:cNvSpPr txBox="1"/>
          <p:nvPr/>
        </p:nvSpPr>
        <p:spPr>
          <a:xfrm>
            <a:off x="179357" y="326571"/>
            <a:ext cx="4802120" cy="6401753"/>
          </a:xfrm>
          <a:prstGeom prst="rect">
            <a:avLst/>
          </a:prstGeom>
          <a:noFill/>
        </p:spPr>
        <p:txBody>
          <a:bodyPr wrap="square" rtlCol="0">
            <a:spAutoFit/>
          </a:bodyPr>
          <a:lstStyle/>
          <a:p>
            <a:r>
              <a:rPr lang="en-GB" sz="2400" b="1" dirty="0">
                <a:solidFill>
                  <a:srgbClr val="980943"/>
                </a:solidFill>
              </a:rPr>
              <a:t>Close-up of the Largest Outlier</a:t>
            </a:r>
          </a:p>
          <a:p>
            <a:endParaRPr lang="en-GB" dirty="0"/>
          </a:p>
          <a:p>
            <a:r>
              <a:rPr lang="en-GB" dirty="0"/>
              <a:t>The highest user in our sample was a female in her 50s who cumulatively received over 5 years’ worth of pain medication in a 12 month period.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1400" dirty="0">
              <a:solidFill>
                <a:schemeClr val="bg1">
                  <a:lumMod val="50000"/>
                </a:schemeClr>
              </a:solidFill>
            </a:endParaRPr>
          </a:p>
          <a:p>
            <a:endParaRPr lang="en-GB" sz="1400" dirty="0">
              <a:solidFill>
                <a:schemeClr val="bg1">
                  <a:lumMod val="50000"/>
                </a:schemeClr>
              </a:solidFill>
            </a:endParaRPr>
          </a:p>
          <a:p>
            <a:r>
              <a:rPr lang="en-GB" sz="1400" dirty="0">
                <a:solidFill>
                  <a:schemeClr val="bg1">
                    <a:lumMod val="50000"/>
                  </a:schemeClr>
                </a:solidFill>
              </a:rPr>
              <a:t>The stacked bar chart above shows the total volume of medication prescribed each month in the year following her first prescription, with the colour of the bars indicating drug class. The dodged bar chart on the right shows the volume of medication in each prescription and is grouped by month.</a:t>
            </a:r>
          </a:p>
        </p:txBody>
      </p:sp>
      <p:pic>
        <p:nvPicPr>
          <p:cNvPr id="4" name="Picture 3" descr="Chart, bar chart&#10;&#10;Description automatically generated">
            <a:extLst>
              <a:ext uri="{FF2B5EF4-FFF2-40B4-BE49-F238E27FC236}">
                <a16:creationId xmlns:a16="http://schemas.microsoft.com/office/drawing/2014/main" id="{8D4E7429-853F-430D-86F8-4FADA8189804}"/>
              </a:ext>
            </a:extLst>
          </p:cNvPr>
          <p:cNvPicPr>
            <a:picLocks noChangeAspect="1"/>
          </p:cNvPicPr>
          <p:nvPr/>
        </p:nvPicPr>
        <p:blipFill rotWithShape="1">
          <a:blip r:embed="rId2">
            <a:extLst>
              <a:ext uri="{28A0092B-C50C-407E-A947-70E740481C1C}">
                <a14:useLocalDpi xmlns:a14="http://schemas.microsoft.com/office/drawing/2010/main" val="0"/>
              </a:ext>
            </a:extLst>
          </a:blip>
          <a:srcRect r="4136"/>
          <a:stretch/>
        </p:blipFill>
        <p:spPr>
          <a:xfrm>
            <a:off x="4955591" y="380573"/>
            <a:ext cx="7187765" cy="5731328"/>
          </a:xfrm>
          <a:prstGeom prst="rect">
            <a:avLst/>
          </a:prstGeom>
        </p:spPr>
      </p:pic>
      <p:pic>
        <p:nvPicPr>
          <p:cNvPr id="6" name="Picture 5" descr="Chart, bar chart&#10;&#10;Description automatically generated">
            <a:extLst>
              <a:ext uri="{FF2B5EF4-FFF2-40B4-BE49-F238E27FC236}">
                <a16:creationId xmlns:a16="http://schemas.microsoft.com/office/drawing/2014/main" id="{CE61886D-D4A9-47E3-9800-123C51411BB7}"/>
              </a:ext>
            </a:extLst>
          </p:cNvPr>
          <p:cNvPicPr>
            <a:picLocks noChangeAspect="1"/>
          </p:cNvPicPr>
          <p:nvPr/>
        </p:nvPicPr>
        <p:blipFill rotWithShape="1">
          <a:blip r:embed="rId3">
            <a:extLst>
              <a:ext uri="{28A0092B-C50C-407E-A947-70E740481C1C}">
                <a14:useLocalDpi xmlns:a14="http://schemas.microsoft.com/office/drawing/2010/main" val="0"/>
              </a:ext>
            </a:extLst>
          </a:blip>
          <a:srcRect r="2814" b="9019"/>
          <a:stretch/>
        </p:blipFill>
        <p:spPr>
          <a:xfrm>
            <a:off x="153471" y="2056772"/>
            <a:ext cx="4802120" cy="3110651"/>
          </a:xfrm>
          <a:prstGeom prst="rect">
            <a:avLst/>
          </a:prstGeom>
        </p:spPr>
      </p:pic>
    </p:spTree>
    <p:extLst>
      <p:ext uri="{BB962C8B-B14F-4D97-AF65-F5344CB8AC3E}">
        <p14:creationId xmlns:p14="http://schemas.microsoft.com/office/powerpoint/2010/main" val="154796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2132</TotalTime>
  <Words>1438</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Lara</dc:creator>
  <cp:lastModifiedBy>Johnson, Lara</cp:lastModifiedBy>
  <cp:revision>189</cp:revision>
  <dcterms:created xsi:type="dcterms:W3CDTF">2021-06-14T11:15:15Z</dcterms:created>
  <dcterms:modified xsi:type="dcterms:W3CDTF">2021-07-12T14:31:02Z</dcterms:modified>
</cp:coreProperties>
</file>