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68" r:id="rId12"/>
    <p:sldId id="269" r:id="rId13"/>
    <p:sldId id="270" r:id="rId14"/>
    <p:sldId id="271" r:id="rId15"/>
    <p:sldId id="274" r:id="rId16"/>
    <p:sldId id="292" r:id="rId17"/>
    <p:sldId id="293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4" r:id="rId26"/>
    <p:sldId id="303" r:id="rId27"/>
    <p:sldId id="305" r:id="rId28"/>
    <p:sldId id="306" r:id="rId29"/>
    <p:sldId id="291" r:id="rId30"/>
    <p:sldId id="275" r:id="rId31"/>
    <p:sldId id="276" r:id="rId32"/>
    <p:sldId id="277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289" r:id="rId51"/>
    <p:sldId id="290" r:id="rId52"/>
    <p:sldId id="272" r:id="rId53"/>
    <p:sldId id="295" r:id="rId5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E41725-5602-4305-9A13-5343B160F587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4"/>
            <p14:sldId id="266"/>
            <p14:sldId id="265"/>
            <p14:sldId id="268"/>
            <p14:sldId id="269"/>
            <p14:sldId id="270"/>
            <p14:sldId id="271"/>
            <p14:sldId id="274"/>
            <p14:sldId id="292"/>
            <p14:sldId id="293"/>
            <p14:sldId id="296"/>
            <p14:sldId id="297"/>
            <p14:sldId id="298"/>
            <p14:sldId id="299"/>
            <p14:sldId id="300"/>
            <p14:sldId id="301"/>
            <p14:sldId id="302"/>
            <p14:sldId id="304"/>
            <p14:sldId id="303"/>
            <p14:sldId id="305"/>
            <p14:sldId id="306"/>
            <p14:sldId id="291"/>
            <p14:sldId id="275"/>
            <p14:sldId id="276"/>
            <p14:sldId id="277"/>
            <p14:sldId id="307"/>
            <p14:sldId id="308"/>
            <p14:sldId id="309"/>
            <p14:sldId id="310"/>
            <p14:sldId id="311"/>
            <p14:sldId id="312"/>
            <p14:sldId id="313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9"/>
            <p14:sldId id="290"/>
            <p14:sldId id="272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ECA7F1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0" autoAdjust="0"/>
    <p:restoredTop sz="94567" autoAdjust="0"/>
  </p:normalViewPr>
  <p:slideViewPr>
    <p:cSldViewPr snapToGrid="0">
      <p:cViewPr varScale="1">
        <p:scale>
          <a:sx n="118" d="100"/>
          <a:sy n="118" d="100"/>
        </p:scale>
        <p:origin x="216" y="19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35F254-6FF7-44BD-8DF5-33903F979E0C}" type="doc">
      <dgm:prSet loTypeId="urn:microsoft.com/office/officeart/2009/3/layout/StepUpProcess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198D802A-0E85-433A-A54F-3782CF9EC143}">
      <dgm:prSet phldrT="[Text]"/>
      <dgm:spPr/>
      <dgm:t>
        <a:bodyPr/>
        <a:lstStyle/>
        <a:p>
          <a:r>
            <a:rPr lang="de-DE" dirty="0"/>
            <a:t>Frameworks</a:t>
          </a:r>
        </a:p>
      </dgm:t>
    </dgm:pt>
    <dgm:pt modelId="{BE5045E5-6289-4052-B3A7-F7B6BCAA0CF3}" type="parTrans" cxnId="{075D9785-D704-4895-B80F-9269FA9715DC}">
      <dgm:prSet/>
      <dgm:spPr/>
      <dgm:t>
        <a:bodyPr/>
        <a:lstStyle/>
        <a:p>
          <a:endParaRPr lang="de-DE"/>
        </a:p>
      </dgm:t>
    </dgm:pt>
    <dgm:pt modelId="{DF6829B3-A65A-4DA5-8627-B20C2B35C536}" type="sibTrans" cxnId="{075D9785-D704-4895-B80F-9269FA9715DC}">
      <dgm:prSet/>
      <dgm:spPr/>
      <dgm:t>
        <a:bodyPr/>
        <a:lstStyle/>
        <a:p>
          <a:endParaRPr lang="de-DE"/>
        </a:p>
      </dgm:t>
    </dgm:pt>
    <dgm:pt modelId="{CABCC930-C662-40C8-8169-7598A3711AE0}">
      <dgm:prSet phldrT="[Text]"/>
      <dgm:spPr/>
      <dgm:t>
        <a:bodyPr/>
        <a:lstStyle/>
        <a:p>
          <a:r>
            <a:rPr lang="de-DE" dirty="0"/>
            <a:t>Richtlinien</a:t>
          </a:r>
        </a:p>
      </dgm:t>
    </dgm:pt>
    <dgm:pt modelId="{2CD6E1A4-6761-4BF7-8709-CE588191FAB0}" type="parTrans" cxnId="{FBE51F87-CD07-4D0E-B3BF-345EE2F0521F}">
      <dgm:prSet/>
      <dgm:spPr/>
      <dgm:t>
        <a:bodyPr/>
        <a:lstStyle/>
        <a:p>
          <a:endParaRPr lang="de-DE"/>
        </a:p>
      </dgm:t>
    </dgm:pt>
    <dgm:pt modelId="{73A13104-137E-459F-A785-89CC989201EE}" type="sibTrans" cxnId="{FBE51F87-CD07-4D0E-B3BF-345EE2F0521F}">
      <dgm:prSet/>
      <dgm:spPr/>
      <dgm:t>
        <a:bodyPr/>
        <a:lstStyle/>
        <a:p>
          <a:endParaRPr lang="de-DE"/>
        </a:p>
      </dgm:t>
    </dgm:pt>
    <dgm:pt modelId="{69856CE3-1618-4447-AA9B-5D6E42DC526D}">
      <dgm:prSet phldrT="[Text]"/>
      <dgm:spPr/>
      <dgm:t>
        <a:bodyPr/>
        <a:lstStyle/>
        <a:p>
          <a:r>
            <a:rPr lang="de-DE" dirty="0"/>
            <a:t>Festlegung Werten, Regeln und Verhaltensweisen</a:t>
          </a:r>
        </a:p>
      </dgm:t>
    </dgm:pt>
    <dgm:pt modelId="{BAFFB0D3-93CC-45E4-BE9C-F0E55946A1FD}" type="parTrans" cxnId="{118910F5-56C5-4582-ADA8-4281FE23CEAF}">
      <dgm:prSet/>
      <dgm:spPr/>
      <dgm:t>
        <a:bodyPr/>
        <a:lstStyle/>
        <a:p>
          <a:endParaRPr lang="de-DE"/>
        </a:p>
      </dgm:t>
    </dgm:pt>
    <dgm:pt modelId="{B8C2F519-F229-4891-A17D-318F89092B7C}" type="sibTrans" cxnId="{118910F5-56C5-4582-ADA8-4281FE23CEAF}">
      <dgm:prSet/>
      <dgm:spPr/>
      <dgm:t>
        <a:bodyPr/>
        <a:lstStyle/>
        <a:p>
          <a:endParaRPr lang="de-DE"/>
        </a:p>
      </dgm:t>
    </dgm:pt>
    <dgm:pt modelId="{22FFE78B-556C-4AFA-A54D-054DFD5ACDE3}" type="pres">
      <dgm:prSet presAssocID="{F635F254-6FF7-44BD-8DF5-33903F979E0C}" presName="rootnode" presStyleCnt="0">
        <dgm:presLayoutVars>
          <dgm:chMax/>
          <dgm:chPref/>
          <dgm:dir/>
          <dgm:animLvl val="lvl"/>
        </dgm:presLayoutVars>
      </dgm:prSet>
      <dgm:spPr/>
    </dgm:pt>
    <dgm:pt modelId="{B6355D7D-74D4-4802-BE5C-C11223766E46}" type="pres">
      <dgm:prSet presAssocID="{198D802A-0E85-433A-A54F-3782CF9EC143}" presName="composite" presStyleCnt="0"/>
      <dgm:spPr/>
    </dgm:pt>
    <dgm:pt modelId="{D600A189-BA03-467E-94FC-FA83C62ACFEF}" type="pres">
      <dgm:prSet presAssocID="{198D802A-0E85-433A-A54F-3782CF9EC143}" presName="LShape" presStyleLbl="alignNode1" presStyleIdx="0" presStyleCnt="5"/>
      <dgm:spPr/>
    </dgm:pt>
    <dgm:pt modelId="{1FE5A4EA-D78A-4BD4-AA8C-C4C945219388}" type="pres">
      <dgm:prSet presAssocID="{198D802A-0E85-433A-A54F-3782CF9EC143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E1CD867-00DC-4299-A839-0FDF1CCD72F0}" type="pres">
      <dgm:prSet presAssocID="{198D802A-0E85-433A-A54F-3782CF9EC143}" presName="Triangle" presStyleLbl="alignNode1" presStyleIdx="1" presStyleCnt="5"/>
      <dgm:spPr/>
    </dgm:pt>
    <dgm:pt modelId="{4D03D057-C36B-411C-8C6C-C2D1BADECFCA}" type="pres">
      <dgm:prSet presAssocID="{DF6829B3-A65A-4DA5-8627-B20C2B35C536}" presName="sibTrans" presStyleCnt="0"/>
      <dgm:spPr/>
    </dgm:pt>
    <dgm:pt modelId="{9E2ED508-57F8-4B0B-AB56-D94F6A298131}" type="pres">
      <dgm:prSet presAssocID="{DF6829B3-A65A-4DA5-8627-B20C2B35C536}" presName="space" presStyleCnt="0"/>
      <dgm:spPr/>
    </dgm:pt>
    <dgm:pt modelId="{C7E7DC61-6466-4213-A8A9-CF7BCBF856C2}" type="pres">
      <dgm:prSet presAssocID="{CABCC930-C662-40C8-8169-7598A3711AE0}" presName="composite" presStyleCnt="0"/>
      <dgm:spPr/>
    </dgm:pt>
    <dgm:pt modelId="{B5B4064B-4315-467E-8625-421FE5C3489A}" type="pres">
      <dgm:prSet presAssocID="{CABCC930-C662-40C8-8169-7598A3711AE0}" presName="LShape" presStyleLbl="alignNode1" presStyleIdx="2" presStyleCnt="5" custLinFactNeighborX="100" custLinFactNeighborY="2482"/>
      <dgm:spPr/>
    </dgm:pt>
    <dgm:pt modelId="{66B9C720-E78D-46EF-AA5D-8F53D615A994}" type="pres">
      <dgm:prSet presAssocID="{CABCC930-C662-40C8-8169-7598A3711AE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BE58F2E-7E98-4449-843F-F23B09F79366}" type="pres">
      <dgm:prSet presAssocID="{CABCC930-C662-40C8-8169-7598A3711AE0}" presName="Triangle" presStyleLbl="alignNode1" presStyleIdx="3" presStyleCnt="5"/>
      <dgm:spPr/>
    </dgm:pt>
    <dgm:pt modelId="{1E053099-F340-46D0-91A9-7975116CDC1E}" type="pres">
      <dgm:prSet presAssocID="{73A13104-137E-459F-A785-89CC989201EE}" presName="sibTrans" presStyleCnt="0"/>
      <dgm:spPr/>
    </dgm:pt>
    <dgm:pt modelId="{DA81D931-38A9-41D7-8A4A-26F6BC5F1AD9}" type="pres">
      <dgm:prSet presAssocID="{73A13104-137E-459F-A785-89CC989201EE}" presName="space" presStyleCnt="0"/>
      <dgm:spPr/>
    </dgm:pt>
    <dgm:pt modelId="{B8099DB3-FA27-449F-B043-2E8B1EB675A9}" type="pres">
      <dgm:prSet presAssocID="{69856CE3-1618-4447-AA9B-5D6E42DC526D}" presName="composite" presStyleCnt="0"/>
      <dgm:spPr/>
    </dgm:pt>
    <dgm:pt modelId="{DE413F0D-11D1-44FA-BA69-58D0D8410DFA}" type="pres">
      <dgm:prSet presAssocID="{69856CE3-1618-4447-AA9B-5D6E42DC526D}" presName="LShape" presStyleLbl="alignNode1" presStyleIdx="4" presStyleCnt="5"/>
      <dgm:spPr/>
    </dgm:pt>
    <dgm:pt modelId="{E3E2D7DF-83B3-4218-9096-DA250EF9B683}" type="pres">
      <dgm:prSet presAssocID="{69856CE3-1618-4447-AA9B-5D6E42DC526D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7F87910-FBEC-47F2-A871-355C9A89D5D2}" type="presOf" srcId="{F635F254-6FF7-44BD-8DF5-33903F979E0C}" destId="{22FFE78B-556C-4AFA-A54D-054DFD5ACDE3}" srcOrd="0" destOrd="0" presId="urn:microsoft.com/office/officeart/2009/3/layout/StepUpProcess"/>
    <dgm:cxn modelId="{075D9785-D704-4895-B80F-9269FA9715DC}" srcId="{F635F254-6FF7-44BD-8DF5-33903F979E0C}" destId="{198D802A-0E85-433A-A54F-3782CF9EC143}" srcOrd="0" destOrd="0" parTransId="{BE5045E5-6289-4052-B3A7-F7B6BCAA0CF3}" sibTransId="{DF6829B3-A65A-4DA5-8627-B20C2B35C536}"/>
    <dgm:cxn modelId="{FBE51F87-CD07-4D0E-B3BF-345EE2F0521F}" srcId="{F635F254-6FF7-44BD-8DF5-33903F979E0C}" destId="{CABCC930-C662-40C8-8169-7598A3711AE0}" srcOrd="1" destOrd="0" parTransId="{2CD6E1A4-6761-4BF7-8709-CE588191FAB0}" sibTransId="{73A13104-137E-459F-A785-89CC989201EE}"/>
    <dgm:cxn modelId="{DDB7AAB7-38E9-4152-9D3A-D50F22E4DA91}" type="presOf" srcId="{CABCC930-C662-40C8-8169-7598A3711AE0}" destId="{66B9C720-E78D-46EF-AA5D-8F53D615A994}" srcOrd="0" destOrd="0" presId="urn:microsoft.com/office/officeart/2009/3/layout/StepUpProcess"/>
    <dgm:cxn modelId="{4FFFAFDD-7916-4592-9F44-25FE0B9B207B}" type="presOf" srcId="{69856CE3-1618-4447-AA9B-5D6E42DC526D}" destId="{E3E2D7DF-83B3-4218-9096-DA250EF9B683}" srcOrd="0" destOrd="0" presId="urn:microsoft.com/office/officeart/2009/3/layout/StepUpProcess"/>
    <dgm:cxn modelId="{A76FDBF1-F11D-4182-8C05-472B792A5EAC}" type="presOf" srcId="{198D802A-0E85-433A-A54F-3782CF9EC143}" destId="{1FE5A4EA-D78A-4BD4-AA8C-C4C945219388}" srcOrd="0" destOrd="0" presId="urn:microsoft.com/office/officeart/2009/3/layout/StepUpProcess"/>
    <dgm:cxn modelId="{118910F5-56C5-4582-ADA8-4281FE23CEAF}" srcId="{F635F254-6FF7-44BD-8DF5-33903F979E0C}" destId="{69856CE3-1618-4447-AA9B-5D6E42DC526D}" srcOrd="2" destOrd="0" parTransId="{BAFFB0D3-93CC-45E4-BE9C-F0E55946A1FD}" sibTransId="{B8C2F519-F229-4891-A17D-318F89092B7C}"/>
    <dgm:cxn modelId="{79F2767A-9E32-4941-8785-A14BA8A4073F}" type="presParOf" srcId="{22FFE78B-556C-4AFA-A54D-054DFD5ACDE3}" destId="{B6355D7D-74D4-4802-BE5C-C11223766E46}" srcOrd="0" destOrd="0" presId="urn:microsoft.com/office/officeart/2009/3/layout/StepUpProcess"/>
    <dgm:cxn modelId="{95BAB95B-B9CC-4F89-A311-109E3EB5C1F7}" type="presParOf" srcId="{B6355D7D-74D4-4802-BE5C-C11223766E46}" destId="{D600A189-BA03-467E-94FC-FA83C62ACFEF}" srcOrd="0" destOrd="0" presId="urn:microsoft.com/office/officeart/2009/3/layout/StepUpProcess"/>
    <dgm:cxn modelId="{5A6B0DC2-907B-4C02-8088-62D8F66B2C94}" type="presParOf" srcId="{B6355D7D-74D4-4802-BE5C-C11223766E46}" destId="{1FE5A4EA-D78A-4BD4-AA8C-C4C945219388}" srcOrd="1" destOrd="0" presId="urn:microsoft.com/office/officeart/2009/3/layout/StepUpProcess"/>
    <dgm:cxn modelId="{12C5CD24-FDD0-4229-91D8-1CFE5852424C}" type="presParOf" srcId="{B6355D7D-74D4-4802-BE5C-C11223766E46}" destId="{1E1CD867-00DC-4299-A839-0FDF1CCD72F0}" srcOrd="2" destOrd="0" presId="urn:microsoft.com/office/officeart/2009/3/layout/StepUpProcess"/>
    <dgm:cxn modelId="{A1ECD105-5AE9-4CFD-AB7F-C3C47951B548}" type="presParOf" srcId="{22FFE78B-556C-4AFA-A54D-054DFD5ACDE3}" destId="{4D03D057-C36B-411C-8C6C-C2D1BADECFCA}" srcOrd="1" destOrd="0" presId="urn:microsoft.com/office/officeart/2009/3/layout/StepUpProcess"/>
    <dgm:cxn modelId="{AC297D1F-B006-4E6F-BBE3-F131E2B39073}" type="presParOf" srcId="{4D03D057-C36B-411C-8C6C-C2D1BADECFCA}" destId="{9E2ED508-57F8-4B0B-AB56-D94F6A298131}" srcOrd="0" destOrd="0" presId="urn:microsoft.com/office/officeart/2009/3/layout/StepUpProcess"/>
    <dgm:cxn modelId="{900F14E0-98ED-4C83-9592-59D4B296D72E}" type="presParOf" srcId="{22FFE78B-556C-4AFA-A54D-054DFD5ACDE3}" destId="{C7E7DC61-6466-4213-A8A9-CF7BCBF856C2}" srcOrd="2" destOrd="0" presId="urn:microsoft.com/office/officeart/2009/3/layout/StepUpProcess"/>
    <dgm:cxn modelId="{C10C1067-ECEE-4F34-A140-C3337E456AA8}" type="presParOf" srcId="{C7E7DC61-6466-4213-A8A9-CF7BCBF856C2}" destId="{B5B4064B-4315-467E-8625-421FE5C3489A}" srcOrd="0" destOrd="0" presId="urn:microsoft.com/office/officeart/2009/3/layout/StepUpProcess"/>
    <dgm:cxn modelId="{E3051C39-ADD2-4002-BBA2-B97D24112F93}" type="presParOf" srcId="{C7E7DC61-6466-4213-A8A9-CF7BCBF856C2}" destId="{66B9C720-E78D-46EF-AA5D-8F53D615A994}" srcOrd="1" destOrd="0" presId="urn:microsoft.com/office/officeart/2009/3/layout/StepUpProcess"/>
    <dgm:cxn modelId="{6E2C2F11-73BC-40CD-B9C8-34D1317F9A09}" type="presParOf" srcId="{C7E7DC61-6466-4213-A8A9-CF7BCBF856C2}" destId="{ABE58F2E-7E98-4449-843F-F23B09F79366}" srcOrd="2" destOrd="0" presId="urn:microsoft.com/office/officeart/2009/3/layout/StepUpProcess"/>
    <dgm:cxn modelId="{33CD2A2B-E73E-440B-9886-385F4C8AD06D}" type="presParOf" srcId="{22FFE78B-556C-4AFA-A54D-054DFD5ACDE3}" destId="{1E053099-F340-46D0-91A9-7975116CDC1E}" srcOrd="3" destOrd="0" presId="urn:microsoft.com/office/officeart/2009/3/layout/StepUpProcess"/>
    <dgm:cxn modelId="{6C8FC0DB-7C74-4E8E-8B6D-453527DCB2B2}" type="presParOf" srcId="{1E053099-F340-46D0-91A9-7975116CDC1E}" destId="{DA81D931-38A9-41D7-8A4A-26F6BC5F1AD9}" srcOrd="0" destOrd="0" presId="urn:microsoft.com/office/officeart/2009/3/layout/StepUpProcess"/>
    <dgm:cxn modelId="{D4AC3E42-9D2F-41D1-8F94-D5567E61A779}" type="presParOf" srcId="{22FFE78B-556C-4AFA-A54D-054DFD5ACDE3}" destId="{B8099DB3-FA27-449F-B043-2E8B1EB675A9}" srcOrd="4" destOrd="0" presId="urn:microsoft.com/office/officeart/2009/3/layout/StepUpProcess"/>
    <dgm:cxn modelId="{32B316CA-22CB-444B-AB36-4522DB361290}" type="presParOf" srcId="{B8099DB3-FA27-449F-B043-2E8B1EB675A9}" destId="{DE413F0D-11D1-44FA-BA69-58D0D8410DFA}" srcOrd="0" destOrd="0" presId="urn:microsoft.com/office/officeart/2009/3/layout/StepUpProcess"/>
    <dgm:cxn modelId="{D6506DE1-977A-4B05-A496-CB566D3229D1}" type="presParOf" srcId="{B8099DB3-FA27-449F-B043-2E8B1EB675A9}" destId="{E3E2D7DF-83B3-4218-9096-DA250EF9B683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197BA7-FF7F-442F-A064-D5DC1EBECBBE}" type="doc">
      <dgm:prSet loTypeId="urn:microsoft.com/office/officeart/2005/8/layout/process1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8A1FBD0B-E311-4C6C-BF55-7B8A6E2591E9}">
      <dgm:prSet phldrT="[Text]"/>
      <dgm:spPr/>
      <dgm:t>
        <a:bodyPr/>
        <a:lstStyle/>
        <a:p>
          <a:r>
            <a:rPr lang="de-DE" dirty="0"/>
            <a:t>Management</a:t>
          </a:r>
        </a:p>
      </dgm:t>
    </dgm:pt>
    <dgm:pt modelId="{FF98C27E-81E7-4C14-A07C-ED61B021776F}" type="parTrans" cxnId="{9F4D365C-C2E2-4864-A19D-9FE4A6F56550}">
      <dgm:prSet/>
      <dgm:spPr/>
      <dgm:t>
        <a:bodyPr/>
        <a:lstStyle/>
        <a:p>
          <a:endParaRPr lang="de-DE"/>
        </a:p>
      </dgm:t>
    </dgm:pt>
    <dgm:pt modelId="{9776A3DD-8487-4A6C-B5BA-620672C6FFB6}" type="sibTrans" cxnId="{9F4D365C-C2E2-4864-A19D-9FE4A6F56550}">
      <dgm:prSet/>
      <dgm:spPr/>
      <dgm:t>
        <a:bodyPr/>
        <a:lstStyle/>
        <a:p>
          <a:endParaRPr lang="de-DE"/>
        </a:p>
      </dgm:t>
    </dgm:pt>
    <dgm:pt modelId="{451BEFFF-CAFB-49E5-AFEA-8740B14B61E1}">
      <dgm:prSet phldrT="[Text]"/>
      <dgm:spPr/>
      <dgm:t>
        <a:bodyPr/>
        <a:lstStyle/>
        <a:p>
          <a:r>
            <a:rPr lang="de-DE" dirty="0"/>
            <a:t>IT Management</a:t>
          </a:r>
        </a:p>
      </dgm:t>
    </dgm:pt>
    <dgm:pt modelId="{5842834D-6A32-495C-A39A-893F946F282E}" type="parTrans" cxnId="{01752ADA-4013-49F9-87DE-DB58FA63B4D5}">
      <dgm:prSet/>
      <dgm:spPr/>
      <dgm:t>
        <a:bodyPr/>
        <a:lstStyle/>
        <a:p>
          <a:endParaRPr lang="de-DE"/>
        </a:p>
      </dgm:t>
    </dgm:pt>
    <dgm:pt modelId="{62AFC9E6-A1CD-4BEF-8D5B-F5053C2BED4B}" type="sibTrans" cxnId="{01752ADA-4013-49F9-87DE-DB58FA63B4D5}">
      <dgm:prSet/>
      <dgm:spPr/>
      <dgm:t>
        <a:bodyPr/>
        <a:lstStyle/>
        <a:p>
          <a:endParaRPr lang="de-DE"/>
        </a:p>
      </dgm:t>
    </dgm:pt>
    <dgm:pt modelId="{F0CBF378-871C-4994-8411-BB15F4B1527D}">
      <dgm:prSet/>
      <dgm:spPr/>
      <dgm:t>
        <a:bodyPr/>
        <a:lstStyle/>
        <a:p>
          <a:r>
            <a:rPr lang="de-DE"/>
            <a:t>IT Service Management</a:t>
          </a:r>
          <a:endParaRPr lang="de-DE" dirty="0"/>
        </a:p>
      </dgm:t>
    </dgm:pt>
    <dgm:pt modelId="{FE2ADA8A-191E-47E8-BCB8-5B1448666A80}" type="parTrans" cxnId="{EE663DED-FA41-4037-8BF1-158E84227A0D}">
      <dgm:prSet/>
      <dgm:spPr/>
      <dgm:t>
        <a:bodyPr/>
        <a:lstStyle/>
        <a:p>
          <a:endParaRPr lang="de-DE"/>
        </a:p>
      </dgm:t>
    </dgm:pt>
    <dgm:pt modelId="{D04FB702-FB24-4C4C-95D5-CB5EACBD66C8}" type="sibTrans" cxnId="{EE663DED-FA41-4037-8BF1-158E84227A0D}">
      <dgm:prSet/>
      <dgm:spPr/>
      <dgm:t>
        <a:bodyPr/>
        <a:lstStyle/>
        <a:p>
          <a:endParaRPr lang="de-DE"/>
        </a:p>
      </dgm:t>
    </dgm:pt>
    <dgm:pt modelId="{E169CF01-391F-4CE9-A936-950C74131E5A}">
      <dgm:prSet/>
      <dgm:spPr/>
      <dgm:t>
        <a:bodyPr/>
        <a:lstStyle/>
        <a:p>
          <a:r>
            <a:rPr lang="de-DE" dirty="0"/>
            <a:t>ISO/IEC 2000</a:t>
          </a:r>
        </a:p>
      </dgm:t>
    </dgm:pt>
    <dgm:pt modelId="{54E03001-4ACB-4D80-AF21-2A7281511841}" type="parTrans" cxnId="{031785CF-6696-473A-BEC4-54E93461A54F}">
      <dgm:prSet/>
      <dgm:spPr/>
      <dgm:t>
        <a:bodyPr/>
        <a:lstStyle/>
        <a:p>
          <a:endParaRPr lang="de-DE"/>
        </a:p>
      </dgm:t>
    </dgm:pt>
    <dgm:pt modelId="{40AD9B6E-291C-4A28-B9FB-71919549B5EC}" type="sibTrans" cxnId="{031785CF-6696-473A-BEC4-54E93461A54F}">
      <dgm:prSet/>
      <dgm:spPr/>
      <dgm:t>
        <a:bodyPr/>
        <a:lstStyle/>
        <a:p>
          <a:endParaRPr lang="de-DE"/>
        </a:p>
      </dgm:t>
    </dgm:pt>
    <dgm:pt modelId="{72CF60FC-D1EA-4391-A44C-F4B6455F23C7}" type="pres">
      <dgm:prSet presAssocID="{54197BA7-FF7F-442F-A064-D5DC1EBECBBE}" presName="Name0" presStyleCnt="0">
        <dgm:presLayoutVars>
          <dgm:dir/>
          <dgm:resizeHandles val="exact"/>
        </dgm:presLayoutVars>
      </dgm:prSet>
      <dgm:spPr/>
    </dgm:pt>
    <dgm:pt modelId="{36EE8C6D-9AA0-4EE1-86F9-DB2D2E4F0F29}" type="pres">
      <dgm:prSet presAssocID="{8A1FBD0B-E311-4C6C-BF55-7B8A6E2591E9}" presName="node" presStyleLbl="node1" presStyleIdx="0" presStyleCnt="4" custScaleX="84420" custScaleY="97523" custLinFactNeighborX="-827" custLinFactNeighborY="45">
        <dgm:presLayoutVars>
          <dgm:bulletEnabled val="1"/>
        </dgm:presLayoutVars>
      </dgm:prSet>
      <dgm:spPr/>
    </dgm:pt>
    <dgm:pt modelId="{3501AD7D-AB64-4DC5-BB02-FE57E0BFA706}" type="pres">
      <dgm:prSet presAssocID="{9776A3DD-8487-4A6C-B5BA-620672C6FFB6}" presName="sibTrans" presStyleLbl="sibTrans2D1" presStyleIdx="0" presStyleCnt="3"/>
      <dgm:spPr/>
    </dgm:pt>
    <dgm:pt modelId="{07CE9D4C-5D36-4380-ACB5-1F4F14201DAB}" type="pres">
      <dgm:prSet presAssocID="{9776A3DD-8487-4A6C-B5BA-620672C6FFB6}" presName="connectorText" presStyleLbl="sibTrans2D1" presStyleIdx="0" presStyleCnt="3"/>
      <dgm:spPr/>
    </dgm:pt>
    <dgm:pt modelId="{08673AF8-4711-4153-AD5F-329EF9372DAC}" type="pres">
      <dgm:prSet presAssocID="{451BEFFF-CAFB-49E5-AFEA-8740B14B61E1}" presName="node" presStyleLbl="node1" presStyleIdx="1" presStyleCnt="4" custScaleX="90049" custScaleY="90985">
        <dgm:presLayoutVars>
          <dgm:bulletEnabled val="1"/>
        </dgm:presLayoutVars>
      </dgm:prSet>
      <dgm:spPr/>
    </dgm:pt>
    <dgm:pt modelId="{043DA333-4A22-45B7-8336-5B563B1627BF}" type="pres">
      <dgm:prSet presAssocID="{62AFC9E6-A1CD-4BEF-8D5B-F5053C2BED4B}" presName="sibTrans" presStyleLbl="sibTrans2D1" presStyleIdx="1" presStyleCnt="3"/>
      <dgm:spPr/>
    </dgm:pt>
    <dgm:pt modelId="{B5F095C1-0773-455D-B632-AB0E0D303DA6}" type="pres">
      <dgm:prSet presAssocID="{62AFC9E6-A1CD-4BEF-8D5B-F5053C2BED4B}" presName="connectorText" presStyleLbl="sibTrans2D1" presStyleIdx="1" presStyleCnt="3"/>
      <dgm:spPr/>
    </dgm:pt>
    <dgm:pt modelId="{21B31B7C-78A5-4D14-8F8B-8F9BB162F2C5}" type="pres">
      <dgm:prSet presAssocID="{F0CBF378-871C-4994-8411-BB15F4B1527D}" presName="node" presStyleLbl="node1" presStyleIdx="2" presStyleCnt="4">
        <dgm:presLayoutVars>
          <dgm:bulletEnabled val="1"/>
        </dgm:presLayoutVars>
      </dgm:prSet>
      <dgm:spPr/>
    </dgm:pt>
    <dgm:pt modelId="{FA6C90B7-3D36-4711-AD7F-6DE129D5B45A}" type="pres">
      <dgm:prSet presAssocID="{D04FB702-FB24-4C4C-95D5-CB5EACBD66C8}" presName="sibTrans" presStyleLbl="sibTrans2D1" presStyleIdx="2" presStyleCnt="3"/>
      <dgm:spPr/>
    </dgm:pt>
    <dgm:pt modelId="{A7FD1213-15C4-4D6D-B2DC-FD44DC94895D}" type="pres">
      <dgm:prSet presAssocID="{D04FB702-FB24-4C4C-95D5-CB5EACBD66C8}" presName="connectorText" presStyleLbl="sibTrans2D1" presStyleIdx="2" presStyleCnt="3"/>
      <dgm:spPr/>
    </dgm:pt>
    <dgm:pt modelId="{7319EE50-B1F6-4875-8CFC-3DC2B1ADD8A5}" type="pres">
      <dgm:prSet presAssocID="{E169CF01-391F-4CE9-A936-950C74131E5A}" presName="node" presStyleLbl="node1" presStyleIdx="3" presStyleCnt="4">
        <dgm:presLayoutVars>
          <dgm:bulletEnabled val="1"/>
        </dgm:presLayoutVars>
      </dgm:prSet>
      <dgm:spPr/>
    </dgm:pt>
  </dgm:ptLst>
  <dgm:cxnLst>
    <dgm:cxn modelId="{AFD48048-D368-44E1-92D7-37388AB5262E}" type="presOf" srcId="{54197BA7-FF7F-442F-A064-D5DC1EBECBBE}" destId="{72CF60FC-D1EA-4391-A44C-F4B6455F23C7}" srcOrd="0" destOrd="0" presId="urn:microsoft.com/office/officeart/2005/8/layout/process1"/>
    <dgm:cxn modelId="{9F4D365C-C2E2-4864-A19D-9FE4A6F56550}" srcId="{54197BA7-FF7F-442F-A064-D5DC1EBECBBE}" destId="{8A1FBD0B-E311-4C6C-BF55-7B8A6E2591E9}" srcOrd="0" destOrd="0" parTransId="{FF98C27E-81E7-4C14-A07C-ED61B021776F}" sibTransId="{9776A3DD-8487-4A6C-B5BA-620672C6FFB6}"/>
    <dgm:cxn modelId="{849B885D-0793-4F28-B173-E831DB1467FE}" type="presOf" srcId="{62AFC9E6-A1CD-4BEF-8D5B-F5053C2BED4B}" destId="{043DA333-4A22-45B7-8336-5B563B1627BF}" srcOrd="0" destOrd="0" presId="urn:microsoft.com/office/officeart/2005/8/layout/process1"/>
    <dgm:cxn modelId="{2E51478F-453A-45C0-886D-0C01633A68F1}" type="presOf" srcId="{D04FB702-FB24-4C4C-95D5-CB5EACBD66C8}" destId="{A7FD1213-15C4-4D6D-B2DC-FD44DC94895D}" srcOrd="1" destOrd="0" presId="urn:microsoft.com/office/officeart/2005/8/layout/process1"/>
    <dgm:cxn modelId="{B1EBAB99-83D3-4719-8595-E88C9CB8090E}" type="presOf" srcId="{F0CBF378-871C-4994-8411-BB15F4B1527D}" destId="{21B31B7C-78A5-4D14-8F8B-8F9BB162F2C5}" srcOrd="0" destOrd="0" presId="urn:microsoft.com/office/officeart/2005/8/layout/process1"/>
    <dgm:cxn modelId="{781706A2-75BC-4270-995B-03CCF6AB51D7}" type="presOf" srcId="{451BEFFF-CAFB-49E5-AFEA-8740B14B61E1}" destId="{08673AF8-4711-4153-AD5F-329EF9372DAC}" srcOrd="0" destOrd="0" presId="urn:microsoft.com/office/officeart/2005/8/layout/process1"/>
    <dgm:cxn modelId="{CFAE51B5-864D-402F-9C37-048DA8C97893}" type="presOf" srcId="{62AFC9E6-A1CD-4BEF-8D5B-F5053C2BED4B}" destId="{B5F095C1-0773-455D-B632-AB0E0D303DA6}" srcOrd="1" destOrd="0" presId="urn:microsoft.com/office/officeart/2005/8/layout/process1"/>
    <dgm:cxn modelId="{031785CF-6696-473A-BEC4-54E93461A54F}" srcId="{54197BA7-FF7F-442F-A064-D5DC1EBECBBE}" destId="{E169CF01-391F-4CE9-A936-950C74131E5A}" srcOrd="3" destOrd="0" parTransId="{54E03001-4ACB-4D80-AF21-2A7281511841}" sibTransId="{40AD9B6E-291C-4A28-B9FB-71919549B5EC}"/>
    <dgm:cxn modelId="{C5D2C4D2-7A16-4F69-ADFC-CD1FE156EBC2}" type="presOf" srcId="{8A1FBD0B-E311-4C6C-BF55-7B8A6E2591E9}" destId="{36EE8C6D-9AA0-4EE1-86F9-DB2D2E4F0F29}" srcOrd="0" destOrd="0" presId="urn:microsoft.com/office/officeart/2005/8/layout/process1"/>
    <dgm:cxn modelId="{78D21FDA-1CD4-4166-81CA-BBD50B592169}" type="presOf" srcId="{9776A3DD-8487-4A6C-B5BA-620672C6FFB6}" destId="{07CE9D4C-5D36-4380-ACB5-1F4F14201DAB}" srcOrd="1" destOrd="0" presId="urn:microsoft.com/office/officeart/2005/8/layout/process1"/>
    <dgm:cxn modelId="{01752ADA-4013-49F9-87DE-DB58FA63B4D5}" srcId="{54197BA7-FF7F-442F-A064-D5DC1EBECBBE}" destId="{451BEFFF-CAFB-49E5-AFEA-8740B14B61E1}" srcOrd="1" destOrd="0" parTransId="{5842834D-6A32-495C-A39A-893F946F282E}" sibTransId="{62AFC9E6-A1CD-4BEF-8D5B-F5053C2BED4B}"/>
    <dgm:cxn modelId="{100467E0-16D9-46AE-93F1-6D8888D7C0FC}" type="presOf" srcId="{E169CF01-391F-4CE9-A936-950C74131E5A}" destId="{7319EE50-B1F6-4875-8CFC-3DC2B1ADD8A5}" srcOrd="0" destOrd="0" presId="urn:microsoft.com/office/officeart/2005/8/layout/process1"/>
    <dgm:cxn modelId="{68DD55E4-9AB3-468E-A755-45DE6F65D396}" type="presOf" srcId="{9776A3DD-8487-4A6C-B5BA-620672C6FFB6}" destId="{3501AD7D-AB64-4DC5-BB02-FE57E0BFA706}" srcOrd="0" destOrd="0" presId="urn:microsoft.com/office/officeart/2005/8/layout/process1"/>
    <dgm:cxn modelId="{EE663DED-FA41-4037-8BF1-158E84227A0D}" srcId="{54197BA7-FF7F-442F-A064-D5DC1EBECBBE}" destId="{F0CBF378-871C-4994-8411-BB15F4B1527D}" srcOrd="2" destOrd="0" parTransId="{FE2ADA8A-191E-47E8-BCB8-5B1448666A80}" sibTransId="{D04FB702-FB24-4C4C-95D5-CB5EACBD66C8}"/>
    <dgm:cxn modelId="{410FC3F2-8CBE-43F7-A6CA-0392599007E9}" type="presOf" srcId="{D04FB702-FB24-4C4C-95D5-CB5EACBD66C8}" destId="{FA6C90B7-3D36-4711-AD7F-6DE129D5B45A}" srcOrd="0" destOrd="0" presId="urn:microsoft.com/office/officeart/2005/8/layout/process1"/>
    <dgm:cxn modelId="{71FBB597-16A3-4879-9174-9951A805A749}" type="presParOf" srcId="{72CF60FC-D1EA-4391-A44C-F4B6455F23C7}" destId="{36EE8C6D-9AA0-4EE1-86F9-DB2D2E4F0F29}" srcOrd="0" destOrd="0" presId="urn:microsoft.com/office/officeart/2005/8/layout/process1"/>
    <dgm:cxn modelId="{1BAA5D9A-1900-4F4F-A75A-67B87EB08E0D}" type="presParOf" srcId="{72CF60FC-D1EA-4391-A44C-F4B6455F23C7}" destId="{3501AD7D-AB64-4DC5-BB02-FE57E0BFA706}" srcOrd="1" destOrd="0" presId="urn:microsoft.com/office/officeart/2005/8/layout/process1"/>
    <dgm:cxn modelId="{F56CBC49-3B17-4E19-ABE5-51693E1713C8}" type="presParOf" srcId="{3501AD7D-AB64-4DC5-BB02-FE57E0BFA706}" destId="{07CE9D4C-5D36-4380-ACB5-1F4F14201DAB}" srcOrd="0" destOrd="0" presId="urn:microsoft.com/office/officeart/2005/8/layout/process1"/>
    <dgm:cxn modelId="{1CA68630-F654-49BB-96C0-90430034F873}" type="presParOf" srcId="{72CF60FC-D1EA-4391-A44C-F4B6455F23C7}" destId="{08673AF8-4711-4153-AD5F-329EF9372DAC}" srcOrd="2" destOrd="0" presId="urn:microsoft.com/office/officeart/2005/8/layout/process1"/>
    <dgm:cxn modelId="{3DEF1B7B-FEC3-4CDF-A8F4-D4F989C885C9}" type="presParOf" srcId="{72CF60FC-D1EA-4391-A44C-F4B6455F23C7}" destId="{043DA333-4A22-45B7-8336-5B563B1627BF}" srcOrd="3" destOrd="0" presId="urn:microsoft.com/office/officeart/2005/8/layout/process1"/>
    <dgm:cxn modelId="{98D24971-760F-4D5E-BB14-0576C069E0BD}" type="presParOf" srcId="{043DA333-4A22-45B7-8336-5B563B1627BF}" destId="{B5F095C1-0773-455D-B632-AB0E0D303DA6}" srcOrd="0" destOrd="0" presId="urn:microsoft.com/office/officeart/2005/8/layout/process1"/>
    <dgm:cxn modelId="{98338118-4557-43B6-8F39-5E5F17FE2EC8}" type="presParOf" srcId="{72CF60FC-D1EA-4391-A44C-F4B6455F23C7}" destId="{21B31B7C-78A5-4D14-8F8B-8F9BB162F2C5}" srcOrd="4" destOrd="0" presId="urn:microsoft.com/office/officeart/2005/8/layout/process1"/>
    <dgm:cxn modelId="{152A1BE0-F236-4AC9-83CB-2EDF8B4F5A7D}" type="presParOf" srcId="{72CF60FC-D1EA-4391-A44C-F4B6455F23C7}" destId="{FA6C90B7-3D36-4711-AD7F-6DE129D5B45A}" srcOrd="5" destOrd="0" presId="urn:microsoft.com/office/officeart/2005/8/layout/process1"/>
    <dgm:cxn modelId="{42EB637F-C24B-4F98-8A5C-1C3D79E596F0}" type="presParOf" srcId="{FA6C90B7-3D36-4711-AD7F-6DE129D5B45A}" destId="{A7FD1213-15C4-4D6D-B2DC-FD44DC94895D}" srcOrd="0" destOrd="0" presId="urn:microsoft.com/office/officeart/2005/8/layout/process1"/>
    <dgm:cxn modelId="{51C55506-2F16-4EDC-9619-21FCCC45ED02}" type="presParOf" srcId="{72CF60FC-D1EA-4391-A44C-F4B6455F23C7}" destId="{7319EE50-B1F6-4875-8CFC-3DC2B1ADD8A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E366C0-7EC9-43BA-BB47-68E18A3B6EEE}" type="doc">
      <dgm:prSet loTypeId="urn:microsoft.com/office/officeart/2005/8/layout/process3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DEE21650-5B3C-486D-AAE0-B729AB69A80D}">
      <dgm:prSet phldrT="[Text]"/>
      <dgm:spPr/>
      <dgm:t>
        <a:bodyPr/>
        <a:lstStyle/>
        <a:p>
          <a:r>
            <a:rPr lang="de-DE" dirty="0"/>
            <a:t>Grundhaltung: Geschäftsprozessorientierung</a:t>
          </a:r>
        </a:p>
      </dgm:t>
    </dgm:pt>
    <dgm:pt modelId="{A9F006AD-1545-4CE7-97CF-8C08F9E65992}" type="parTrans" cxnId="{1E38A1CB-398D-4C8F-86D4-41C8D0BA7ADC}">
      <dgm:prSet/>
      <dgm:spPr/>
      <dgm:t>
        <a:bodyPr/>
        <a:lstStyle/>
        <a:p>
          <a:endParaRPr lang="de-DE"/>
        </a:p>
      </dgm:t>
    </dgm:pt>
    <dgm:pt modelId="{06D36CD2-9AB5-4FDF-8356-A911DBCCD54C}" type="sibTrans" cxnId="{1E38A1CB-398D-4C8F-86D4-41C8D0BA7ADC}">
      <dgm:prSet/>
      <dgm:spPr/>
      <dgm:t>
        <a:bodyPr/>
        <a:lstStyle/>
        <a:p>
          <a:endParaRPr lang="de-DE"/>
        </a:p>
      </dgm:t>
    </dgm:pt>
    <dgm:pt modelId="{64E91EBE-F34A-44DD-9E86-A98A34004A4E}">
      <dgm:prSet phldrT="[Text]"/>
      <dgm:spPr/>
      <dgm:t>
        <a:bodyPr/>
        <a:lstStyle/>
        <a:p>
          <a:pPr>
            <a:buNone/>
          </a:pPr>
          <a:r>
            <a:rPr lang="de-DE" dirty="0"/>
            <a:t> Alle betrieblichen Aktivitäten = Kombination einzelner oder verschiedener Prozesse </a:t>
          </a:r>
        </a:p>
      </dgm:t>
    </dgm:pt>
    <dgm:pt modelId="{45A3EE76-4991-4F9C-9ECB-4DB9DFB13697}" type="parTrans" cxnId="{01529110-54B1-4DBC-960E-54E0C1661781}">
      <dgm:prSet/>
      <dgm:spPr/>
      <dgm:t>
        <a:bodyPr/>
        <a:lstStyle/>
        <a:p>
          <a:endParaRPr lang="de-DE"/>
        </a:p>
      </dgm:t>
    </dgm:pt>
    <dgm:pt modelId="{1D72C666-23DA-4192-9DE5-86225ED69E84}" type="sibTrans" cxnId="{01529110-54B1-4DBC-960E-54E0C1661781}">
      <dgm:prSet/>
      <dgm:spPr/>
      <dgm:t>
        <a:bodyPr/>
        <a:lstStyle/>
        <a:p>
          <a:endParaRPr lang="de-DE"/>
        </a:p>
      </dgm:t>
    </dgm:pt>
    <dgm:pt modelId="{DC2ECCAC-74BC-41ED-BA2F-31C574F29665}">
      <dgm:prSet phldrT="[Text]"/>
      <dgm:spPr/>
      <dgm:t>
        <a:bodyPr/>
        <a:lstStyle/>
        <a:p>
          <a:r>
            <a:rPr lang="de-DE" dirty="0"/>
            <a:t>Erreichen der Grundhaltung</a:t>
          </a:r>
        </a:p>
      </dgm:t>
    </dgm:pt>
    <dgm:pt modelId="{428048F8-4258-4743-9624-3B8CB23A0919}" type="parTrans" cxnId="{CA6047EB-8CC1-40C5-BA20-5C924ACC8D57}">
      <dgm:prSet/>
      <dgm:spPr/>
      <dgm:t>
        <a:bodyPr/>
        <a:lstStyle/>
        <a:p>
          <a:endParaRPr lang="de-DE"/>
        </a:p>
      </dgm:t>
    </dgm:pt>
    <dgm:pt modelId="{EEB7CC66-86BB-40CF-99CB-DD5E29174BC4}" type="sibTrans" cxnId="{CA6047EB-8CC1-40C5-BA20-5C924ACC8D57}">
      <dgm:prSet/>
      <dgm:spPr/>
      <dgm:t>
        <a:bodyPr/>
        <a:lstStyle/>
        <a:p>
          <a:endParaRPr lang="de-DE"/>
        </a:p>
      </dgm:t>
    </dgm:pt>
    <dgm:pt modelId="{A7172B78-C6BF-4060-B4F0-793416416E84}">
      <dgm:prSet phldrT="[Text]"/>
      <dgm:spPr/>
      <dgm:t>
        <a:bodyPr/>
        <a:lstStyle/>
        <a:p>
          <a:r>
            <a:rPr lang="de-DE" dirty="0"/>
            <a:t>Ziele definieren, an denen sich die Erbringung der IT-Services ausrichtet</a:t>
          </a:r>
        </a:p>
      </dgm:t>
    </dgm:pt>
    <dgm:pt modelId="{3DD362D3-291E-4546-8405-C90E32329BD8}" type="parTrans" cxnId="{0D4BE70B-6D2C-4C88-8B9D-314C90E0455B}">
      <dgm:prSet/>
      <dgm:spPr/>
      <dgm:t>
        <a:bodyPr/>
        <a:lstStyle/>
        <a:p>
          <a:endParaRPr lang="de-DE"/>
        </a:p>
      </dgm:t>
    </dgm:pt>
    <dgm:pt modelId="{5AF96839-1E8E-486B-81F6-D689C314B090}" type="sibTrans" cxnId="{0D4BE70B-6D2C-4C88-8B9D-314C90E0455B}">
      <dgm:prSet/>
      <dgm:spPr/>
      <dgm:t>
        <a:bodyPr/>
        <a:lstStyle/>
        <a:p>
          <a:endParaRPr lang="de-DE"/>
        </a:p>
      </dgm:t>
    </dgm:pt>
    <dgm:pt modelId="{C8997EF4-38ED-42FD-B709-70A11A56D25A}">
      <dgm:prSet phldrT="[Text]"/>
      <dgm:spPr/>
      <dgm:t>
        <a:bodyPr/>
        <a:lstStyle/>
        <a:p>
          <a:r>
            <a:rPr lang="de-DE" dirty="0"/>
            <a:t>Definierten Ziele erreichen</a:t>
          </a:r>
        </a:p>
      </dgm:t>
    </dgm:pt>
    <dgm:pt modelId="{AA15C294-D324-4964-9D25-1BC043DA10CE}" type="parTrans" cxnId="{899C4BEC-9541-4449-A47C-7898C588CBAE}">
      <dgm:prSet/>
      <dgm:spPr/>
      <dgm:t>
        <a:bodyPr/>
        <a:lstStyle/>
        <a:p>
          <a:endParaRPr lang="de-DE"/>
        </a:p>
      </dgm:t>
    </dgm:pt>
    <dgm:pt modelId="{FA215E70-D41B-4F38-B023-0E91C907FA75}" type="sibTrans" cxnId="{899C4BEC-9541-4449-A47C-7898C588CBAE}">
      <dgm:prSet/>
      <dgm:spPr/>
      <dgm:t>
        <a:bodyPr/>
        <a:lstStyle/>
        <a:p>
          <a:endParaRPr lang="de-DE"/>
        </a:p>
      </dgm:t>
    </dgm:pt>
    <dgm:pt modelId="{F1080057-FBB2-48CE-AFB6-C7AE0F98BF9E}">
      <dgm:prSet phldrT="[Text]"/>
      <dgm:spPr/>
      <dgm:t>
        <a:bodyPr/>
        <a:lstStyle/>
        <a:p>
          <a:r>
            <a:rPr lang="de-DE" dirty="0"/>
            <a:t>Möglichkeiten IT-Organisation + Anforderungen des Kunden/der Kundin über  zu erbringenden Services müssen deckungsgleich</a:t>
          </a:r>
        </a:p>
      </dgm:t>
    </dgm:pt>
    <dgm:pt modelId="{7FFF0A33-04C2-4A4D-A8A8-CB827F0D9E7C}" type="parTrans" cxnId="{CCF037EE-0634-45E0-B767-6FB823BDDC59}">
      <dgm:prSet/>
      <dgm:spPr/>
      <dgm:t>
        <a:bodyPr/>
        <a:lstStyle/>
        <a:p>
          <a:endParaRPr lang="de-DE"/>
        </a:p>
      </dgm:t>
    </dgm:pt>
    <dgm:pt modelId="{9AD0561B-659E-46A9-8743-E6B49746D671}" type="sibTrans" cxnId="{CCF037EE-0634-45E0-B767-6FB823BDDC59}">
      <dgm:prSet/>
      <dgm:spPr/>
      <dgm:t>
        <a:bodyPr/>
        <a:lstStyle/>
        <a:p>
          <a:endParaRPr lang="de-DE"/>
        </a:p>
      </dgm:t>
    </dgm:pt>
    <dgm:pt modelId="{DFE39D63-A1E2-4840-9245-C9356A74E9EA}">
      <dgm:prSet phldrT="[Text]"/>
      <dgm:spPr/>
      <dgm:t>
        <a:bodyPr/>
        <a:lstStyle/>
        <a:p>
          <a:r>
            <a:rPr lang="de-DE" dirty="0"/>
            <a:t>ITIL</a:t>
          </a:r>
        </a:p>
      </dgm:t>
    </dgm:pt>
    <dgm:pt modelId="{229FF89F-475E-4D5C-AFAA-266D45E5D2BA}" type="parTrans" cxnId="{C45F5FF8-43E9-4C0F-ABD5-6E842E9B6C2D}">
      <dgm:prSet/>
      <dgm:spPr/>
      <dgm:t>
        <a:bodyPr/>
        <a:lstStyle/>
        <a:p>
          <a:endParaRPr lang="de-DE"/>
        </a:p>
      </dgm:t>
    </dgm:pt>
    <dgm:pt modelId="{9B0722B0-E6CE-4AE7-AB9A-C8B27F25AD81}" type="sibTrans" cxnId="{C45F5FF8-43E9-4C0F-ABD5-6E842E9B6C2D}">
      <dgm:prSet/>
      <dgm:spPr/>
      <dgm:t>
        <a:bodyPr/>
        <a:lstStyle/>
        <a:p>
          <a:endParaRPr lang="de-DE"/>
        </a:p>
      </dgm:t>
    </dgm:pt>
    <dgm:pt modelId="{07DFA1D1-378C-4B9F-945C-3CBA03B985FA}">
      <dgm:prSet phldrT="[Text]"/>
      <dgm:spPr/>
      <dgm:t>
        <a:bodyPr/>
        <a:lstStyle/>
        <a:p>
          <a:r>
            <a:rPr lang="de-DE" dirty="0"/>
            <a:t>Identifizierung des Kundenbedarfs + der entsprechenden Gestaltung des Services</a:t>
          </a:r>
        </a:p>
      </dgm:t>
    </dgm:pt>
    <dgm:pt modelId="{4B896240-06E8-4236-9268-FA19EE6F4456}" type="parTrans" cxnId="{665F7999-AE26-415C-B6A4-90C288CF7F0E}">
      <dgm:prSet/>
      <dgm:spPr/>
      <dgm:t>
        <a:bodyPr/>
        <a:lstStyle/>
        <a:p>
          <a:endParaRPr lang="de-DE"/>
        </a:p>
      </dgm:t>
    </dgm:pt>
    <dgm:pt modelId="{55759DD9-C055-49BB-B465-C00DD24461F3}" type="sibTrans" cxnId="{665F7999-AE26-415C-B6A4-90C288CF7F0E}">
      <dgm:prSet/>
      <dgm:spPr/>
      <dgm:t>
        <a:bodyPr/>
        <a:lstStyle/>
        <a:p>
          <a:endParaRPr lang="de-DE"/>
        </a:p>
      </dgm:t>
    </dgm:pt>
    <dgm:pt modelId="{9D5681AF-C995-41A0-AE5A-B7BBA27877BF}" type="pres">
      <dgm:prSet presAssocID="{86E366C0-7EC9-43BA-BB47-68E18A3B6EEE}" presName="linearFlow" presStyleCnt="0">
        <dgm:presLayoutVars>
          <dgm:dir/>
          <dgm:animLvl val="lvl"/>
          <dgm:resizeHandles val="exact"/>
        </dgm:presLayoutVars>
      </dgm:prSet>
      <dgm:spPr/>
    </dgm:pt>
    <dgm:pt modelId="{1A8B2673-2BE3-4495-885F-68CD74DA3D58}" type="pres">
      <dgm:prSet presAssocID="{DEE21650-5B3C-486D-AAE0-B729AB69A80D}" presName="composite" presStyleCnt="0"/>
      <dgm:spPr/>
    </dgm:pt>
    <dgm:pt modelId="{B4411120-1924-4672-9E71-162365CE21F5}" type="pres">
      <dgm:prSet presAssocID="{DEE21650-5B3C-486D-AAE0-B729AB69A80D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6511BCF-8FBA-42DA-A5DD-822BEB43123C}" type="pres">
      <dgm:prSet presAssocID="{DEE21650-5B3C-486D-AAE0-B729AB69A80D}" presName="parSh" presStyleLbl="node1" presStyleIdx="0" presStyleCnt="4"/>
      <dgm:spPr/>
    </dgm:pt>
    <dgm:pt modelId="{12ED9F81-9BFB-4605-9318-48F44914C88B}" type="pres">
      <dgm:prSet presAssocID="{DEE21650-5B3C-486D-AAE0-B729AB69A80D}" presName="desTx" presStyleLbl="fgAcc1" presStyleIdx="0" presStyleCnt="4">
        <dgm:presLayoutVars>
          <dgm:bulletEnabled val="1"/>
        </dgm:presLayoutVars>
      </dgm:prSet>
      <dgm:spPr/>
    </dgm:pt>
    <dgm:pt modelId="{6CA173A9-F570-4B28-A2AF-67FD57FB16EE}" type="pres">
      <dgm:prSet presAssocID="{06D36CD2-9AB5-4FDF-8356-A911DBCCD54C}" presName="sibTrans" presStyleLbl="sibTrans2D1" presStyleIdx="0" presStyleCnt="3"/>
      <dgm:spPr/>
    </dgm:pt>
    <dgm:pt modelId="{3E045C67-71E3-4BA4-87D3-7D694895A22B}" type="pres">
      <dgm:prSet presAssocID="{06D36CD2-9AB5-4FDF-8356-A911DBCCD54C}" presName="connTx" presStyleLbl="sibTrans2D1" presStyleIdx="0" presStyleCnt="3"/>
      <dgm:spPr/>
    </dgm:pt>
    <dgm:pt modelId="{4C1AC26E-01AE-4B82-A1DA-F372FC5D63AC}" type="pres">
      <dgm:prSet presAssocID="{DC2ECCAC-74BC-41ED-BA2F-31C574F29665}" presName="composite" presStyleCnt="0"/>
      <dgm:spPr/>
    </dgm:pt>
    <dgm:pt modelId="{6B3BB2D6-23BC-49A1-92E0-467FF00F1E5A}" type="pres">
      <dgm:prSet presAssocID="{DC2ECCAC-74BC-41ED-BA2F-31C574F29665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B9DDF85-5D4C-4D80-BB2C-568071338953}" type="pres">
      <dgm:prSet presAssocID="{DC2ECCAC-74BC-41ED-BA2F-31C574F29665}" presName="parSh" presStyleLbl="node1" presStyleIdx="1" presStyleCnt="4"/>
      <dgm:spPr/>
    </dgm:pt>
    <dgm:pt modelId="{713EDC15-0AC9-4D87-B558-067CEAAF4F7F}" type="pres">
      <dgm:prSet presAssocID="{DC2ECCAC-74BC-41ED-BA2F-31C574F29665}" presName="desTx" presStyleLbl="fgAcc1" presStyleIdx="1" presStyleCnt="4">
        <dgm:presLayoutVars>
          <dgm:bulletEnabled val="1"/>
        </dgm:presLayoutVars>
      </dgm:prSet>
      <dgm:spPr/>
    </dgm:pt>
    <dgm:pt modelId="{1C5C689B-E665-42C8-8B19-D6D65C7C4708}" type="pres">
      <dgm:prSet presAssocID="{EEB7CC66-86BB-40CF-99CB-DD5E29174BC4}" presName="sibTrans" presStyleLbl="sibTrans2D1" presStyleIdx="1" presStyleCnt="3"/>
      <dgm:spPr/>
    </dgm:pt>
    <dgm:pt modelId="{30338767-0CF6-431A-BA92-5543DEA203F8}" type="pres">
      <dgm:prSet presAssocID="{EEB7CC66-86BB-40CF-99CB-DD5E29174BC4}" presName="connTx" presStyleLbl="sibTrans2D1" presStyleIdx="1" presStyleCnt="3"/>
      <dgm:spPr/>
    </dgm:pt>
    <dgm:pt modelId="{2DFC3991-1C13-49D1-BDDA-1CAAAA84E9B0}" type="pres">
      <dgm:prSet presAssocID="{C8997EF4-38ED-42FD-B709-70A11A56D25A}" presName="composite" presStyleCnt="0"/>
      <dgm:spPr/>
    </dgm:pt>
    <dgm:pt modelId="{4EC0BB8C-F6EE-4296-B591-247EF57AE1D9}" type="pres">
      <dgm:prSet presAssocID="{C8997EF4-38ED-42FD-B709-70A11A56D25A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9D6469F-24D5-4E6B-89C8-A02391A0688A}" type="pres">
      <dgm:prSet presAssocID="{C8997EF4-38ED-42FD-B709-70A11A56D25A}" presName="parSh" presStyleLbl="node1" presStyleIdx="2" presStyleCnt="4"/>
      <dgm:spPr/>
    </dgm:pt>
    <dgm:pt modelId="{39AD405B-D0CC-4F24-8085-FCF754F40327}" type="pres">
      <dgm:prSet presAssocID="{C8997EF4-38ED-42FD-B709-70A11A56D25A}" presName="desTx" presStyleLbl="fgAcc1" presStyleIdx="2" presStyleCnt="4">
        <dgm:presLayoutVars>
          <dgm:bulletEnabled val="1"/>
        </dgm:presLayoutVars>
      </dgm:prSet>
      <dgm:spPr/>
    </dgm:pt>
    <dgm:pt modelId="{3B1C153F-E5AF-4FA9-B517-4F888CDE4F48}" type="pres">
      <dgm:prSet presAssocID="{FA215E70-D41B-4F38-B023-0E91C907FA75}" presName="sibTrans" presStyleLbl="sibTrans2D1" presStyleIdx="2" presStyleCnt="3"/>
      <dgm:spPr/>
    </dgm:pt>
    <dgm:pt modelId="{57896B0F-257D-4FE7-A3C5-174FA0159CE3}" type="pres">
      <dgm:prSet presAssocID="{FA215E70-D41B-4F38-B023-0E91C907FA75}" presName="connTx" presStyleLbl="sibTrans2D1" presStyleIdx="2" presStyleCnt="3"/>
      <dgm:spPr/>
    </dgm:pt>
    <dgm:pt modelId="{0DD5C806-0AC3-4909-8DF0-ECE8BF0C7E50}" type="pres">
      <dgm:prSet presAssocID="{DFE39D63-A1E2-4840-9245-C9356A74E9EA}" presName="composite" presStyleCnt="0"/>
      <dgm:spPr/>
    </dgm:pt>
    <dgm:pt modelId="{3FEA0D86-7ED3-4993-A5FC-5C17A511E589}" type="pres">
      <dgm:prSet presAssocID="{DFE39D63-A1E2-4840-9245-C9356A74E9EA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0674EE4-BDD0-413A-9FA8-BB85DA7BDBC1}" type="pres">
      <dgm:prSet presAssocID="{DFE39D63-A1E2-4840-9245-C9356A74E9EA}" presName="parSh" presStyleLbl="node1" presStyleIdx="3" presStyleCnt="4"/>
      <dgm:spPr/>
    </dgm:pt>
    <dgm:pt modelId="{7520260D-1F63-4032-9D56-869A58750737}" type="pres">
      <dgm:prSet presAssocID="{DFE39D63-A1E2-4840-9245-C9356A74E9EA}" presName="desTx" presStyleLbl="fgAcc1" presStyleIdx="3" presStyleCnt="4">
        <dgm:presLayoutVars>
          <dgm:bulletEnabled val="1"/>
        </dgm:presLayoutVars>
      </dgm:prSet>
      <dgm:spPr/>
    </dgm:pt>
  </dgm:ptLst>
  <dgm:cxnLst>
    <dgm:cxn modelId="{8BE2A804-2A9D-456F-8EB5-CFC9E7C1F523}" type="presOf" srcId="{EEB7CC66-86BB-40CF-99CB-DD5E29174BC4}" destId="{30338767-0CF6-431A-BA92-5543DEA203F8}" srcOrd="1" destOrd="0" presId="urn:microsoft.com/office/officeart/2005/8/layout/process3"/>
    <dgm:cxn modelId="{0D4BE70B-6D2C-4C88-8B9D-314C90E0455B}" srcId="{DC2ECCAC-74BC-41ED-BA2F-31C574F29665}" destId="{A7172B78-C6BF-4060-B4F0-793416416E84}" srcOrd="0" destOrd="0" parTransId="{3DD362D3-291E-4546-8405-C90E32329BD8}" sibTransId="{5AF96839-1E8E-486B-81F6-D689C314B090}"/>
    <dgm:cxn modelId="{565A660C-0F61-4124-8B9B-53095D4F7F74}" type="presOf" srcId="{C8997EF4-38ED-42FD-B709-70A11A56D25A}" destId="{4EC0BB8C-F6EE-4296-B591-247EF57AE1D9}" srcOrd="0" destOrd="0" presId="urn:microsoft.com/office/officeart/2005/8/layout/process3"/>
    <dgm:cxn modelId="{01529110-54B1-4DBC-960E-54E0C1661781}" srcId="{DEE21650-5B3C-486D-AAE0-B729AB69A80D}" destId="{64E91EBE-F34A-44DD-9E86-A98A34004A4E}" srcOrd="0" destOrd="0" parTransId="{45A3EE76-4991-4F9C-9ECB-4DB9DFB13697}" sibTransId="{1D72C666-23DA-4192-9DE5-86225ED69E84}"/>
    <dgm:cxn modelId="{5701002A-44A5-4765-86D9-1DDCBF71BD52}" type="presOf" srcId="{A7172B78-C6BF-4060-B4F0-793416416E84}" destId="{713EDC15-0AC9-4D87-B558-067CEAAF4F7F}" srcOrd="0" destOrd="0" presId="urn:microsoft.com/office/officeart/2005/8/layout/process3"/>
    <dgm:cxn modelId="{1663822B-9903-4B77-BC34-F989DDAB539E}" type="presOf" srcId="{07DFA1D1-378C-4B9F-945C-3CBA03B985FA}" destId="{7520260D-1F63-4032-9D56-869A58750737}" srcOrd="0" destOrd="0" presId="urn:microsoft.com/office/officeart/2005/8/layout/process3"/>
    <dgm:cxn modelId="{05B5BC4A-A281-4AD3-8C3C-F16B82546E2C}" type="presOf" srcId="{DC2ECCAC-74BC-41ED-BA2F-31C574F29665}" destId="{6B3BB2D6-23BC-49A1-92E0-467FF00F1E5A}" srcOrd="0" destOrd="0" presId="urn:microsoft.com/office/officeart/2005/8/layout/process3"/>
    <dgm:cxn modelId="{6F929453-4826-4027-9679-4AE82659D25C}" type="presOf" srcId="{C8997EF4-38ED-42FD-B709-70A11A56D25A}" destId="{89D6469F-24D5-4E6B-89C8-A02391A0688A}" srcOrd="1" destOrd="0" presId="urn:microsoft.com/office/officeart/2005/8/layout/process3"/>
    <dgm:cxn modelId="{73A50E71-0210-4A6E-8B60-31786EAAEE5F}" type="presOf" srcId="{06D36CD2-9AB5-4FDF-8356-A911DBCCD54C}" destId="{6CA173A9-F570-4B28-A2AF-67FD57FB16EE}" srcOrd="0" destOrd="0" presId="urn:microsoft.com/office/officeart/2005/8/layout/process3"/>
    <dgm:cxn modelId="{9411A272-B141-4F24-875B-0E253C68C38D}" type="presOf" srcId="{06D36CD2-9AB5-4FDF-8356-A911DBCCD54C}" destId="{3E045C67-71E3-4BA4-87D3-7D694895A22B}" srcOrd="1" destOrd="0" presId="urn:microsoft.com/office/officeart/2005/8/layout/process3"/>
    <dgm:cxn modelId="{3F374778-3FB1-462E-89A4-75F0E7F41AB7}" type="presOf" srcId="{DEE21650-5B3C-486D-AAE0-B729AB69A80D}" destId="{26511BCF-8FBA-42DA-A5DD-822BEB43123C}" srcOrd="1" destOrd="0" presId="urn:microsoft.com/office/officeart/2005/8/layout/process3"/>
    <dgm:cxn modelId="{153DF38D-ACC6-4547-BBD9-00B0E46CC3B6}" type="presOf" srcId="{DC2ECCAC-74BC-41ED-BA2F-31C574F29665}" destId="{BB9DDF85-5D4C-4D80-BB2C-568071338953}" srcOrd="1" destOrd="0" presId="urn:microsoft.com/office/officeart/2005/8/layout/process3"/>
    <dgm:cxn modelId="{CDAD0493-2E56-4457-A1F7-B81F91B21B49}" type="presOf" srcId="{DFE39D63-A1E2-4840-9245-C9356A74E9EA}" destId="{A0674EE4-BDD0-413A-9FA8-BB85DA7BDBC1}" srcOrd="1" destOrd="0" presId="urn:microsoft.com/office/officeart/2005/8/layout/process3"/>
    <dgm:cxn modelId="{665F7999-AE26-415C-B6A4-90C288CF7F0E}" srcId="{DFE39D63-A1E2-4840-9245-C9356A74E9EA}" destId="{07DFA1D1-378C-4B9F-945C-3CBA03B985FA}" srcOrd="0" destOrd="0" parTransId="{4B896240-06E8-4236-9268-FA19EE6F4456}" sibTransId="{55759DD9-C055-49BB-B465-C00DD24461F3}"/>
    <dgm:cxn modelId="{FFFA7A9A-87B9-4C16-80FF-C4AF958B5FDB}" type="presOf" srcId="{F1080057-FBB2-48CE-AFB6-C7AE0F98BF9E}" destId="{39AD405B-D0CC-4F24-8085-FCF754F40327}" srcOrd="0" destOrd="0" presId="urn:microsoft.com/office/officeart/2005/8/layout/process3"/>
    <dgm:cxn modelId="{07C23F9F-1072-447A-9546-98D93FB30589}" type="presOf" srcId="{DEE21650-5B3C-486D-AAE0-B729AB69A80D}" destId="{B4411120-1924-4672-9E71-162365CE21F5}" srcOrd="0" destOrd="0" presId="urn:microsoft.com/office/officeart/2005/8/layout/process3"/>
    <dgm:cxn modelId="{638546A4-B373-429F-941B-A30C2EBA84B4}" type="presOf" srcId="{86E366C0-7EC9-43BA-BB47-68E18A3B6EEE}" destId="{9D5681AF-C995-41A0-AE5A-B7BBA27877BF}" srcOrd="0" destOrd="0" presId="urn:microsoft.com/office/officeart/2005/8/layout/process3"/>
    <dgm:cxn modelId="{1E38A1CB-398D-4C8F-86D4-41C8D0BA7ADC}" srcId="{86E366C0-7EC9-43BA-BB47-68E18A3B6EEE}" destId="{DEE21650-5B3C-486D-AAE0-B729AB69A80D}" srcOrd="0" destOrd="0" parTransId="{A9F006AD-1545-4CE7-97CF-8C08F9E65992}" sibTransId="{06D36CD2-9AB5-4FDF-8356-A911DBCCD54C}"/>
    <dgm:cxn modelId="{B0DF5BCD-40E2-4618-B869-59F144D644F4}" type="presOf" srcId="{64E91EBE-F34A-44DD-9E86-A98A34004A4E}" destId="{12ED9F81-9BFB-4605-9318-48F44914C88B}" srcOrd="0" destOrd="0" presId="urn:microsoft.com/office/officeart/2005/8/layout/process3"/>
    <dgm:cxn modelId="{9A7F3DD1-06DD-4C19-97F1-BF63A5AFF6CA}" type="presOf" srcId="{DFE39D63-A1E2-4840-9245-C9356A74E9EA}" destId="{3FEA0D86-7ED3-4993-A5FC-5C17A511E589}" srcOrd="0" destOrd="0" presId="urn:microsoft.com/office/officeart/2005/8/layout/process3"/>
    <dgm:cxn modelId="{768BE6D8-E459-4362-A031-347EDA762B54}" type="presOf" srcId="{FA215E70-D41B-4F38-B023-0E91C907FA75}" destId="{3B1C153F-E5AF-4FA9-B517-4F888CDE4F48}" srcOrd="0" destOrd="0" presId="urn:microsoft.com/office/officeart/2005/8/layout/process3"/>
    <dgm:cxn modelId="{CA6047EB-8CC1-40C5-BA20-5C924ACC8D57}" srcId="{86E366C0-7EC9-43BA-BB47-68E18A3B6EEE}" destId="{DC2ECCAC-74BC-41ED-BA2F-31C574F29665}" srcOrd="1" destOrd="0" parTransId="{428048F8-4258-4743-9624-3B8CB23A0919}" sibTransId="{EEB7CC66-86BB-40CF-99CB-DD5E29174BC4}"/>
    <dgm:cxn modelId="{F2C213EC-391C-4918-B200-E1E0DFF2BF94}" type="presOf" srcId="{EEB7CC66-86BB-40CF-99CB-DD5E29174BC4}" destId="{1C5C689B-E665-42C8-8B19-D6D65C7C4708}" srcOrd="0" destOrd="0" presId="urn:microsoft.com/office/officeart/2005/8/layout/process3"/>
    <dgm:cxn modelId="{899C4BEC-9541-4449-A47C-7898C588CBAE}" srcId="{86E366C0-7EC9-43BA-BB47-68E18A3B6EEE}" destId="{C8997EF4-38ED-42FD-B709-70A11A56D25A}" srcOrd="2" destOrd="0" parTransId="{AA15C294-D324-4964-9D25-1BC043DA10CE}" sibTransId="{FA215E70-D41B-4F38-B023-0E91C907FA75}"/>
    <dgm:cxn modelId="{CCF037EE-0634-45E0-B767-6FB823BDDC59}" srcId="{C8997EF4-38ED-42FD-B709-70A11A56D25A}" destId="{F1080057-FBB2-48CE-AFB6-C7AE0F98BF9E}" srcOrd="0" destOrd="0" parTransId="{7FFF0A33-04C2-4A4D-A8A8-CB827F0D9E7C}" sibTransId="{9AD0561B-659E-46A9-8743-E6B49746D671}"/>
    <dgm:cxn modelId="{2D4A59EF-F03E-4D34-A192-59050C7CFAA5}" type="presOf" srcId="{FA215E70-D41B-4F38-B023-0E91C907FA75}" destId="{57896B0F-257D-4FE7-A3C5-174FA0159CE3}" srcOrd="1" destOrd="0" presId="urn:microsoft.com/office/officeart/2005/8/layout/process3"/>
    <dgm:cxn modelId="{C45F5FF8-43E9-4C0F-ABD5-6E842E9B6C2D}" srcId="{86E366C0-7EC9-43BA-BB47-68E18A3B6EEE}" destId="{DFE39D63-A1E2-4840-9245-C9356A74E9EA}" srcOrd="3" destOrd="0" parTransId="{229FF89F-475E-4D5C-AFAA-266D45E5D2BA}" sibTransId="{9B0722B0-E6CE-4AE7-AB9A-C8B27F25AD81}"/>
    <dgm:cxn modelId="{C6DB503F-0494-4AF9-827A-D1115EC7B099}" type="presParOf" srcId="{9D5681AF-C995-41A0-AE5A-B7BBA27877BF}" destId="{1A8B2673-2BE3-4495-885F-68CD74DA3D58}" srcOrd="0" destOrd="0" presId="urn:microsoft.com/office/officeart/2005/8/layout/process3"/>
    <dgm:cxn modelId="{2FEC3DD4-5E7C-429F-BB48-A678A9F53B18}" type="presParOf" srcId="{1A8B2673-2BE3-4495-885F-68CD74DA3D58}" destId="{B4411120-1924-4672-9E71-162365CE21F5}" srcOrd="0" destOrd="0" presId="urn:microsoft.com/office/officeart/2005/8/layout/process3"/>
    <dgm:cxn modelId="{B20CB74E-F8DE-4EDF-85EF-8D8D0D269FF0}" type="presParOf" srcId="{1A8B2673-2BE3-4495-885F-68CD74DA3D58}" destId="{26511BCF-8FBA-42DA-A5DD-822BEB43123C}" srcOrd="1" destOrd="0" presId="urn:microsoft.com/office/officeart/2005/8/layout/process3"/>
    <dgm:cxn modelId="{113C56DE-B51B-47AE-94F9-379A9BF6BC42}" type="presParOf" srcId="{1A8B2673-2BE3-4495-885F-68CD74DA3D58}" destId="{12ED9F81-9BFB-4605-9318-48F44914C88B}" srcOrd="2" destOrd="0" presId="urn:microsoft.com/office/officeart/2005/8/layout/process3"/>
    <dgm:cxn modelId="{4D5BBBED-5AD4-42AC-8AFE-266DE4147625}" type="presParOf" srcId="{9D5681AF-C995-41A0-AE5A-B7BBA27877BF}" destId="{6CA173A9-F570-4B28-A2AF-67FD57FB16EE}" srcOrd="1" destOrd="0" presId="urn:microsoft.com/office/officeart/2005/8/layout/process3"/>
    <dgm:cxn modelId="{E666B842-A80B-46EB-9008-133A7E445EA0}" type="presParOf" srcId="{6CA173A9-F570-4B28-A2AF-67FD57FB16EE}" destId="{3E045C67-71E3-4BA4-87D3-7D694895A22B}" srcOrd="0" destOrd="0" presId="urn:microsoft.com/office/officeart/2005/8/layout/process3"/>
    <dgm:cxn modelId="{7EF5CA4F-C2B6-4088-8762-77654D18D6A7}" type="presParOf" srcId="{9D5681AF-C995-41A0-AE5A-B7BBA27877BF}" destId="{4C1AC26E-01AE-4B82-A1DA-F372FC5D63AC}" srcOrd="2" destOrd="0" presId="urn:microsoft.com/office/officeart/2005/8/layout/process3"/>
    <dgm:cxn modelId="{8CB9C1A0-6C83-4376-B68B-ADC9B51328FA}" type="presParOf" srcId="{4C1AC26E-01AE-4B82-A1DA-F372FC5D63AC}" destId="{6B3BB2D6-23BC-49A1-92E0-467FF00F1E5A}" srcOrd="0" destOrd="0" presId="urn:microsoft.com/office/officeart/2005/8/layout/process3"/>
    <dgm:cxn modelId="{DA29F314-36EB-4BE5-9FC9-4884368796B9}" type="presParOf" srcId="{4C1AC26E-01AE-4B82-A1DA-F372FC5D63AC}" destId="{BB9DDF85-5D4C-4D80-BB2C-568071338953}" srcOrd="1" destOrd="0" presId="urn:microsoft.com/office/officeart/2005/8/layout/process3"/>
    <dgm:cxn modelId="{86AE592B-1E33-4BAF-B2DE-74B608576DA3}" type="presParOf" srcId="{4C1AC26E-01AE-4B82-A1DA-F372FC5D63AC}" destId="{713EDC15-0AC9-4D87-B558-067CEAAF4F7F}" srcOrd="2" destOrd="0" presId="urn:microsoft.com/office/officeart/2005/8/layout/process3"/>
    <dgm:cxn modelId="{F63FBF8E-8617-472D-9830-F4B3736B8BAA}" type="presParOf" srcId="{9D5681AF-C995-41A0-AE5A-B7BBA27877BF}" destId="{1C5C689B-E665-42C8-8B19-D6D65C7C4708}" srcOrd="3" destOrd="0" presId="urn:microsoft.com/office/officeart/2005/8/layout/process3"/>
    <dgm:cxn modelId="{711F0052-23FF-4921-9CA4-2E7444C49EB5}" type="presParOf" srcId="{1C5C689B-E665-42C8-8B19-D6D65C7C4708}" destId="{30338767-0CF6-431A-BA92-5543DEA203F8}" srcOrd="0" destOrd="0" presId="urn:microsoft.com/office/officeart/2005/8/layout/process3"/>
    <dgm:cxn modelId="{2B111D5A-145E-4EC2-AC19-5D9B4B6A5901}" type="presParOf" srcId="{9D5681AF-C995-41A0-AE5A-B7BBA27877BF}" destId="{2DFC3991-1C13-49D1-BDDA-1CAAAA84E9B0}" srcOrd="4" destOrd="0" presId="urn:microsoft.com/office/officeart/2005/8/layout/process3"/>
    <dgm:cxn modelId="{B96E3BE9-88E4-49DA-ADB7-8CF40DB0487A}" type="presParOf" srcId="{2DFC3991-1C13-49D1-BDDA-1CAAAA84E9B0}" destId="{4EC0BB8C-F6EE-4296-B591-247EF57AE1D9}" srcOrd="0" destOrd="0" presId="urn:microsoft.com/office/officeart/2005/8/layout/process3"/>
    <dgm:cxn modelId="{C02EF392-17C2-4ADB-9DC1-94938FE7F8B4}" type="presParOf" srcId="{2DFC3991-1C13-49D1-BDDA-1CAAAA84E9B0}" destId="{89D6469F-24D5-4E6B-89C8-A02391A0688A}" srcOrd="1" destOrd="0" presId="urn:microsoft.com/office/officeart/2005/8/layout/process3"/>
    <dgm:cxn modelId="{E56C5A4E-B60B-457D-AB42-9A055FFD680C}" type="presParOf" srcId="{2DFC3991-1C13-49D1-BDDA-1CAAAA84E9B0}" destId="{39AD405B-D0CC-4F24-8085-FCF754F40327}" srcOrd="2" destOrd="0" presId="urn:microsoft.com/office/officeart/2005/8/layout/process3"/>
    <dgm:cxn modelId="{08CD9B26-B6AD-4EEF-A69E-787013C0AF67}" type="presParOf" srcId="{9D5681AF-C995-41A0-AE5A-B7BBA27877BF}" destId="{3B1C153F-E5AF-4FA9-B517-4F888CDE4F48}" srcOrd="5" destOrd="0" presId="urn:microsoft.com/office/officeart/2005/8/layout/process3"/>
    <dgm:cxn modelId="{B775D8BB-AE26-4AFE-B564-B500974B20D4}" type="presParOf" srcId="{3B1C153F-E5AF-4FA9-B517-4F888CDE4F48}" destId="{57896B0F-257D-4FE7-A3C5-174FA0159CE3}" srcOrd="0" destOrd="0" presId="urn:microsoft.com/office/officeart/2005/8/layout/process3"/>
    <dgm:cxn modelId="{00262B23-74A6-422D-BB58-692D7F439745}" type="presParOf" srcId="{9D5681AF-C995-41A0-AE5A-B7BBA27877BF}" destId="{0DD5C806-0AC3-4909-8DF0-ECE8BF0C7E50}" srcOrd="6" destOrd="0" presId="urn:microsoft.com/office/officeart/2005/8/layout/process3"/>
    <dgm:cxn modelId="{A7AB869D-E308-4255-AFED-DA542FC71633}" type="presParOf" srcId="{0DD5C806-0AC3-4909-8DF0-ECE8BF0C7E50}" destId="{3FEA0D86-7ED3-4993-A5FC-5C17A511E589}" srcOrd="0" destOrd="0" presId="urn:microsoft.com/office/officeart/2005/8/layout/process3"/>
    <dgm:cxn modelId="{5C0A5CD5-0440-4CBB-8232-F737B4D8651A}" type="presParOf" srcId="{0DD5C806-0AC3-4909-8DF0-ECE8BF0C7E50}" destId="{A0674EE4-BDD0-413A-9FA8-BB85DA7BDBC1}" srcOrd="1" destOrd="0" presId="urn:microsoft.com/office/officeart/2005/8/layout/process3"/>
    <dgm:cxn modelId="{5F6C1A36-592F-4B76-BF59-D501483954EF}" type="presParOf" srcId="{0DD5C806-0AC3-4909-8DF0-ECE8BF0C7E50}" destId="{7520260D-1F63-4032-9D56-869A5875073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0A189-BA03-467E-94FC-FA83C62ACFEF}">
      <dsp:nvSpPr>
        <dsp:cNvPr id="0" name=""/>
        <dsp:cNvSpPr/>
      </dsp:nvSpPr>
      <dsp:spPr>
        <a:xfrm rot="5400000">
          <a:off x="507673" y="1770520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5A4EA-D78A-4BD4-AA8C-C4C945219388}">
      <dsp:nvSpPr>
        <dsp:cNvPr id="0" name=""/>
        <dsp:cNvSpPr/>
      </dsp:nvSpPr>
      <dsp:spPr>
        <a:xfrm>
          <a:off x="254058" y="2525889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Frameworks</a:t>
          </a:r>
        </a:p>
      </dsp:txBody>
      <dsp:txXfrm>
        <a:off x="254058" y="2525889"/>
        <a:ext cx="2282418" cy="2000673"/>
      </dsp:txXfrm>
    </dsp:sp>
    <dsp:sp modelId="{1E1CD867-00DC-4299-A839-0FDF1CCD72F0}">
      <dsp:nvSpPr>
        <dsp:cNvPr id="0" name=""/>
        <dsp:cNvSpPr/>
      </dsp:nvSpPr>
      <dsp:spPr>
        <a:xfrm>
          <a:off x="2105832" y="1584396"/>
          <a:ext cx="430644" cy="430644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4064B-4315-467E-8625-421FE5C3489A}">
      <dsp:nvSpPr>
        <dsp:cNvPr id="0" name=""/>
        <dsp:cNvSpPr/>
      </dsp:nvSpPr>
      <dsp:spPr>
        <a:xfrm rot="5400000">
          <a:off x="3304327" y="1116821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9C720-E78D-46EF-AA5D-8F53D615A994}">
      <dsp:nvSpPr>
        <dsp:cNvPr id="0" name=""/>
        <dsp:cNvSpPr/>
      </dsp:nvSpPr>
      <dsp:spPr>
        <a:xfrm>
          <a:off x="3048184" y="183448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Richtlinien</a:t>
          </a:r>
        </a:p>
      </dsp:txBody>
      <dsp:txXfrm>
        <a:off x="3048184" y="1834480"/>
        <a:ext cx="2282418" cy="2000673"/>
      </dsp:txXfrm>
    </dsp:sp>
    <dsp:sp modelId="{ABE58F2E-7E98-4449-843F-F23B09F79366}">
      <dsp:nvSpPr>
        <dsp:cNvPr id="0" name=""/>
        <dsp:cNvSpPr/>
      </dsp:nvSpPr>
      <dsp:spPr>
        <a:xfrm>
          <a:off x="4899957" y="892986"/>
          <a:ext cx="430644" cy="430644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13F0D-11D1-44FA-BA69-58D0D8410DFA}">
      <dsp:nvSpPr>
        <dsp:cNvPr id="0" name=""/>
        <dsp:cNvSpPr/>
      </dsp:nvSpPr>
      <dsp:spPr>
        <a:xfrm rot="5400000">
          <a:off x="6095925" y="387702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E2D7DF-83B3-4218-9096-DA250EF9B683}">
      <dsp:nvSpPr>
        <dsp:cNvPr id="0" name=""/>
        <dsp:cNvSpPr/>
      </dsp:nvSpPr>
      <dsp:spPr>
        <a:xfrm>
          <a:off x="5842310" y="114307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Festlegung Werten, Regeln und Verhaltensweisen</a:t>
          </a:r>
        </a:p>
      </dsp:txBody>
      <dsp:txXfrm>
        <a:off x="5842310" y="1143070"/>
        <a:ext cx="2282418" cy="20006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EE8C6D-9AA0-4EE1-86F9-DB2D2E4F0F29}">
      <dsp:nvSpPr>
        <dsp:cNvPr id="0" name=""/>
        <dsp:cNvSpPr/>
      </dsp:nvSpPr>
      <dsp:spPr>
        <a:xfrm>
          <a:off x="0" y="1537534"/>
          <a:ext cx="1843019" cy="12774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Management</a:t>
          </a:r>
        </a:p>
      </dsp:txBody>
      <dsp:txXfrm>
        <a:off x="37415" y="1574949"/>
        <a:ext cx="1768189" cy="1202617"/>
      </dsp:txXfrm>
    </dsp:sp>
    <dsp:sp modelId="{3501AD7D-AB64-4DC5-BB02-FE57E0BFA706}">
      <dsp:nvSpPr>
        <dsp:cNvPr id="0" name=""/>
        <dsp:cNvSpPr/>
      </dsp:nvSpPr>
      <dsp:spPr>
        <a:xfrm rot="21599271">
          <a:off x="2061927" y="1905255"/>
          <a:ext cx="464084" cy="54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/>
        </a:p>
      </dsp:txBody>
      <dsp:txXfrm>
        <a:off x="2061927" y="2013554"/>
        <a:ext cx="324859" cy="324854"/>
      </dsp:txXfrm>
    </dsp:sp>
    <dsp:sp modelId="{08673AF8-4711-4153-AD5F-329EF9372DAC}">
      <dsp:nvSpPr>
        <dsp:cNvPr id="0" name=""/>
        <dsp:cNvSpPr/>
      </dsp:nvSpPr>
      <dsp:spPr>
        <a:xfrm>
          <a:off x="2718650" y="1579765"/>
          <a:ext cx="1965909" cy="11918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IT Management</a:t>
          </a:r>
        </a:p>
      </dsp:txBody>
      <dsp:txXfrm>
        <a:off x="2753557" y="1614672"/>
        <a:ext cx="1896095" cy="1121992"/>
      </dsp:txXfrm>
    </dsp:sp>
    <dsp:sp modelId="{043DA333-4A22-45B7-8336-5B563B1627BF}">
      <dsp:nvSpPr>
        <dsp:cNvPr id="0" name=""/>
        <dsp:cNvSpPr/>
      </dsp:nvSpPr>
      <dsp:spPr>
        <a:xfrm>
          <a:off x="4902875" y="1904957"/>
          <a:ext cx="462828" cy="54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/>
        </a:p>
      </dsp:txBody>
      <dsp:txXfrm>
        <a:off x="4902875" y="2013241"/>
        <a:ext cx="323980" cy="324854"/>
      </dsp:txXfrm>
    </dsp:sp>
    <dsp:sp modelId="{21B31B7C-78A5-4D14-8F8B-8F9BB162F2C5}">
      <dsp:nvSpPr>
        <dsp:cNvPr id="0" name=""/>
        <dsp:cNvSpPr/>
      </dsp:nvSpPr>
      <dsp:spPr>
        <a:xfrm>
          <a:off x="5557821" y="1520721"/>
          <a:ext cx="2183155" cy="13098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IT Service Management</a:t>
          </a:r>
          <a:endParaRPr lang="de-DE" sz="2300" kern="1200" dirty="0"/>
        </a:p>
      </dsp:txBody>
      <dsp:txXfrm>
        <a:off x="5596186" y="1559086"/>
        <a:ext cx="2106425" cy="1233163"/>
      </dsp:txXfrm>
    </dsp:sp>
    <dsp:sp modelId="{FA6C90B7-3D36-4711-AD7F-6DE129D5B45A}">
      <dsp:nvSpPr>
        <dsp:cNvPr id="0" name=""/>
        <dsp:cNvSpPr/>
      </dsp:nvSpPr>
      <dsp:spPr>
        <a:xfrm>
          <a:off x="7959292" y="1904957"/>
          <a:ext cx="462828" cy="54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/>
        </a:p>
      </dsp:txBody>
      <dsp:txXfrm>
        <a:off x="7959292" y="2013241"/>
        <a:ext cx="323980" cy="324854"/>
      </dsp:txXfrm>
    </dsp:sp>
    <dsp:sp modelId="{7319EE50-B1F6-4875-8CFC-3DC2B1ADD8A5}">
      <dsp:nvSpPr>
        <dsp:cNvPr id="0" name=""/>
        <dsp:cNvSpPr/>
      </dsp:nvSpPr>
      <dsp:spPr>
        <a:xfrm>
          <a:off x="8614239" y="1520721"/>
          <a:ext cx="2183155" cy="13098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ISO/IEC 2000</a:t>
          </a:r>
        </a:p>
      </dsp:txBody>
      <dsp:txXfrm>
        <a:off x="8652604" y="1559086"/>
        <a:ext cx="2106425" cy="12331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11BCF-8FBA-42DA-A5DD-822BEB43123C}">
      <dsp:nvSpPr>
        <dsp:cNvPr id="0" name=""/>
        <dsp:cNvSpPr/>
      </dsp:nvSpPr>
      <dsp:spPr>
        <a:xfrm>
          <a:off x="1426" y="1452114"/>
          <a:ext cx="1792322" cy="5928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Grundhaltung: Geschäftsprozessorientierung</a:t>
          </a:r>
        </a:p>
      </dsp:txBody>
      <dsp:txXfrm>
        <a:off x="1426" y="1452114"/>
        <a:ext cx="1792322" cy="395232"/>
      </dsp:txXfrm>
    </dsp:sp>
    <dsp:sp modelId="{12ED9F81-9BFB-4605-9318-48F44914C88B}">
      <dsp:nvSpPr>
        <dsp:cNvPr id="0" name=""/>
        <dsp:cNvSpPr/>
      </dsp:nvSpPr>
      <dsp:spPr>
        <a:xfrm>
          <a:off x="368528" y="1847347"/>
          <a:ext cx="1792322" cy="1051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000" kern="1200" dirty="0"/>
            <a:t> Alle betrieblichen Aktivitäten = Kombination einzelner oder verschiedener Prozesse </a:t>
          </a:r>
        </a:p>
      </dsp:txBody>
      <dsp:txXfrm>
        <a:off x="399336" y="1878155"/>
        <a:ext cx="1730706" cy="990259"/>
      </dsp:txXfrm>
    </dsp:sp>
    <dsp:sp modelId="{6CA173A9-F570-4B28-A2AF-67FD57FB16EE}">
      <dsp:nvSpPr>
        <dsp:cNvPr id="0" name=""/>
        <dsp:cNvSpPr/>
      </dsp:nvSpPr>
      <dsp:spPr>
        <a:xfrm>
          <a:off x="2065458" y="1426612"/>
          <a:ext cx="576024" cy="4462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2065458" y="1515859"/>
        <a:ext cx="442153" cy="267742"/>
      </dsp:txXfrm>
    </dsp:sp>
    <dsp:sp modelId="{BB9DDF85-5D4C-4D80-BB2C-568071338953}">
      <dsp:nvSpPr>
        <dsp:cNvPr id="0" name=""/>
        <dsp:cNvSpPr/>
      </dsp:nvSpPr>
      <dsp:spPr>
        <a:xfrm>
          <a:off x="2880588" y="1452114"/>
          <a:ext cx="1792322" cy="5928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Erreichen der Grundhaltung</a:t>
          </a:r>
        </a:p>
      </dsp:txBody>
      <dsp:txXfrm>
        <a:off x="2880588" y="1452114"/>
        <a:ext cx="1792322" cy="395232"/>
      </dsp:txXfrm>
    </dsp:sp>
    <dsp:sp modelId="{713EDC15-0AC9-4D87-B558-067CEAAF4F7F}">
      <dsp:nvSpPr>
        <dsp:cNvPr id="0" name=""/>
        <dsp:cNvSpPr/>
      </dsp:nvSpPr>
      <dsp:spPr>
        <a:xfrm>
          <a:off x="3247690" y="1847347"/>
          <a:ext cx="1792322" cy="1051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Ziele definieren, an denen sich die Erbringung der IT-Services ausrichtet</a:t>
          </a:r>
        </a:p>
      </dsp:txBody>
      <dsp:txXfrm>
        <a:off x="3278498" y="1878155"/>
        <a:ext cx="1730706" cy="990259"/>
      </dsp:txXfrm>
    </dsp:sp>
    <dsp:sp modelId="{1C5C689B-E665-42C8-8B19-D6D65C7C4708}">
      <dsp:nvSpPr>
        <dsp:cNvPr id="0" name=""/>
        <dsp:cNvSpPr/>
      </dsp:nvSpPr>
      <dsp:spPr>
        <a:xfrm>
          <a:off x="4944620" y="1426612"/>
          <a:ext cx="576024" cy="4462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4944620" y="1515859"/>
        <a:ext cx="442153" cy="267742"/>
      </dsp:txXfrm>
    </dsp:sp>
    <dsp:sp modelId="{89D6469F-24D5-4E6B-89C8-A02391A0688A}">
      <dsp:nvSpPr>
        <dsp:cNvPr id="0" name=""/>
        <dsp:cNvSpPr/>
      </dsp:nvSpPr>
      <dsp:spPr>
        <a:xfrm>
          <a:off x="5759749" y="1452114"/>
          <a:ext cx="1792322" cy="5928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Definierten Ziele erreichen</a:t>
          </a:r>
        </a:p>
      </dsp:txBody>
      <dsp:txXfrm>
        <a:off x="5759749" y="1452114"/>
        <a:ext cx="1792322" cy="395232"/>
      </dsp:txXfrm>
    </dsp:sp>
    <dsp:sp modelId="{39AD405B-D0CC-4F24-8085-FCF754F40327}">
      <dsp:nvSpPr>
        <dsp:cNvPr id="0" name=""/>
        <dsp:cNvSpPr/>
      </dsp:nvSpPr>
      <dsp:spPr>
        <a:xfrm>
          <a:off x="6126852" y="1847347"/>
          <a:ext cx="1792322" cy="1051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Möglichkeiten IT-Organisation + Anforderungen des Kunden/der Kundin über  zu erbringenden Services müssen deckungsgleich</a:t>
          </a:r>
        </a:p>
      </dsp:txBody>
      <dsp:txXfrm>
        <a:off x="6157660" y="1878155"/>
        <a:ext cx="1730706" cy="990259"/>
      </dsp:txXfrm>
    </dsp:sp>
    <dsp:sp modelId="{3B1C153F-E5AF-4FA9-B517-4F888CDE4F48}">
      <dsp:nvSpPr>
        <dsp:cNvPr id="0" name=""/>
        <dsp:cNvSpPr/>
      </dsp:nvSpPr>
      <dsp:spPr>
        <a:xfrm>
          <a:off x="7823782" y="1426612"/>
          <a:ext cx="576024" cy="4462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7823782" y="1515859"/>
        <a:ext cx="442153" cy="267742"/>
      </dsp:txXfrm>
    </dsp:sp>
    <dsp:sp modelId="{A0674EE4-BDD0-413A-9FA8-BB85DA7BDBC1}">
      <dsp:nvSpPr>
        <dsp:cNvPr id="0" name=""/>
        <dsp:cNvSpPr/>
      </dsp:nvSpPr>
      <dsp:spPr>
        <a:xfrm>
          <a:off x="8638911" y="1452114"/>
          <a:ext cx="1792322" cy="5928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ITIL</a:t>
          </a:r>
        </a:p>
      </dsp:txBody>
      <dsp:txXfrm>
        <a:off x="8638911" y="1452114"/>
        <a:ext cx="1792322" cy="395232"/>
      </dsp:txXfrm>
    </dsp:sp>
    <dsp:sp modelId="{7520260D-1F63-4032-9D56-869A58750737}">
      <dsp:nvSpPr>
        <dsp:cNvPr id="0" name=""/>
        <dsp:cNvSpPr/>
      </dsp:nvSpPr>
      <dsp:spPr>
        <a:xfrm>
          <a:off x="9006013" y="1847347"/>
          <a:ext cx="1792322" cy="1051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Identifizierung des Kundenbedarfs + der entsprechenden Gestaltung des Services</a:t>
          </a:r>
        </a:p>
      </dsp:txBody>
      <dsp:txXfrm>
        <a:off x="9036821" y="1878155"/>
        <a:ext cx="1730706" cy="990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7D2EEAC-C87A-4C08-B0A5-704061C573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7EC308-A987-4A61-8054-2209CF4330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82AD4-AFC5-4F78-BE42-251407AF6580}" type="datetimeFigureOut">
              <a:rPr lang="de-DE" smtClean="0"/>
              <a:t>01.07.21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0F44FF-57AD-4761-BCE7-1BCB5B6963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604FAF-3A33-4488-8038-B361AA5897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63900-1514-466C-A018-87C7CCC93E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847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F91D2-BBC4-44F5-BB54-BE64C3EEF80C}" type="datetimeFigureOut">
              <a:rPr lang="de-DE" smtClean="0"/>
              <a:t>01.07.21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CBC5E-3270-4F5A-BC57-D22193960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440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082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760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451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8015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373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485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172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917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734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792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287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sz="1800" b="0" i="0" u="none" strike="noStrike" baseline="0" dirty="0">
                <a:latin typeface="LinLibertineT"/>
              </a:rPr>
              <a:t>Damit Frameworks die</a:t>
            </a:r>
          </a:p>
          <a:p>
            <a:pPr algn="l"/>
            <a:r>
              <a:rPr lang="de-DE" sz="1800" b="0" i="0" u="none" strike="noStrike" baseline="0" dirty="0">
                <a:latin typeface="LinLibertineT"/>
              </a:rPr>
              <a:t>Verbesserung der Qualität eines Unternehmens und dessen Produkte,</a:t>
            </a:r>
          </a:p>
          <a:p>
            <a:pPr algn="l"/>
            <a:r>
              <a:rPr lang="de-DE" sz="1800" b="0" i="0" u="none" strike="noStrike" baseline="0" dirty="0">
                <a:latin typeface="LinLibertineT"/>
              </a:rPr>
              <a:t>Dienstleistungen und Prozesse unterstützen können, müssen</a:t>
            </a:r>
          </a:p>
          <a:p>
            <a:pPr algn="l"/>
            <a:r>
              <a:rPr lang="de-DE" sz="1800" b="0" i="0" u="none" strike="noStrike" baseline="0" dirty="0">
                <a:latin typeface="LinLibertineT"/>
              </a:rPr>
              <a:t>die Organisationen Richtlinien verfassen, die </a:t>
            </a:r>
            <a:r>
              <a:rPr lang="de-DE" sz="1800" b="0" i="0" u="none" strike="noStrike" baseline="0" dirty="0" err="1">
                <a:latin typeface="LinLibertineT"/>
              </a:rPr>
              <a:t>dieWerte</a:t>
            </a:r>
            <a:r>
              <a:rPr lang="de-DE" sz="1800" b="0" i="0" u="none" strike="noStrike" baseline="0" dirty="0">
                <a:latin typeface="LinLibertineT"/>
              </a:rPr>
              <a:t>, Regeln und</a:t>
            </a:r>
          </a:p>
          <a:p>
            <a:pPr algn="l"/>
            <a:r>
              <a:rPr lang="de-DE" sz="1800" b="0" i="0" u="none" strike="noStrike" baseline="0" dirty="0">
                <a:latin typeface="LinLibertineT"/>
              </a:rPr>
              <a:t>gewünschten Verhaltensweisen im Unternehmen festlegen</a:t>
            </a:r>
            <a:endParaRPr lang="de-DE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Umsetzung von  Qualität in Unternehmen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7684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0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1493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5561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8891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0915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9885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9093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8901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7296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778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020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1418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6470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3566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963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5397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1831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3590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8698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4967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83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592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661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170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790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210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26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DD499-39CF-44E3-AFA9-8B8F86078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7536"/>
            <a:ext cx="9622971" cy="1156380"/>
          </a:xfrm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accent4"/>
                </a:solidFill>
                <a:effectLst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871EFA-FF75-4A6F-AFC5-1D7736813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83916"/>
            <a:ext cx="9622971" cy="914400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chemeClr val="accent4"/>
                </a:solidFill>
                <a:effectLst/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C34463D-2C64-4244-A786-72F9145B0A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959" y="5703211"/>
            <a:ext cx="2271137" cy="54991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857A42E-2BA7-40A0-8F12-D530A1CB35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530" y="517083"/>
            <a:ext cx="1527253" cy="635033"/>
          </a:xfrm>
          <a:prstGeom prst="rect">
            <a:avLst/>
          </a:prstGeom>
        </p:spPr>
      </p:pic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B458E042-8CF5-44E7-8D91-4262EBE5B3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198315"/>
            <a:ext cx="6760029" cy="1315627"/>
          </a:xfrm>
        </p:spPr>
        <p:txBody>
          <a:bodyPr/>
          <a:lstStyle>
            <a:lvl1pPr marL="0" indent="0">
              <a:buNone/>
              <a:defRPr sz="2400">
                <a:effectLst/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9CE60334-BE44-4579-9AFB-C0B5F4BB3A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4513942"/>
            <a:ext cx="6760029" cy="914400"/>
          </a:xfrm>
        </p:spPr>
        <p:txBody>
          <a:bodyPr/>
          <a:lstStyle>
            <a:lvl1pPr marL="0" indent="0">
              <a:buNone/>
              <a:defRPr sz="2400">
                <a:effectLst/>
                <a:latin typeface="+mj-lt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95679D21-C683-440E-AFF3-EE91D5E26A4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5332E8-B613-4923-9B82-C04AF66D01B0}" type="datetime1">
              <a:rPr lang="de-DE" smtClean="0"/>
              <a:t>01.07.21</a:t>
            </a:fld>
            <a:endParaRPr lang="de-DE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CAEA9015-C10C-4F49-A5FC-B6EBF2BE6C7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64F0D5B3-B5E2-4608-B282-235DD0C9E5E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45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9D079-C9F9-4E33-8696-71402533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de-DE" sz="4400" kern="1200">
                <a:solidFill>
                  <a:schemeClr val="accent4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CFAACE-0A20-4BCD-BEA9-08477E364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E92194-CDDD-4018-8C8B-3F06C8D1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55F-06AD-43F9-81A2-496A849F867C}" type="datetime1">
              <a:rPr lang="de-DE" smtClean="0"/>
              <a:t>01.07.21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AA9ADE-2465-478D-B970-3E19E43D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16">
            <a:extLst>
              <a:ext uri="{FF2B5EF4-FFF2-40B4-BE49-F238E27FC236}">
                <a16:creationId xmlns:a16="http://schemas.microsoft.com/office/drawing/2014/main" id="{24255B04-40B8-41CC-A5B4-22C215F40C1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2310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2A706B-DB4E-4553-B2D9-2A905EF27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lang="de-DE" sz="4400" kern="1200" dirty="0">
                <a:solidFill>
                  <a:schemeClr val="accent4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D6C619-74BD-4C0C-BC00-C689701AF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750BC7-3082-4FF4-9CE6-5ABB0038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28DF-DFAD-4AEC-8949-26FBE059D6DF}" type="datetime1">
              <a:rPr lang="de-DE" smtClean="0"/>
              <a:t>01.07.21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950553-BCB1-4840-9403-201BF6E0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16">
            <a:extLst>
              <a:ext uri="{FF2B5EF4-FFF2-40B4-BE49-F238E27FC236}">
                <a16:creationId xmlns:a16="http://schemas.microsoft.com/office/drawing/2014/main" id="{AD7409BB-BED8-4835-BCA0-262AFE17C6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1532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D5B90-0E63-43C2-9170-47B6869F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accent4"/>
                </a:solidFill>
                <a:effectLst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05835B-30A9-4843-90FB-E13573797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3A16CE-2837-4BA4-98F0-A7A8B335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893874-0C02-465C-BC03-4C789DF0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16">
            <a:extLst>
              <a:ext uri="{FF2B5EF4-FFF2-40B4-BE49-F238E27FC236}">
                <a16:creationId xmlns:a16="http://schemas.microsoft.com/office/drawing/2014/main" id="{29ED7866-7A2E-4F3A-8739-1DCA62C62B8E}"/>
              </a:ext>
            </a:extLst>
          </p:cNvPr>
          <p:cNvSpPr txBox="1">
            <a:spLocks/>
          </p:cNvSpPr>
          <p:nvPr userDrawn="1"/>
        </p:nvSpPr>
        <p:spPr>
          <a:xfrm>
            <a:off x="3940944" y="6356350"/>
            <a:ext cx="4457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8510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FE1C0-7EE3-473C-8D04-FAA86EB85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96822"/>
            <a:ext cx="10515600" cy="2400538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  <a:effectLst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A34948-DA81-480B-B889-0AA78A5C9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97360"/>
            <a:ext cx="10521950" cy="77285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50800" dir="2400000" algn="ctr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E10BF2-3D70-4308-8697-021913BB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FE8D-444E-4600-A3F4-B9BA664D1AD8}" type="datetime1">
              <a:rPr lang="de-DE" smtClean="0"/>
              <a:t>01.07.21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F1E94F-043C-461F-B8BF-01960333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16">
            <a:extLst>
              <a:ext uri="{FF2B5EF4-FFF2-40B4-BE49-F238E27FC236}">
                <a16:creationId xmlns:a16="http://schemas.microsoft.com/office/drawing/2014/main" id="{BFA4E642-521E-4213-BF5B-70274CA8600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2111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92DDAF-73BC-44B2-96F9-040C7DCA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  <a:effectLst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9D40E1-224D-4B91-A585-6C76C1FA6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C995A8-02DD-4639-A009-8D68EE3BE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CB59AB-18D6-4155-BA6A-0E3EBB63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BAB9-40E6-4EC7-A3D7-65FFC3231677}" type="datetime1">
              <a:rPr lang="de-DE" smtClean="0"/>
              <a:t>01.07.21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E5890B-1475-40D6-8916-08590262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16">
            <a:extLst>
              <a:ext uri="{FF2B5EF4-FFF2-40B4-BE49-F238E27FC236}">
                <a16:creationId xmlns:a16="http://schemas.microsoft.com/office/drawing/2014/main" id="{07E70D80-E84A-4B9D-8617-495CD16B239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8258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21F30-67FF-4AF3-85D8-2AC8E5181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365125"/>
            <a:ext cx="10800000" cy="1325563"/>
          </a:xfrm>
        </p:spPr>
        <p:txBody>
          <a:bodyPr/>
          <a:lstStyle>
            <a:lvl1pPr>
              <a:defRPr lang="de-DE" sz="4400" kern="1200">
                <a:solidFill>
                  <a:schemeClr val="accent4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9ECA8E-F7AA-4678-843D-C73F46129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AE5326-CC79-4DAD-8D08-23B7A15A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8EB559-A514-4623-BD31-FC0C65760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8BE1D8-379F-4051-837A-614FFE99B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C298963-0934-4A7D-82F9-9EEC190E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2E0F-39BC-4C67-AE51-9200C1DAE275}" type="datetime1">
              <a:rPr lang="de-DE" smtClean="0"/>
              <a:t>01.07.21</a:t>
            </a:fld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F1602C9-0458-447A-833E-21896E22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ußzeilenplatzhalter 16">
            <a:extLst>
              <a:ext uri="{FF2B5EF4-FFF2-40B4-BE49-F238E27FC236}">
                <a16:creationId xmlns:a16="http://schemas.microsoft.com/office/drawing/2014/main" id="{52150BE2-EA8A-4744-A29E-F3EA269D6AB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7091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745D9-58AA-4CF4-A635-9C08CEDF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de-DE" sz="4400" kern="1200">
                <a:solidFill>
                  <a:schemeClr val="accent4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992450-1F48-4DA7-B356-64A8FE81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63AA-5109-46E5-BADA-E819FC655CE5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32EE882-4AB4-4B24-9DB8-6FD67DE8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16">
            <a:extLst>
              <a:ext uri="{FF2B5EF4-FFF2-40B4-BE49-F238E27FC236}">
                <a16:creationId xmlns:a16="http://schemas.microsoft.com/office/drawing/2014/main" id="{94F8CC78-F68B-4D7D-AB7F-17A178C0931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4965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192C0F-D639-4360-89AB-4C69C4C2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B7F2-313D-4AE4-9F8F-C1AF621F20F1}" type="datetime1">
              <a:rPr lang="de-DE" smtClean="0"/>
              <a:t>01.07.21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DF7127-4176-4CAA-A539-39328535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16">
            <a:extLst>
              <a:ext uri="{FF2B5EF4-FFF2-40B4-BE49-F238E27FC236}">
                <a16:creationId xmlns:a16="http://schemas.microsoft.com/office/drawing/2014/main" id="{7FC41817-2BEC-458D-840D-BAA5E81E10B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8108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63FD2-E875-4577-AC8D-BF84DA152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4"/>
                </a:solidFill>
                <a:effectLst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F3DF28-A547-4CAA-AE1D-878C2289A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D2330D-71CD-471D-A761-5A5FFF5E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C3AA13-A300-4A92-8EA0-E60DC86C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1923-7A0F-45E0-A742-1A8B843086F3}" type="datetime1">
              <a:rPr lang="de-DE" smtClean="0"/>
              <a:t>01.07.21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CF2A97-69A4-44FE-8B80-112D7C41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16">
            <a:extLst>
              <a:ext uri="{FF2B5EF4-FFF2-40B4-BE49-F238E27FC236}">
                <a16:creationId xmlns:a16="http://schemas.microsoft.com/office/drawing/2014/main" id="{088A4D07-DC84-4520-9F06-0056DC83F2C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9330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D50DE-2F41-4D80-8C62-2E1512C6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effectLst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F3049E4-99D3-4AC5-A63B-1ACD61369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646566-AC36-4672-AA05-14D84125F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13382A-39EF-4090-A03D-E96FC71F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8C77-2F51-4EB9-B0EE-4B025C87D7DD}" type="datetime1">
              <a:rPr lang="de-DE" smtClean="0"/>
              <a:t>01.07.21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CF81CC-99BE-45B7-9B7D-47F47191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16">
            <a:extLst>
              <a:ext uri="{FF2B5EF4-FFF2-40B4-BE49-F238E27FC236}">
                <a16:creationId xmlns:a16="http://schemas.microsoft.com/office/drawing/2014/main" id="{60FEFBA2-AD02-44AD-BBB1-D851CEFD18D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188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7A89CBF-8C94-4B7C-A87E-65AF6459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751"/>
            <a:ext cx="1080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87AD70-5A41-4DD0-84AA-862CEA799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18251"/>
            <a:ext cx="1080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7191C9-6AEB-4DA9-84C8-49583E336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C79C9-716B-4E3C-86FB-D2E355D3EC67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6118C7-9690-4B75-BD9C-E508C0302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Name – Fach</a:t>
            </a:r>
            <a:endParaRPr lang="fi-FI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B3FC8D-4DDA-4AB0-ADC3-67D550B91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E1EB3-B919-4771-A43C-7C8BA70B36D7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02A03BC-D88B-4E41-BC45-33F7692E15F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0557"/>
            <a:ext cx="12192000" cy="28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0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4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701E7-C8DE-4001-8EC3-7EB97FBCF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179" y="694237"/>
            <a:ext cx="9622971" cy="1156380"/>
          </a:xfrm>
        </p:spPr>
        <p:txBody>
          <a:bodyPr>
            <a:normAutofit/>
          </a:bodyPr>
          <a:lstStyle/>
          <a:p>
            <a:r>
              <a:rPr lang="de-DE" dirty="0">
                <a:effectLst/>
              </a:rPr>
              <a:t>Qualitätssicherung</a:t>
            </a:r>
            <a:r>
              <a:rPr lang="de-DE" dirty="0"/>
              <a:t> in ITIL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33C628-FDC7-4B1F-9CD6-C362078D2A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060796"/>
            <a:ext cx="6760029" cy="1830885"/>
          </a:xfrm>
        </p:spPr>
        <p:txBody>
          <a:bodyPr>
            <a:normAutofit/>
          </a:bodyPr>
          <a:lstStyle/>
          <a:p>
            <a:r>
              <a:rPr lang="de-DE" dirty="0"/>
              <a:t>Vortragende:</a:t>
            </a:r>
          </a:p>
          <a:p>
            <a:r>
              <a:rPr lang="de-DE" dirty="0"/>
              <a:t>Lara Krautmacher</a:t>
            </a:r>
          </a:p>
          <a:p>
            <a:r>
              <a:rPr lang="de-DE" dirty="0"/>
              <a:t>Rene Wiskow</a:t>
            </a:r>
          </a:p>
          <a:p>
            <a:r>
              <a:rPr lang="de-DE" dirty="0"/>
              <a:t>Elena Kirsch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7A2A122-5E2C-4FCB-B858-EFB2533112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4092984"/>
            <a:ext cx="6760029" cy="914400"/>
          </a:xfrm>
        </p:spPr>
        <p:txBody>
          <a:bodyPr/>
          <a:lstStyle/>
          <a:p>
            <a:r>
              <a:rPr lang="de-DE" dirty="0"/>
              <a:t>Im Fach IT-Management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C863CE1-8938-459B-9A83-1346F054B89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5332E8-B613-4923-9B82-C04AF66D01B0}" type="datetime1">
              <a:rPr lang="de-DE" smtClean="0"/>
              <a:t>01.07.21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B5C65E0-F216-4054-A00A-259E6B67F7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572000" cy="365125"/>
          </a:xfrm>
        </p:spPr>
        <p:txBody>
          <a:bodyPr/>
          <a:lstStyle/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405FBC1-0722-4A73-BF85-E482D3730E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889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AD03F-F580-4593-AEB0-EE3CEC81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- ITIL II /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F254F4-82A2-4E31-9729-727C2ACF0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Allgemeines Framework </a:t>
            </a:r>
          </a:p>
          <a:p>
            <a:endParaRPr lang="de-DE" dirty="0"/>
          </a:p>
          <a:p>
            <a:r>
              <a:rPr lang="de-DE" dirty="0"/>
              <a:t>Ziel ITIL:</a:t>
            </a:r>
          </a:p>
          <a:p>
            <a:pPr lvl="1"/>
            <a:r>
              <a:rPr lang="de-DE" sz="1800" b="0" i="0" u="none" strike="noStrike" baseline="0" dirty="0">
                <a:latin typeface="LinLibertineT"/>
              </a:rPr>
              <a:t>Erfahrungen aus der Welt des IT-Service-Managements aufzuschreiben </a:t>
            </a:r>
            <a:r>
              <a:rPr lang="de-DE" sz="1800" b="0" i="0" u="none" strike="noStrike" baseline="0" dirty="0">
                <a:latin typeface="LinLibertineT"/>
                <a:sym typeface="Wingdings" panose="05000000000000000000" pitchFamily="2" charset="2"/>
              </a:rPr>
              <a:t> </a:t>
            </a:r>
            <a:r>
              <a:rPr lang="de-DE" sz="1800" b="0" i="0" u="none" strike="noStrike" baseline="0" dirty="0">
                <a:latin typeface="LinLibertineT"/>
              </a:rPr>
              <a:t>generalisieren</a:t>
            </a:r>
          </a:p>
          <a:p>
            <a:pPr lvl="1"/>
            <a:r>
              <a:rPr lang="de-DE" sz="1800" b="0" i="0" u="none" strike="noStrike" baseline="0" dirty="0">
                <a:latin typeface="LinLibertineT"/>
              </a:rPr>
              <a:t>Erfahrungen aus anderen Bereichen ergänzen</a:t>
            </a:r>
          </a:p>
          <a:p>
            <a:pPr lvl="1"/>
            <a:r>
              <a:rPr lang="de-DE" sz="1800" dirty="0">
                <a:latin typeface="LinLibertineT"/>
              </a:rPr>
              <a:t>Services sollen im Rahmen von ITIL optimal auf Anforderungen aus dem Geschäft abgestimmt sein + regelmäßig </a:t>
            </a:r>
            <a:r>
              <a:rPr lang="de-DE" sz="1800">
                <a:latin typeface="LinLibertineT"/>
              </a:rPr>
              <a:t>darauf überprüft</a:t>
            </a:r>
          </a:p>
          <a:p>
            <a:pPr lvl="1"/>
            <a:endParaRPr lang="de-DE" sz="1800" dirty="0">
              <a:latin typeface="LinLibertineT"/>
            </a:endParaRPr>
          </a:p>
          <a:p>
            <a:pPr algn="l"/>
            <a:r>
              <a:rPr lang="de-DE" dirty="0"/>
              <a:t>prozessorientiert arbeitet und unabhängig ist von Hierarchien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5C2B4C-5C35-49B6-BA78-D1CC2157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F583B8-41B8-471D-8761-CA593837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10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AD87737-2255-450D-B1A6-00CE5C284515}"/>
              </a:ext>
            </a:extLst>
          </p:cNvPr>
          <p:cNvSpPr txBox="1"/>
          <p:nvPr/>
        </p:nvSpPr>
        <p:spPr>
          <a:xfrm>
            <a:off x="10352085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[3],[7]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619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02C2A-2B8E-4EB3-A59B-0BC919AB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- ITIL  - Service Lifecycle – I / II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FDD6E90-4DDC-4BE9-AD14-A0D90E148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800" y="1582018"/>
            <a:ext cx="4948800" cy="4351337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0F44C6-9DFC-4695-9045-A610F316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5792FB-D4A2-4214-93B0-EF3DDA9B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11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7D26B02-686B-4FBE-8113-9D3E59198629}"/>
              </a:ext>
            </a:extLst>
          </p:cNvPr>
          <p:cNvSpPr txBox="1"/>
          <p:nvPr/>
        </p:nvSpPr>
        <p:spPr>
          <a:xfrm>
            <a:off x="10352085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[3]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60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F0C73-E69D-46E9-A6F5-06F32000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- ITIL  - Service Lifecycle – II / II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48394B1-BBF7-4433-B6C8-6F23B99DA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093" y="1954806"/>
            <a:ext cx="3619814" cy="371888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E909EB-5585-411D-8D5A-6095B1AE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253A7F-CC30-4344-8E6A-3372DAB5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12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3F645CF-EC0F-4D9D-92D0-A1CD2CACCE6E}"/>
              </a:ext>
            </a:extLst>
          </p:cNvPr>
          <p:cNvSpPr txBox="1"/>
          <p:nvPr/>
        </p:nvSpPr>
        <p:spPr>
          <a:xfrm>
            <a:off x="10352085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[3]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372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- ITIL  - Rollen im Service Lifecycle – I /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BFF853-85DA-40F8-A7F0-F9A0A0CD1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Service </a:t>
            </a:r>
            <a:r>
              <a:rPr lang="de-DE" dirty="0" err="1"/>
              <a:t>Owner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Owner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Process</a:t>
            </a:r>
            <a:r>
              <a:rPr lang="de-DE" dirty="0"/>
              <a:t> Manager</a:t>
            </a:r>
          </a:p>
          <a:p>
            <a:endParaRPr lang="de-DE" dirty="0"/>
          </a:p>
          <a:p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Practitioner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13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86DFBBD-DC12-4EBD-92C4-F50CF3D78147}"/>
              </a:ext>
            </a:extLst>
          </p:cNvPr>
          <p:cNvSpPr txBox="1"/>
          <p:nvPr/>
        </p:nvSpPr>
        <p:spPr>
          <a:xfrm>
            <a:off x="10352085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[3]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3220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8E2D8-5CB5-4306-B254-FE10E694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- ITIL  - </a:t>
            </a:r>
            <a:r>
              <a:rPr lang="de-DE" sz="4400" b="0" i="0" u="none" strike="noStrike" baseline="0" dirty="0">
                <a:latin typeface="LinBiolinumTI"/>
              </a:rPr>
              <a:t>Key Performance </a:t>
            </a:r>
            <a:r>
              <a:rPr lang="de-DE" sz="4400" b="0" i="0" u="none" strike="noStrike" baseline="0" dirty="0" err="1">
                <a:latin typeface="LinBiolinumTI"/>
              </a:rPr>
              <a:t>Indicators</a:t>
            </a:r>
            <a:br>
              <a:rPr lang="de-DE" sz="4400" dirty="0">
                <a:latin typeface="LinBiolinumTI"/>
              </a:rPr>
            </a:br>
            <a:r>
              <a:rPr lang="de-DE" dirty="0"/>
              <a:t>– I / I</a:t>
            </a: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61BF0E30-6964-4C31-9D44-3EDB8EC7DA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158604"/>
              </p:ext>
            </p:extLst>
          </p:nvPr>
        </p:nvGraphicFramePr>
        <p:xfrm>
          <a:off x="933254" y="2326736"/>
          <a:ext cx="10704708" cy="2392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04827">
                  <a:extLst>
                    <a:ext uri="{9D8B030D-6E8A-4147-A177-3AD203B41FA5}">
                      <a16:colId xmlns:a16="http://schemas.microsoft.com/office/drawing/2014/main" val="1850488805"/>
                    </a:ext>
                  </a:extLst>
                </a:gridCol>
                <a:gridCol w="5399881">
                  <a:extLst>
                    <a:ext uri="{9D8B030D-6E8A-4147-A177-3AD203B41FA5}">
                      <a16:colId xmlns:a16="http://schemas.microsoft.com/office/drawing/2014/main" val="2350616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Leistungskennzahlen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2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Anzahl geplanter neuer Services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Anzahl neu entwickelter Services, die aufgrund</a:t>
                      </a:r>
                    </a:p>
                    <a:p>
                      <a:r>
                        <a:rPr lang="de-DE" dirty="0"/>
                        <a:t>eines strategischen Reviews initiiert worden sind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742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Anzahl von Neukunden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Anzahl neu </a:t>
                      </a: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gewonnener Kunden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605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Anzahl von </a:t>
                      </a: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Kundenbeschwerden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Anzahl der e</a:t>
                      </a: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ingegangenen Kundenbeschwerden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931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Einhaltung Projektressourcen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Anteil der Kosten, der die geplanten Projektkosten überschreitet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869305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8BA913-6D30-486A-A28C-FD49A518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FACD9B-DAD6-473D-9701-B8978496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14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66515B1-6C96-4080-B426-1C03EC15433A}"/>
              </a:ext>
            </a:extLst>
          </p:cNvPr>
          <p:cNvSpPr txBox="1"/>
          <p:nvPr/>
        </p:nvSpPr>
        <p:spPr>
          <a:xfrm>
            <a:off x="10352085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[3]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7272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Qualitätssicherung in ITIL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BFF853-85DA-40F8-A7F0-F9A0A0CD1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de-DE" dirty="0"/>
              <a:t>Ein Grundgedanke von ITSM: </a:t>
            </a:r>
            <a:br>
              <a:rPr lang="de-DE" dirty="0"/>
            </a:br>
            <a:r>
              <a:rPr lang="de-DE" dirty="0"/>
              <a:t>Qualität und Quantität von IT-Service planen, überwachen und steuern</a:t>
            </a:r>
          </a:p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	 </a:t>
            </a:r>
            <a:r>
              <a:rPr lang="de-DE" b="1" dirty="0">
                <a:sym typeface="Wingdings" pitchFamily="2" charset="2"/>
              </a:rPr>
              <a:t>Qualitätssicherung spielt eine zentrale Rolle in ITIL</a:t>
            </a:r>
            <a:endParaRPr lang="de-DE" b="1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15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86DFBBD-DC12-4EBD-92C4-F50CF3D78147}"/>
              </a:ext>
            </a:extLst>
          </p:cNvPr>
          <p:cNvSpPr txBox="1"/>
          <p:nvPr/>
        </p:nvSpPr>
        <p:spPr>
          <a:xfrm>
            <a:off x="10352085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[3]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3086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Qualitätssicherung in ITIL – Verortung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16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86DFBBD-DC12-4EBD-92C4-F50CF3D78147}"/>
              </a:ext>
            </a:extLst>
          </p:cNvPr>
          <p:cNvSpPr txBox="1"/>
          <p:nvPr/>
        </p:nvSpPr>
        <p:spPr>
          <a:xfrm>
            <a:off x="10352085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[3]</a:t>
            </a:r>
            <a:endParaRPr lang="de-DE" dirty="0"/>
          </a:p>
        </p:txBody>
      </p:sp>
      <p:pic>
        <p:nvPicPr>
          <p:cNvPr id="9" name="Inhaltsplatzhalter 6">
            <a:extLst>
              <a:ext uri="{FF2B5EF4-FFF2-40B4-BE49-F238E27FC236}">
                <a16:creationId xmlns:a16="http://schemas.microsoft.com/office/drawing/2014/main" id="{3958E8BA-E06B-F04E-8B3E-9BF5F9395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800" y="1582018"/>
            <a:ext cx="4948800" cy="4351337"/>
          </a:xfr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47B8077A-A629-A34A-9106-68C591A8737D}"/>
              </a:ext>
            </a:extLst>
          </p:cNvPr>
          <p:cNvSpPr/>
          <p:nvPr/>
        </p:nvSpPr>
        <p:spPr>
          <a:xfrm>
            <a:off x="2211977" y="1734704"/>
            <a:ext cx="2904513" cy="14169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589935C-C68D-5043-8658-70220FBC9972}"/>
              </a:ext>
            </a:extLst>
          </p:cNvPr>
          <p:cNvSpPr/>
          <p:nvPr/>
        </p:nvSpPr>
        <p:spPr>
          <a:xfrm>
            <a:off x="2360024" y="1852285"/>
            <a:ext cx="26909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de-DE" b="1" dirty="0"/>
              <a:t>CSI: </a:t>
            </a:r>
            <a:br>
              <a:rPr lang="de-DE" b="1" dirty="0"/>
            </a:br>
            <a:r>
              <a:rPr lang="de-DE" dirty="0"/>
              <a:t>Hauptbereich, in dem Qualitätssicherung stattfindet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0D63A92-29B9-7C4F-95EB-E64152607C50}"/>
              </a:ext>
            </a:extLst>
          </p:cNvPr>
          <p:cNvSpPr/>
          <p:nvPr/>
        </p:nvSpPr>
        <p:spPr>
          <a:xfrm>
            <a:off x="6757852" y="3052614"/>
            <a:ext cx="3154524" cy="1144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3459885-2821-B54E-A4E6-3A1575EC03F9}"/>
              </a:ext>
            </a:extLst>
          </p:cNvPr>
          <p:cNvSpPr/>
          <p:nvPr/>
        </p:nvSpPr>
        <p:spPr>
          <a:xfrm>
            <a:off x="6897189" y="3128573"/>
            <a:ext cx="345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de-DE" b="1" dirty="0"/>
              <a:t>Andere Bereiche: </a:t>
            </a:r>
            <a:br>
              <a:rPr lang="de-DE" b="1" dirty="0"/>
            </a:br>
            <a:r>
              <a:rPr lang="de-DE" dirty="0"/>
              <a:t>Qualitätsanspruch liegt den Tätigkeiten zugrunde</a:t>
            </a:r>
          </a:p>
        </p:txBody>
      </p:sp>
    </p:spTree>
    <p:extLst>
      <p:ext uri="{BB962C8B-B14F-4D97-AF65-F5344CB8AC3E}">
        <p14:creationId xmlns:p14="http://schemas.microsoft.com/office/powerpoint/2010/main" val="4272078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Qualitätssicherung in ITIL - CSI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BFF853-85DA-40F8-A7F0-F9A0A0CD1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de-DE" dirty="0"/>
              <a:t>4 grundlegende Aktivitäten: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17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86DFBBD-DC12-4EBD-92C4-F50CF3D78147}"/>
              </a:ext>
            </a:extLst>
          </p:cNvPr>
          <p:cNvSpPr txBox="1"/>
          <p:nvPr/>
        </p:nvSpPr>
        <p:spPr>
          <a:xfrm>
            <a:off x="10801572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Bild: [1]</a:t>
            </a:r>
            <a:endParaRPr lang="de-DE" dirty="0"/>
          </a:p>
        </p:txBody>
      </p:sp>
      <p:pic>
        <p:nvPicPr>
          <p:cNvPr id="2050" name="Picture 2" descr="Was ist der Plan-Do-Check-Act-Zyklus?">
            <a:extLst>
              <a:ext uri="{FF2B5EF4-FFF2-40B4-BE49-F238E27FC236}">
                <a16:creationId xmlns:a16="http://schemas.microsoft.com/office/drawing/2014/main" id="{E8120387-F087-DF45-B08E-86CE4EA7F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488" y="2163227"/>
            <a:ext cx="5787023" cy="366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799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Qualitätssicherung in ITIL - CSI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BFF853-85DA-40F8-A7F0-F9A0A0CD1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251"/>
            <a:ext cx="10800000" cy="2764766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de-DE" b="1" dirty="0"/>
              <a:t>Plan: </a:t>
            </a:r>
            <a:r>
              <a:rPr lang="de-DE" dirty="0"/>
              <a:t>Festlegen von Zielen, Aktivitäten und Verantwortlichkeiten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de-DE" b="1" dirty="0"/>
              <a:t>Do: </a:t>
            </a:r>
            <a:r>
              <a:rPr lang="de-DE" dirty="0"/>
              <a:t>Umsetzung der Pläne + Dokumentation</a:t>
            </a:r>
            <a:endParaRPr lang="de-DE" b="1" dirty="0"/>
          </a:p>
          <a:p>
            <a:pPr marL="0" indent="0">
              <a:spcAft>
                <a:spcPts val="1800"/>
              </a:spcAft>
              <a:buNone/>
            </a:pPr>
            <a:r>
              <a:rPr lang="de-DE" b="1" dirty="0"/>
              <a:t>Check: </a:t>
            </a:r>
            <a:r>
              <a:rPr lang="de-DE" dirty="0"/>
              <a:t>Prüfung der Umsetzung und Messdokumentation</a:t>
            </a:r>
            <a:endParaRPr lang="de-DE" b="1" dirty="0"/>
          </a:p>
          <a:p>
            <a:pPr marL="0" indent="0">
              <a:spcAft>
                <a:spcPts val="1800"/>
              </a:spcAft>
              <a:buNone/>
            </a:pPr>
            <a:r>
              <a:rPr lang="de-DE" b="1" dirty="0"/>
              <a:t>Plan: </a:t>
            </a:r>
            <a:r>
              <a:rPr lang="de-DE" dirty="0"/>
              <a:t>Korrekturmaßnahmen festlegen</a:t>
            </a:r>
            <a:endParaRPr lang="de-DE" b="1" dirty="0"/>
          </a:p>
          <a:p>
            <a:pPr marL="0" indent="0">
              <a:spcAft>
                <a:spcPts val="1800"/>
              </a:spcAft>
              <a:buNone/>
            </a:pPr>
            <a:endParaRPr lang="de-DE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18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86DFBBD-DC12-4EBD-92C4-F50CF3D78147}"/>
              </a:ext>
            </a:extLst>
          </p:cNvPr>
          <p:cNvSpPr txBox="1"/>
          <p:nvPr/>
        </p:nvSpPr>
        <p:spPr>
          <a:xfrm>
            <a:off x="10801572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Bild: [1]</a:t>
            </a:r>
            <a:endParaRPr lang="de-DE" dirty="0"/>
          </a:p>
        </p:txBody>
      </p:sp>
      <p:pic>
        <p:nvPicPr>
          <p:cNvPr id="2050" name="Picture 2" descr="Was ist der Plan-Do-Check-Act-Zyklus?">
            <a:extLst>
              <a:ext uri="{FF2B5EF4-FFF2-40B4-BE49-F238E27FC236}">
                <a16:creationId xmlns:a16="http://schemas.microsoft.com/office/drawing/2014/main" id="{E8120387-F087-DF45-B08E-86CE4EA7F5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5" t="8045" r="21588" b="7906"/>
          <a:stretch/>
        </p:blipFill>
        <p:spPr bwMode="auto">
          <a:xfrm>
            <a:off x="8604625" y="4019556"/>
            <a:ext cx="2033225" cy="197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924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Qualitätssicherung in ITIL - CSI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19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86DFBBD-DC12-4EBD-92C4-F50CF3D78147}"/>
              </a:ext>
            </a:extLst>
          </p:cNvPr>
          <p:cNvSpPr txBox="1"/>
          <p:nvPr/>
        </p:nvSpPr>
        <p:spPr>
          <a:xfrm>
            <a:off x="10801572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[3]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EF16C13-0590-6E41-9D9F-6AA87CFA6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492" y="2161477"/>
            <a:ext cx="5249108" cy="366488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BFF853-85DA-40F8-A7F0-F9A0A0CD1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de-DE" dirty="0"/>
              <a:t>7-stufiger CSI-Prozess:</a:t>
            </a:r>
          </a:p>
        </p:txBody>
      </p:sp>
    </p:spTree>
    <p:extLst>
      <p:ext uri="{BB962C8B-B14F-4D97-AF65-F5344CB8AC3E}">
        <p14:creationId xmlns:p14="http://schemas.microsoft.com/office/powerpoint/2010/main" val="23041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22DB4-323E-4D91-85DD-EF298570F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447" y="2323158"/>
            <a:ext cx="2423474" cy="1325563"/>
          </a:xfrm>
        </p:spPr>
        <p:txBody>
          <a:bodyPr/>
          <a:lstStyle/>
          <a:p>
            <a:r>
              <a:rPr lang="de-DE" dirty="0">
                <a:effectLst/>
              </a:rPr>
              <a:t>Einstieg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2023FD-1628-43D6-BDA5-1CF582C5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BC5A86-F03D-4BCB-BB49-2BD318E2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8898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Qualitätssicherung in ITIL - CSI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20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EF16C13-0590-6E41-9D9F-6AA87CFA6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28" y="2213432"/>
            <a:ext cx="4785708" cy="334134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BFF853-85DA-40F8-A7F0-F9A0A0CD1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251"/>
            <a:ext cx="6094428" cy="4173325"/>
          </a:xfrm>
        </p:spPr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Ziele:</a:t>
            </a:r>
          </a:p>
          <a:p>
            <a:pPr>
              <a:spcAft>
                <a:spcPts val="18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strategische, taktische &amp; operationelle Ziele des Unternehmens</a:t>
            </a:r>
            <a:b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Definition der zu erhebenden Daten</a:t>
            </a:r>
          </a:p>
          <a:p>
            <a:pPr>
              <a:spcAft>
                <a:spcPts val="18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Festgelegte Messmethoden und Kriterien als Entscheidungsgrundlage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86DFBBD-DC12-4EBD-92C4-F50CF3D78147}"/>
              </a:ext>
            </a:extLst>
          </p:cNvPr>
          <p:cNvSpPr txBox="1"/>
          <p:nvPr/>
        </p:nvSpPr>
        <p:spPr>
          <a:xfrm>
            <a:off x="10801572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[3]</a:t>
            </a:r>
            <a:endParaRPr lang="de-DE" dirty="0"/>
          </a:p>
        </p:txBody>
      </p:sp>
      <p:sp>
        <p:nvSpPr>
          <p:cNvPr id="9" name="Pfeil in vier Richtungen 8">
            <a:extLst>
              <a:ext uri="{FF2B5EF4-FFF2-40B4-BE49-F238E27FC236}">
                <a16:creationId xmlns:a16="http://schemas.microsoft.com/office/drawing/2014/main" id="{7D3F7E42-CF7B-7541-82E1-B420DAE1CB05}"/>
              </a:ext>
            </a:extLst>
          </p:cNvPr>
          <p:cNvSpPr/>
          <p:nvPr/>
        </p:nvSpPr>
        <p:spPr>
          <a:xfrm>
            <a:off x="8701238" y="3282920"/>
            <a:ext cx="1350746" cy="1301914"/>
          </a:xfrm>
          <a:prstGeom prst="quadArrow">
            <a:avLst>
              <a:gd name="adj1" fmla="val 23859"/>
              <a:gd name="adj2" fmla="val 18219"/>
              <a:gd name="adj3" fmla="val 19325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244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Qualitätssicherung in ITIL - CSI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21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EF16C13-0590-6E41-9D9F-6AA87CFA6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28" y="2213432"/>
            <a:ext cx="4785708" cy="334134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BFF853-85DA-40F8-A7F0-F9A0A0CD1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251"/>
            <a:ext cx="6094428" cy="4173325"/>
          </a:xfrm>
        </p:spPr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de-DE" b="1" dirty="0" err="1">
                <a:latin typeface="Calibri" panose="020F0502020204030204" pitchFamily="34" charset="0"/>
                <a:cs typeface="Calibri" panose="020F0502020204030204" pitchFamily="34" charset="0"/>
              </a:rPr>
              <a:t>Identify</a:t>
            </a:r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 Vision &amp; </a:t>
            </a:r>
            <a:r>
              <a:rPr lang="de-DE" b="1" dirty="0" err="1">
                <a:latin typeface="Calibri" panose="020F0502020204030204" pitchFamily="34" charset="0"/>
                <a:cs typeface="Calibri" panose="020F0502020204030204" pitchFamily="34" charset="0"/>
              </a:rPr>
              <a:t>Strategy</a:t>
            </a:r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spcAft>
                <a:spcPts val="18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Zusammenspiel zwischen CSI und den anderen Bereichen von ITIL</a:t>
            </a:r>
          </a:p>
          <a:p>
            <a:pPr>
              <a:spcAft>
                <a:spcPts val="18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Pro Bereich festlegen von Zielen, Vision und Strategie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86DFBBD-DC12-4EBD-92C4-F50CF3D78147}"/>
              </a:ext>
            </a:extLst>
          </p:cNvPr>
          <p:cNvSpPr txBox="1"/>
          <p:nvPr/>
        </p:nvSpPr>
        <p:spPr>
          <a:xfrm>
            <a:off x="10801572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[3]</a:t>
            </a:r>
            <a:endParaRPr lang="de-DE" dirty="0"/>
          </a:p>
        </p:txBody>
      </p:sp>
      <p:sp>
        <p:nvSpPr>
          <p:cNvPr id="7" name="Eine Ecke des Rechtecks schneiden 6">
            <a:extLst>
              <a:ext uri="{FF2B5EF4-FFF2-40B4-BE49-F238E27FC236}">
                <a16:creationId xmlns:a16="http://schemas.microsoft.com/office/drawing/2014/main" id="{DC4CFD52-8515-FA47-B352-85E83B217D42}"/>
              </a:ext>
            </a:extLst>
          </p:cNvPr>
          <p:cNvSpPr/>
          <p:nvPr/>
        </p:nvSpPr>
        <p:spPr>
          <a:xfrm>
            <a:off x="7910112" y="2412694"/>
            <a:ext cx="1399142" cy="749147"/>
          </a:xfrm>
          <a:prstGeom prst="snip1Rect">
            <a:avLst>
              <a:gd name="adj" fmla="val 32843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6016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Qualitätssicherung in ITIL - CSI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22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EF16C13-0590-6E41-9D9F-6AA87CFA6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28" y="2213432"/>
            <a:ext cx="4785708" cy="334134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BFF853-85DA-40F8-A7F0-F9A0A0CD1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251"/>
            <a:ext cx="6094428" cy="4173325"/>
          </a:xfrm>
        </p:spPr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Was wird gemessen?</a:t>
            </a:r>
          </a:p>
          <a:p>
            <a:pPr>
              <a:spcAft>
                <a:spcPts val="18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Definition der Kennzahlen, die gemessen werden sollen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Liste der zu erfassenden Metriken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86DFBBD-DC12-4EBD-92C4-F50CF3D78147}"/>
              </a:ext>
            </a:extLst>
          </p:cNvPr>
          <p:cNvSpPr txBox="1"/>
          <p:nvPr/>
        </p:nvSpPr>
        <p:spPr>
          <a:xfrm>
            <a:off x="10801572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[3]</a:t>
            </a:r>
            <a:endParaRPr lang="de-DE" dirty="0"/>
          </a:p>
        </p:txBody>
      </p:sp>
      <p:sp>
        <p:nvSpPr>
          <p:cNvPr id="7" name="Eine Ecke des Rechtecks schneiden 6">
            <a:extLst>
              <a:ext uri="{FF2B5EF4-FFF2-40B4-BE49-F238E27FC236}">
                <a16:creationId xmlns:a16="http://schemas.microsoft.com/office/drawing/2014/main" id="{DC4CFD52-8515-FA47-B352-85E83B217D42}"/>
              </a:ext>
            </a:extLst>
          </p:cNvPr>
          <p:cNvSpPr/>
          <p:nvPr/>
        </p:nvSpPr>
        <p:spPr>
          <a:xfrm>
            <a:off x="9402430" y="2484890"/>
            <a:ext cx="1399142" cy="448316"/>
          </a:xfrm>
          <a:prstGeom prst="snip1Rect">
            <a:avLst>
              <a:gd name="adj" fmla="val 50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212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Qualitätssicherung in ITIL - CSI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23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EF16C13-0590-6E41-9D9F-6AA87CFA6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28" y="2213432"/>
            <a:ext cx="4785708" cy="334134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BFF853-85DA-40F8-A7F0-F9A0A0CD1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251"/>
            <a:ext cx="6094428" cy="4173325"/>
          </a:xfrm>
        </p:spPr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Was kann gemessen werden?</a:t>
            </a:r>
          </a:p>
          <a:p>
            <a:pPr>
              <a:spcAft>
                <a:spcPts val="18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Analyse welche der definierten Metriken können gemessen werden</a:t>
            </a:r>
          </a:p>
          <a:p>
            <a:pPr>
              <a:spcAft>
                <a:spcPts val="18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Abwägung Kosten vs. Nutzen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Überarbeitete Liste der zu erfassenden Metriken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86DFBBD-DC12-4EBD-92C4-F50CF3D78147}"/>
              </a:ext>
            </a:extLst>
          </p:cNvPr>
          <p:cNvSpPr txBox="1"/>
          <p:nvPr/>
        </p:nvSpPr>
        <p:spPr>
          <a:xfrm>
            <a:off x="10801572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[3]</a:t>
            </a:r>
            <a:endParaRPr lang="de-DE" dirty="0"/>
          </a:p>
        </p:txBody>
      </p:sp>
      <p:sp>
        <p:nvSpPr>
          <p:cNvPr id="7" name="Eine Ecke des Rechtecks schneiden 6">
            <a:extLst>
              <a:ext uri="{FF2B5EF4-FFF2-40B4-BE49-F238E27FC236}">
                <a16:creationId xmlns:a16="http://schemas.microsoft.com/office/drawing/2014/main" id="{DC4CFD52-8515-FA47-B352-85E83B217D42}"/>
              </a:ext>
            </a:extLst>
          </p:cNvPr>
          <p:cNvSpPr/>
          <p:nvPr/>
        </p:nvSpPr>
        <p:spPr>
          <a:xfrm>
            <a:off x="10275172" y="3204842"/>
            <a:ext cx="1399142" cy="448316"/>
          </a:xfrm>
          <a:prstGeom prst="snip1Rect">
            <a:avLst>
              <a:gd name="adj" fmla="val 50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135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Qualitätssicherung in ITIL - CSI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24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EF16C13-0590-6E41-9D9F-6AA87CFA6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28" y="2213432"/>
            <a:ext cx="4785708" cy="334134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BFF853-85DA-40F8-A7F0-F9A0A0CD1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251"/>
            <a:ext cx="6094428" cy="4173325"/>
          </a:xfrm>
        </p:spPr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Datenerfassung:</a:t>
            </a:r>
          </a:p>
          <a:p>
            <a:pPr>
              <a:spcAft>
                <a:spcPts val="18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Festgelegte Metriken werden erfasst</a:t>
            </a:r>
          </a:p>
          <a:p>
            <a:pPr>
              <a:spcAft>
                <a:spcPts val="18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Enge Zusammenarbeit von Service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Operations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und CSI</a:t>
            </a:r>
          </a:p>
          <a:p>
            <a:pPr>
              <a:spcAft>
                <a:spcPts val="18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 Software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Zusammenarbeit mit Entwicklungsteam und Testern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86DFBBD-DC12-4EBD-92C4-F50CF3D78147}"/>
              </a:ext>
            </a:extLst>
          </p:cNvPr>
          <p:cNvSpPr txBox="1"/>
          <p:nvPr/>
        </p:nvSpPr>
        <p:spPr>
          <a:xfrm>
            <a:off x="10801572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[3]</a:t>
            </a:r>
            <a:endParaRPr lang="de-DE" dirty="0"/>
          </a:p>
        </p:txBody>
      </p:sp>
      <p:sp>
        <p:nvSpPr>
          <p:cNvPr id="7" name="Eine Ecke des Rechtecks schneiden 6">
            <a:extLst>
              <a:ext uri="{FF2B5EF4-FFF2-40B4-BE49-F238E27FC236}">
                <a16:creationId xmlns:a16="http://schemas.microsoft.com/office/drawing/2014/main" id="{DC4CFD52-8515-FA47-B352-85E83B217D42}"/>
              </a:ext>
            </a:extLst>
          </p:cNvPr>
          <p:cNvSpPr/>
          <p:nvPr/>
        </p:nvSpPr>
        <p:spPr>
          <a:xfrm>
            <a:off x="10281565" y="3884102"/>
            <a:ext cx="1399142" cy="484697"/>
          </a:xfrm>
          <a:prstGeom prst="snip1Rect">
            <a:avLst>
              <a:gd name="adj" fmla="val 48447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95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Qualitätssicherung in ITIL - CSI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25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EF16C13-0590-6E41-9D9F-6AA87CFA6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28" y="2213432"/>
            <a:ext cx="4785708" cy="334134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BFF853-85DA-40F8-A7F0-F9A0A0CD1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251"/>
            <a:ext cx="6094428" cy="4173325"/>
          </a:xfrm>
        </p:spPr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Datenverarbeitung:</a:t>
            </a:r>
          </a:p>
          <a:p>
            <a:pPr>
              <a:spcAft>
                <a:spcPts val="18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Aufarbeitung &amp; Gruppierung der Daten</a:t>
            </a:r>
          </a:p>
          <a:p>
            <a:pPr>
              <a:spcAft>
                <a:spcPts val="1800"/>
              </a:spcAft>
              <a:buFontTx/>
              <a:buChar char="-"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Aft>
                <a:spcPts val="1800"/>
              </a:spcAft>
              <a:buFontTx/>
              <a:buChar char="-"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86DFBBD-DC12-4EBD-92C4-F50CF3D78147}"/>
              </a:ext>
            </a:extLst>
          </p:cNvPr>
          <p:cNvSpPr txBox="1"/>
          <p:nvPr/>
        </p:nvSpPr>
        <p:spPr>
          <a:xfrm>
            <a:off x="10801572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[3]</a:t>
            </a:r>
            <a:endParaRPr lang="de-DE" dirty="0"/>
          </a:p>
        </p:txBody>
      </p:sp>
      <p:sp>
        <p:nvSpPr>
          <p:cNvPr id="7" name="Eine Ecke des Rechtecks schneiden 6">
            <a:extLst>
              <a:ext uri="{FF2B5EF4-FFF2-40B4-BE49-F238E27FC236}">
                <a16:creationId xmlns:a16="http://schemas.microsoft.com/office/drawing/2014/main" id="{DC4CFD52-8515-FA47-B352-85E83B217D42}"/>
              </a:ext>
            </a:extLst>
          </p:cNvPr>
          <p:cNvSpPr/>
          <p:nvPr/>
        </p:nvSpPr>
        <p:spPr>
          <a:xfrm>
            <a:off x="9434956" y="4683900"/>
            <a:ext cx="1399142" cy="484697"/>
          </a:xfrm>
          <a:prstGeom prst="snip1Rect">
            <a:avLst>
              <a:gd name="adj" fmla="val 48447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027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Qualitätssicherung in ITIL - CSI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26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EF16C13-0590-6E41-9D9F-6AA87CFA6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28" y="2213432"/>
            <a:ext cx="4785708" cy="334134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BFF853-85DA-40F8-A7F0-F9A0A0CD1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251"/>
            <a:ext cx="6094428" cy="4173325"/>
          </a:xfrm>
        </p:spPr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Datenanalyse:</a:t>
            </a:r>
          </a:p>
          <a:p>
            <a:pPr>
              <a:spcAft>
                <a:spcPts val="18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Ziele erreicht?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Prozess abkürzen</a:t>
            </a:r>
          </a:p>
          <a:p>
            <a:pPr>
              <a:spcAft>
                <a:spcPts val="18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Korrekturbedarf feststellen</a:t>
            </a:r>
          </a:p>
          <a:p>
            <a:pPr>
              <a:spcAft>
                <a:spcPts val="1800"/>
              </a:spcAft>
              <a:buFontTx/>
              <a:buChar char="-"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86DFBBD-DC12-4EBD-92C4-F50CF3D78147}"/>
              </a:ext>
            </a:extLst>
          </p:cNvPr>
          <p:cNvSpPr txBox="1"/>
          <p:nvPr/>
        </p:nvSpPr>
        <p:spPr>
          <a:xfrm>
            <a:off x="10801572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[3]</a:t>
            </a:r>
            <a:endParaRPr lang="de-DE" dirty="0"/>
          </a:p>
        </p:txBody>
      </p:sp>
      <p:sp>
        <p:nvSpPr>
          <p:cNvPr id="7" name="Eine Ecke des Rechtecks schneiden 6">
            <a:extLst>
              <a:ext uri="{FF2B5EF4-FFF2-40B4-BE49-F238E27FC236}">
                <a16:creationId xmlns:a16="http://schemas.microsoft.com/office/drawing/2014/main" id="{DC4CFD52-8515-FA47-B352-85E83B217D42}"/>
              </a:ext>
            </a:extLst>
          </p:cNvPr>
          <p:cNvSpPr/>
          <p:nvPr/>
        </p:nvSpPr>
        <p:spPr>
          <a:xfrm>
            <a:off x="7911029" y="4673961"/>
            <a:ext cx="1352241" cy="713048"/>
          </a:xfrm>
          <a:prstGeom prst="snip1Rect">
            <a:avLst>
              <a:gd name="adj" fmla="val 29569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360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Qualitätssicherung in ITIL - CSI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27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EF16C13-0590-6E41-9D9F-6AA87CFA6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28" y="2213432"/>
            <a:ext cx="4785708" cy="334134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BFF853-85DA-40F8-A7F0-F9A0A0CD1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251"/>
            <a:ext cx="6094428" cy="4173325"/>
          </a:xfrm>
        </p:spPr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Präsentation und Einsatz der Daten:</a:t>
            </a:r>
          </a:p>
          <a:p>
            <a:pPr>
              <a:spcAft>
                <a:spcPts val="18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Alle beteiligten Mitarbeiter informieren</a:t>
            </a:r>
          </a:p>
          <a:p>
            <a:pPr>
              <a:spcAft>
                <a:spcPts val="18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Diskussion von Korrekturmöglichkeiten</a:t>
            </a:r>
          </a:p>
          <a:p>
            <a:pPr>
              <a:spcAft>
                <a:spcPts val="18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Korrekturmaßnahmen beschließen</a:t>
            </a:r>
          </a:p>
          <a:p>
            <a:pPr>
              <a:spcAft>
                <a:spcPts val="18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Beschluss wird im Change Advisory Board genehmigt</a:t>
            </a:r>
          </a:p>
          <a:p>
            <a:pPr>
              <a:spcAft>
                <a:spcPts val="1800"/>
              </a:spcAft>
              <a:buFontTx/>
              <a:buChar char="-"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86DFBBD-DC12-4EBD-92C4-F50CF3D78147}"/>
              </a:ext>
            </a:extLst>
          </p:cNvPr>
          <p:cNvSpPr txBox="1"/>
          <p:nvPr/>
        </p:nvSpPr>
        <p:spPr>
          <a:xfrm>
            <a:off x="10801572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[3]</a:t>
            </a:r>
            <a:endParaRPr lang="de-DE" dirty="0"/>
          </a:p>
        </p:txBody>
      </p:sp>
      <p:sp>
        <p:nvSpPr>
          <p:cNvPr id="7" name="Eine Ecke des Rechtecks schneiden 6">
            <a:extLst>
              <a:ext uri="{FF2B5EF4-FFF2-40B4-BE49-F238E27FC236}">
                <a16:creationId xmlns:a16="http://schemas.microsoft.com/office/drawing/2014/main" id="{DC4CFD52-8515-FA47-B352-85E83B217D42}"/>
              </a:ext>
            </a:extLst>
          </p:cNvPr>
          <p:cNvSpPr/>
          <p:nvPr/>
        </p:nvSpPr>
        <p:spPr>
          <a:xfrm>
            <a:off x="7116702" y="3917613"/>
            <a:ext cx="1538348" cy="510069"/>
          </a:xfrm>
          <a:prstGeom prst="snip1Rect">
            <a:avLst>
              <a:gd name="adj" fmla="val 50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409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Qualitätssicherung in ITIL - CSI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28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EF16C13-0590-6E41-9D9F-6AA87CFA6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28" y="2213432"/>
            <a:ext cx="4785708" cy="334134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BFF853-85DA-40F8-A7F0-F9A0A0CD1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251"/>
            <a:ext cx="6094428" cy="4173325"/>
          </a:xfrm>
        </p:spPr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Korrekturen implementieren:</a:t>
            </a:r>
          </a:p>
          <a:p>
            <a:pPr>
              <a:spcAft>
                <a:spcPts val="18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Korrekturen werden umgesetzt</a:t>
            </a:r>
          </a:p>
          <a:p>
            <a:pPr>
              <a:spcAft>
                <a:spcPts val="18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CSI-Prozess startet von Neuem</a:t>
            </a:r>
          </a:p>
          <a:p>
            <a:pPr>
              <a:spcAft>
                <a:spcPts val="1800"/>
              </a:spcAft>
              <a:buFontTx/>
              <a:buChar char="-"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86DFBBD-DC12-4EBD-92C4-F50CF3D78147}"/>
              </a:ext>
            </a:extLst>
          </p:cNvPr>
          <p:cNvSpPr txBox="1"/>
          <p:nvPr/>
        </p:nvSpPr>
        <p:spPr>
          <a:xfrm>
            <a:off x="10801572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[3]</a:t>
            </a:r>
            <a:endParaRPr lang="de-DE" dirty="0"/>
          </a:p>
        </p:txBody>
      </p:sp>
      <p:sp>
        <p:nvSpPr>
          <p:cNvPr id="7" name="Eine Ecke des Rechtecks schneiden 6">
            <a:extLst>
              <a:ext uri="{FF2B5EF4-FFF2-40B4-BE49-F238E27FC236}">
                <a16:creationId xmlns:a16="http://schemas.microsoft.com/office/drawing/2014/main" id="{DC4CFD52-8515-FA47-B352-85E83B217D42}"/>
              </a:ext>
            </a:extLst>
          </p:cNvPr>
          <p:cNvSpPr/>
          <p:nvPr/>
        </p:nvSpPr>
        <p:spPr>
          <a:xfrm>
            <a:off x="7110101" y="3302316"/>
            <a:ext cx="1418602" cy="406559"/>
          </a:xfrm>
          <a:prstGeom prst="snip1Rect">
            <a:avLst>
              <a:gd name="adj" fmla="val 50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427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Qualitätssicherung in ITIL -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BFF853-85DA-40F8-A7F0-F9A0A0CD1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Bewährte Testmodelle können genutzt werden</a:t>
            </a:r>
          </a:p>
          <a:p>
            <a:r>
              <a:rPr lang="de-DE" dirty="0"/>
              <a:t>Zum Beispiel: Wasserfallmodell oder agile Testansätze</a:t>
            </a:r>
          </a:p>
          <a:p>
            <a:r>
              <a:rPr lang="de-DE" dirty="0"/>
              <a:t>Im Projekt: Service V-Modell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29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86DFBBD-DC12-4EBD-92C4-F50CF3D78147}"/>
              </a:ext>
            </a:extLst>
          </p:cNvPr>
          <p:cNvSpPr txBox="1"/>
          <p:nvPr/>
        </p:nvSpPr>
        <p:spPr>
          <a:xfrm>
            <a:off x="10352085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[3]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040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1F2BA-FF08-4F71-A579-C32E9BFA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/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DBEAD0-F09F-47EE-911A-5B35A0D53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Qualität und IT Management</a:t>
            </a:r>
          </a:p>
          <a:p>
            <a:r>
              <a:rPr lang="de-DE" dirty="0"/>
              <a:t>Grundlagen </a:t>
            </a:r>
          </a:p>
          <a:p>
            <a:pPr lvl="1"/>
            <a:r>
              <a:rPr lang="de-DE" dirty="0"/>
              <a:t>ITIL</a:t>
            </a:r>
          </a:p>
          <a:p>
            <a:pPr lvl="2"/>
            <a:r>
              <a:rPr lang="de-DE" sz="1800" b="0" i="0" u="none" strike="noStrike" baseline="0" dirty="0">
                <a:latin typeface="LinBiolinumTI"/>
              </a:rPr>
              <a:t>Elemente des Service Lebenszyklus</a:t>
            </a:r>
          </a:p>
          <a:p>
            <a:pPr lvl="2"/>
            <a:r>
              <a:rPr lang="de-DE" sz="1800" b="0" i="0" u="none" strike="noStrike" baseline="0" dirty="0">
                <a:latin typeface="LinBiolinumTI"/>
              </a:rPr>
              <a:t>Rollen im Service Lifecycle</a:t>
            </a:r>
          </a:p>
          <a:p>
            <a:pPr lvl="2"/>
            <a:r>
              <a:rPr lang="de-DE" sz="1800" b="0" i="0" u="none" strike="noStrike" baseline="0" dirty="0">
                <a:latin typeface="LinBiolinumTI"/>
              </a:rPr>
              <a:t>Key Performance </a:t>
            </a:r>
            <a:r>
              <a:rPr lang="de-DE" sz="1800" b="0" i="0" u="none" strike="noStrike" baseline="0" dirty="0" err="1">
                <a:latin typeface="LinBiolinumTI"/>
              </a:rPr>
              <a:t>Indicators</a:t>
            </a:r>
            <a:endParaRPr lang="de-DE" sz="1800" dirty="0">
              <a:latin typeface="LinBiolinumTI"/>
            </a:endParaRPr>
          </a:p>
          <a:p>
            <a:pPr lvl="1"/>
            <a:r>
              <a:rPr lang="de-DE" dirty="0"/>
              <a:t>Qualitätssicherung in ITIL</a:t>
            </a:r>
          </a:p>
          <a:p>
            <a:pPr lvl="2"/>
            <a:r>
              <a:rPr lang="de-DE" sz="1800" b="0" i="0" u="none" strike="noStrike" baseline="0" dirty="0">
                <a:latin typeface="LinBiolinumTI"/>
              </a:rPr>
              <a:t>Qualitätssicherung im ITIL-Prozess</a:t>
            </a:r>
          </a:p>
          <a:p>
            <a:pPr lvl="2"/>
            <a:r>
              <a:rPr lang="de-DE" sz="1800" b="0" i="0" u="none" strike="noStrike" baseline="0" dirty="0" err="1">
                <a:latin typeface="LinBiolinumTI"/>
              </a:rPr>
              <a:t>Continuous</a:t>
            </a:r>
            <a:r>
              <a:rPr lang="de-DE" sz="1800" b="0" i="0" u="none" strike="noStrike" baseline="0" dirty="0">
                <a:latin typeface="LinBiolinumTI"/>
              </a:rPr>
              <a:t> Service </a:t>
            </a:r>
            <a:r>
              <a:rPr lang="de-DE" sz="1800" b="0" i="0" u="none" strike="noStrike" baseline="0" dirty="0" err="1">
                <a:latin typeface="LinBiolinumTI"/>
              </a:rPr>
              <a:t>Improvement</a:t>
            </a:r>
            <a:endParaRPr lang="de-DE" sz="1800" dirty="0">
              <a:latin typeface="LinBiolinumTI"/>
            </a:endParaRPr>
          </a:p>
          <a:p>
            <a:pPr lvl="2"/>
            <a:r>
              <a:rPr lang="de-DE" sz="1800" b="0" i="0" u="none" strike="noStrike" baseline="0" dirty="0" err="1">
                <a:latin typeface="LinBiolinumTI"/>
              </a:rPr>
              <a:t>Testing</a:t>
            </a:r>
            <a:endParaRPr lang="de-DE" sz="1800" b="0" i="0" u="none" strike="noStrike" baseline="0" dirty="0">
              <a:latin typeface="LinBiolinumTI"/>
            </a:endParaRPr>
          </a:p>
          <a:p>
            <a:pPr marL="228600" lvl="2">
              <a:spcBef>
                <a:spcPts val="1000"/>
              </a:spcBef>
            </a:pPr>
            <a:r>
              <a:rPr lang="de-DE" sz="2800" dirty="0"/>
              <a:t>Projekt – Praktische Durchführung</a:t>
            </a:r>
          </a:p>
          <a:p>
            <a:pPr lvl="1"/>
            <a:r>
              <a:rPr lang="de-DE" dirty="0"/>
              <a:t>CSI im Planspiel</a:t>
            </a:r>
          </a:p>
          <a:p>
            <a:pPr lvl="1"/>
            <a:r>
              <a:rPr lang="de-DE" dirty="0" err="1"/>
              <a:t>Testing</a:t>
            </a:r>
            <a:endParaRPr lang="de-DE" dirty="0"/>
          </a:p>
          <a:p>
            <a:pPr lvl="2"/>
            <a:r>
              <a:rPr lang="de-DE" sz="1800" b="0" i="0" u="none" strike="noStrike" baseline="0" dirty="0" err="1">
                <a:latin typeface="LinBiolinumTI"/>
              </a:rPr>
              <a:t>Component</a:t>
            </a:r>
            <a:r>
              <a:rPr lang="de-DE" sz="1800" b="0" i="0" u="none" strike="noStrike" baseline="0" dirty="0">
                <a:latin typeface="LinBiolinumTI"/>
              </a:rPr>
              <a:t> Test</a:t>
            </a:r>
          </a:p>
          <a:p>
            <a:pPr lvl="2"/>
            <a:r>
              <a:rPr lang="de-DE" sz="1800" b="0" i="0" u="none" strike="noStrike" baseline="0" dirty="0">
                <a:latin typeface="LinBiolinumTI"/>
              </a:rPr>
              <a:t>Release Package Test</a:t>
            </a:r>
          </a:p>
          <a:p>
            <a:pPr lvl="2"/>
            <a:r>
              <a:rPr lang="de-DE" sz="1800" b="0" i="0" u="none" strike="noStrike" baseline="0" dirty="0">
                <a:latin typeface="LinBiolinumTI"/>
              </a:rPr>
              <a:t>Operational </a:t>
            </a:r>
            <a:r>
              <a:rPr lang="de-DE" sz="1800" b="0" i="0" u="none" strike="noStrike" baseline="0" dirty="0" err="1">
                <a:latin typeface="LinBiolinumTI"/>
              </a:rPr>
              <a:t>Readiness</a:t>
            </a:r>
            <a:r>
              <a:rPr lang="de-DE" sz="1800" b="0" i="0" u="none" strike="noStrike" baseline="0" dirty="0">
                <a:latin typeface="LinBiolinumTI"/>
              </a:rPr>
              <a:t> Test</a:t>
            </a:r>
          </a:p>
          <a:p>
            <a:pPr lvl="2"/>
            <a:r>
              <a:rPr lang="de-DE" sz="1800" b="0" i="0" u="none" strike="noStrike" baseline="0" dirty="0">
                <a:latin typeface="LinBiolinumTI"/>
              </a:rPr>
              <a:t>Acceptance Test</a:t>
            </a:r>
          </a:p>
          <a:p>
            <a:pPr lvl="2"/>
            <a:r>
              <a:rPr lang="de-DE" sz="1800" b="0" i="0" u="none" strike="noStrike" baseline="0" dirty="0">
                <a:latin typeface="LinBiolinumTI"/>
              </a:rPr>
              <a:t>Service Validierung</a:t>
            </a:r>
            <a:endParaRPr lang="de-DE" dirty="0"/>
          </a:p>
          <a:p>
            <a:pPr marL="228600" lvl="2">
              <a:spcBef>
                <a:spcPts val="1000"/>
              </a:spcBef>
            </a:pPr>
            <a:r>
              <a:rPr lang="de-DE" sz="2800" dirty="0"/>
              <a:t>Fazit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0329C0-E2DD-43AF-B6E6-7AA7B9A8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26E086-87C5-4316-B330-70CADF1A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967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Qualitätssicherung in ITIL – </a:t>
            </a:r>
            <a:r>
              <a:rPr lang="de-DE" dirty="0" err="1"/>
              <a:t>Testing</a:t>
            </a:r>
            <a:br>
              <a:rPr lang="de-DE" dirty="0"/>
            </a:br>
            <a:r>
              <a:rPr lang="de-DE" sz="3600" dirty="0"/>
              <a:t>Service V-Modell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342AEEE-7D23-4422-BD42-8E72D1A57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434" y="1654852"/>
            <a:ext cx="6863132" cy="396739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30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86DFBBD-DC12-4EBD-92C4-F50CF3D78147}"/>
              </a:ext>
            </a:extLst>
          </p:cNvPr>
          <p:cNvSpPr txBox="1"/>
          <p:nvPr/>
        </p:nvSpPr>
        <p:spPr>
          <a:xfrm>
            <a:off x="10352085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[3]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6491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Qualitätssicherung in ITIL – </a:t>
            </a:r>
            <a:r>
              <a:rPr lang="de-DE" dirty="0" err="1"/>
              <a:t>Testing</a:t>
            </a:r>
            <a:r>
              <a:rPr lang="de-DE" dirty="0"/>
              <a:t> </a:t>
            </a:r>
            <a:br>
              <a:rPr lang="de-DE" dirty="0"/>
            </a:br>
            <a:r>
              <a:rPr lang="de-DE" sz="3600" dirty="0"/>
              <a:t>Service V-Modell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31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86DFBBD-DC12-4EBD-92C4-F50CF3D78147}"/>
              </a:ext>
            </a:extLst>
          </p:cNvPr>
          <p:cNvSpPr txBox="1"/>
          <p:nvPr/>
        </p:nvSpPr>
        <p:spPr>
          <a:xfrm>
            <a:off x="10352085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[3]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24001C5-AA38-4524-B14D-DED27E5F6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Component</a:t>
            </a:r>
            <a:r>
              <a:rPr lang="de-DE" b="1" dirty="0"/>
              <a:t> Test: </a:t>
            </a:r>
          </a:p>
          <a:p>
            <a:pPr marL="0" indent="0">
              <a:buNone/>
            </a:pPr>
            <a:r>
              <a:rPr lang="de-DE" dirty="0"/>
              <a:t>Ist die technische Umsetzung korrekt?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Release Package Test: </a:t>
            </a:r>
          </a:p>
          <a:p>
            <a:pPr marL="0" indent="0">
              <a:buNone/>
            </a:pPr>
            <a:r>
              <a:rPr lang="de-DE" dirty="0"/>
              <a:t>Können Services bereitgestellt werden? (</a:t>
            </a:r>
            <a:r>
              <a:rPr lang="de-DE" dirty="0" err="1"/>
              <a:t>Deployment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Operational </a:t>
            </a:r>
            <a:r>
              <a:rPr lang="de-DE" b="1" dirty="0" err="1"/>
              <a:t>Readiness</a:t>
            </a:r>
            <a:r>
              <a:rPr lang="de-DE" b="1" dirty="0"/>
              <a:t> Test: </a:t>
            </a:r>
          </a:p>
          <a:p>
            <a:pPr marL="0" indent="0">
              <a:buNone/>
            </a:pPr>
            <a:r>
              <a:rPr lang="de-DE" dirty="0"/>
              <a:t>Sind technische und Humanressource vorhanden?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1318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Qualitätssicherung in ITIL – </a:t>
            </a:r>
            <a:r>
              <a:rPr lang="de-DE" dirty="0" err="1"/>
              <a:t>Testing</a:t>
            </a:r>
            <a:r>
              <a:rPr lang="de-DE" dirty="0"/>
              <a:t> </a:t>
            </a:r>
            <a:br>
              <a:rPr lang="de-DE" dirty="0"/>
            </a:br>
            <a:r>
              <a:rPr lang="de-DE" sz="3600" dirty="0"/>
              <a:t>Service V-Modell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32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86DFBBD-DC12-4EBD-92C4-F50CF3D78147}"/>
              </a:ext>
            </a:extLst>
          </p:cNvPr>
          <p:cNvSpPr txBox="1"/>
          <p:nvPr/>
        </p:nvSpPr>
        <p:spPr>
          <a:xfrm>
            <a:off x="10352085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[3]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24001C5-AA38-4524-B14D-DED27E5F6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Acceptance Test: </a:t>
            </a:r>
          </a:p>
          <a:p>
            <a:pPr marL="0" indent="0">
              <a:buNone/>
            </a:pPr>
            <a:r>
              <a:rPr lang="de-DE" dirty="0"/>
              <a:t>Ist die Umsetzung für den Kunden zufriedenstellend?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Service Validierung: </a:t>
            </a:r>
          </a:p>
          <a:p>
            <a:pPr marL="0" indent="0">
              <a:buNone/>
            </a:pPr>
            <a:r>
              <a:rPr lang="de-DE" dirty="0"/>
              <a:t>Werden alle mit dem Kunden vereinbarten Verträge eingehalten?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3768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Durchführung - CSI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33</a:t>
            </a:fld>
            <a:endParaRPr lang="de-DE"/>
          </a:p>
        </p:txBody>
      </p:sp>
      <p:sp>
        <p:nvSpPr>
          <p:cNvPr id="13" name="Inhaltsplatzhalter 6">
            <a:extLst>
              <a:ext uri="{FF2B5EF4-FFF2-40B4-BE49-F238E27FC236}">
                <a16:creationId xmlns:a16="http://schemas.microsoft.com/office/drawing/2014/main" id="{62BBE48E-5C1F-DA43-B96A-C97FF5859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251"/>
            <a:ext cx="10800000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Schritt 1: Planung</a:t>
            </a:r>
          </a:p>
          <a:p>
            <a:r>
              <a:rPr lang="de-DE" dirty="0"/>
              <a:t>Grundstein: Service </a:t>
            </a:r>
            <a:r>
              <a:rPr lang="de-DE" dirty="0" err="1"/>
              <a:t>Strategy</a:t>
            </a:r>
            <a:r>
              <a:rPr lang="de-DE" dirty="0"/>
              <a:t>, Service Design </a:t>
            </a:r>
            <a:r>
              <a:rPr lang="de-DE" i="1" dirty="0"/>
              <a:t>(Business-Team) </a:t>
            </a:r>
            <a:r>
              <a:rPr lang="de-DE" dirty="0"/>
              <a:t>+ Umsetzungsplanung, Release-Planung </a:t>
            </a:r>
            <a:r>
              <a:rPr lang="de-DE" i="1" dirty="0"/>
              <a:t>(Entwicklungsteam)</a:t>
            </a:r>
          </a:p>
          <a:p>
            <a:r>
              <a:rPr lang="de-DE" dirty="0"/>
              <a:t>Grundverständnis im QS-Team für die grundlegenden Ziele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64399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Durchführung - CSI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34</a:t>
            </a:fld>
            <a:endParaRPr lang="de-DE"/>
          </a:p>
        </p:txBody>
      </p:sp>
      <p:sp>
        <p:nvSpPr>
          <p:cNvPr id="13" name="Inhaltsplatzhalter 6">
            <a:extLst>
              <a:ext uri="{FF2B5EF4-FFF2-40B4-BE49-F238E27FC236}">
                <a16:creationId xmlns:a16="http://schemas.microsoft.com/office/drawing/2014/main" id="{62BBE48E-5C1F-DA43-B96A-C97FF5859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251"/>
            <a:ext cx="10800000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Schritt 2: KPI-Definition</a:t>
            </a:r>
          </a:p>
          <a:p>
            <a:r>
              <a:rPr lang="de-DE" dirty="0"/>
              <a:t>Service Portfolio und </a:t>
            </a:r>
            <a:r>
              <a:rPr lang="de-DE" dirty="0" err="1"/>
              <a:t>SLA‘s</a:t>
            </a:r>
            <a:r>
              <a:rPr lang="de-DE" dirty="0"/>
              <a:t> diskutiert </a:t>
            </a:r>
            <a:r>
              <a:rPr lang="de-DE" dirty="0">
                <a:sym typeface="Wingdings" pitchFamily="2" charset="2"/>
              </a:rPr>
              <a:t> KPIs</a:t>
            </a:r>
          </a:p>
          <a:p>
            <a:r>
              <a:rPr lang="de-DE" dirty="0"/>
              <a:t>Service Katalog und Service Transition Strategie diskutiert </a:t>
            </a:r>
            <a:r>
              <a:rPr lang="de-DE" dirty="0">
                <a:sym typeface="Wingdings" pitchFamily="2" charset="2"/>
              </a:rPr>
              <a:t> KPIs</a:t>
            </a:r>
          </a:p>
          <a:p>
            <a:r>
              <a:rPr lang="de-DE" dirty="0">
                <a:sym typeface="Wingdings" pitchFamily="2" charset="2"/>
              </a:rPr>
              <a:t>Gespräche mit IT-</a:t>
            </a:r>
            <a:r>
              <a:rPr lang="de-DE" dirty="0" err="1">
                <a:sym typeface="Wingdings" pitchFamily="2" charset="2"/>
              </a:rPr>
              <a:t>Operations</a:t>
            </a:r>
            <a:r>
              <a:rPr lang="de-DE" dirty="0">
                <a:sym typeface="Wingdings" pitchFamily="2" charset="2"/>
              </a:rPr>
              <a:t> und Service Desk  KPIs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4038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Durchführung - CSI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35</a:t>
            </a:fld>
            <a:endParaRPr lang="de-DE"/>
          </a:p>
        </p:txBody>
      </p:sp>
      <p:sp>
        <p:nvSpPr>
          <p:cNvPr id="13" name="Inhaltsplatzhalter 6">
            <a:extLst>
              <a:ext uri="{FF2B5EF4-FFF2-40B4-BE49-F238E27FC236}">
                <a16:creationId xmlns:a16="http://schemas.microsoft.com/office/drawing/2014/main" id="{62BBE48E-5C1F-DA43-B96A-C97FF5859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251"/>
            <a:ext cx="10800000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Schritt 3: Messbare KPIs definieren</a:t>
            </a:r>
          </a:p>
          <a:p>
            <a:r>
              <a:rPr lang="de-DE" dirty="0"/>
              <a:t>Gespräche mit IT-</a:t>
            </a:r>
            <a:r>
              <a:rPr lang="de-DE" dirty="0" err="1"/>
              <a:t>Operations</a:t>
            </a:r>
            <a:r>
              <a:rPr lang="de-DE" dirty="0"/>
              <a:t> und Entwicklungsteam </a:t>
            </a:r>
          </a:p>
          <a:p>
            <a:pPr marL="457200" lvl="1" indent="0">
              <a:buNone/>
            </a:pPr>
            <a:r>
              <a:rPr lang="de-DE" dirty="0">
                <a:sym typeface="Wingdings" pitchFamily="2" charset="2"/>
              </a:rPr>
              <a:t> Messbare KPIs definiert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Inhaltsplatzhalter 6">
            <a:extLst>
              <a:ext uri="{FF2B5EF4-FFF2-40B4-BE49-F238E27FC236}">
                <a16:creationId xmlns:a16="http://schemas.microsoft.com/office/drawing/2014/main" id="{083614AB-82BB-9246-91D9-6C41E973C327}"/>
              </a:ext>
            </a:extLst>
          </p:cNvPr>
          <p:cNvSpPr txBox="1">
            <a:spLocks/>
          </p:cNvSpPr>
          <p:nvPr/>
        </p:nvSpPr>
        <p:spPr>
          <a:xfrm>
            <a:off x="838200" y="3843604"/>
            <a:ext cx="1080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Schritt 4: Planung Messverfahren</a:t>
            </a:r>
          </a:p>
          <a:p>
            <a:r>
              <a:rPr lang="de-DE" dirty="0"/>
              <a:t>Planung </a:t>
            </a:r>
            <a:r>
              <a:rPr lang="de-DE" dirty="0" err="1"/>
              <a:t>Testing</a:t>
            </a:r>
            <a:endParaRPr lang="de-DE" dirty="0"/>
          </a:p>
          <a:p>
            <a:r>
              <a:rPr lang="de-DE" dirty="0"/>
              <a:t>Planung Monitoring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7264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Durchführung - CSI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36</a:t>
            </a:fld>
            <a:endParaRPr lang="de-DE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81EF8221-6E8C-544C-9A7A-7EE5F4BBB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812071"/>
              </p:ext>
            </p:extLst>
          </p:nvPr>
        </p:nvGraphicFramePr>
        <p:xfrm>
          <a:off x="965674" y="1476454"/>
          <a:ext cx="9844757" cy="390509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81229">
                  <a:extLst>
                    <a:ext uri="{9D8B030D-6E8A-4147-A177-3AD203B41FA5}">
                      <a16:colId xmlns:a16="http://schemas.microsoft.com/office/drawing/2014/main" val="1481924322"/>
                    </a:ext>
                  </a:extLst>
                </a:gridCol>
                <a:gridCol w="2343827">
                  <a:extLst>
                    <a:ext uri="{9D8B030D-6E8A-4147-A177-3AD203B41FA5}">
                      <a16:colId xmlns:a16="http://schemas.microsoft.com/office/drawing/2014/main" val="2332002302"/>
                    </a:ext>
                  </a:extLst>
                </a:gridCol>
                <a:gridCol w="1685910">
                  <a:extLst>
                    <a:ext uri="{9D8B030D-6E8A-4147-A177-3AD203B41FA5}">
                      <a16:colId xmlns:a16="http://schemas.microsoft.com/office/drawing/2014/main" val="871736938"/>
                    </a:ext>
                  </a:extLst>
                </a:gridCol>
                <a:gridCol w="1521431">
                  <a:extLst>
                    <a:ext uri="{9D8B030D-6E8A-4147-A177-3AD203B41FA5}">
                      <a16:colId xmlns:a16="http://schemas.microsoft.com/office/drawing/2014/main" val="3742592054"/>
                    </a:ext>
                  </a:extLst>
                </a:gridCol>
                <a:gridCol w="2412360">
                  <a:extLst>
                    <a:ext uri="{9D8B030D-6E8A-4147-A177-3AD203B41FA5}">
                      <a16:colId xmlns:a16="http://schemas.microsoft.com/office/drawing/2014/main" val="3204950727"/>
                    </a:ext>
                  </a:extLst>
                </a:gridCol>
              </a:tblGrid>
              <a:tr h="239697"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b="1" i="0" u="none" strike="noStrike" dirty="0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</a:p>
                  </a:txBody>
                  <a:tcPr marL="45720" marR="4572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KPI</a:t>
                      </a:r>
                    </a:p>
                  </a:txBody>
                  <a:tcPr marL="45720" marR="4572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Metrik</a:t>
                      </a:r>
                    </a:p>
                  </a:txBody>
                  <a:tcPr marL="45720" marR="4572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Messverfahren</a:t>
                      </a:r>
                    </a:p>
                  </a:txBody>
                  <a:tcPr marL="45720" marR="4572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Qualitätseinstufung</a:t>
                      </a:r>
                    </a:p>
                  </a:txBody>
                  <a:tcPr marL="45720" marR="4572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15044"/>
                  </a:ext>
                </a:extLst>
              </a:tr>
              <a:tr h="746633"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b="0" u="none" strike="noStrike" dirty="0">
                          <a:solidFill>
                            <a:srgbClr val="242424"/>
                          </a:solidFill>
                          <a:effectLst/>
                        </a:rPr>
                        <a:t>Operational </a:t>
                      </a:r>
                      <a:r>
                        <a:rPr lang="de-DE" sz="1100" b="0" u="none" strike="noStrike" dirty="0" err="1">
                          <a:solidFill>
                            <a:srgbClr val="242424"/>
                          </a:solidFill>
                          <a:effectLst/>
                        </a:rPr>
                        <a:t>Readiness</a:t>
                      </a:r>
                      <a:r>
                        <a:rPr lang="de-DE" sz="1100" b="0" u="none" strike="noStrike" dirty="0">
                          <a:solidFill>
                            <a:srgbClr val="242424"/>
                          </a:solidFill>
                          <a:effectLst/>
                        </a:rPr>
                        <a:t> Test</a:t>
                      </a:r>
                      <a:endParaRPr lang="de-DE" sz="1100" b="0" i="0" u="none" strike="noStrike" dirty="0">
                        <a:solidFill>
                          <a:srgbClr val="2424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Dauer, bis der eingereichte</a:t>
                      </a:r>
                      <a:br>
                        <a:rPr lang="de-DE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de-DE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Artikel geprüft wird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Prüfung des Artikels - Einreichen des Artikels / Anzahl der Artikel seit Start des Services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Artikel einreichen und Dauer </a:t>
                      </a:r>
                      <a:br>
                        <a:rPr lang="de-DE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de-DE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messen bis dieser online ist 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niedrige Qualität: max. 24 Stunden</a:t>
                      </a:r>
                      <a:br>
                        <a:rPr lang="de-DE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de-DE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mittlere Qualität: 12 Stunden </a:t>
                      </a:r>
                      <a:br>
                        <a:rPr lang="de-DE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de-DE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hohe Qualität: 1 Stunde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20538120"/>
                  </a:ext>
                </a:extLst>
              </a:tr>
              <a:tr h="5599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b="0" u="none" strike="noStrike" dirty="0">
                          <a:solidFill>
                            <a:srgbClr val="242424"/>
                          </a:solidFill>
                          <a:effectLst/>
                        </a:rPr>
                        <a:t>Service Validierung</a:t>
                      </a:r>
                      <a:endParaRPr lang="de-DE" sz="1100" b="0" i="0" u="none" strike="noStrike" dirty="0">
                        <a:solidFill>
                          <a:srgbClr val="2424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Antwortzeit bei Aufruf der Seite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Http response - http request / Anzahl http requests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Monitoren (Server Logs)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niedrige Qualität: max. 1 Sekunde</a:t>
                      </a:r>
                      <a:b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mittlere Qualität:  0,5 Sekunden</a:t>
                      </a:r>
                      <a:b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hohe Qualität: 0,1 Sekunde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29886407"/>
                  </a:ext>
                </a:extLst>
              </a:tr>
              <a:tr h="93329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b="0" u="none" strike="noStrike">
                          <a:solidFill>
                            <a:srgbClr val="242424"/>
                          </a:solidFill>
                          <a:effectLst/>
                        </a:rPr>
                        <a:t>Operational Readiness Test</a:t>
                      </a:r>
                      <a:endParaRPr lang="de-DE" sz="1100" b="0" i="0" u="none" strike="noStrike">
                        <a:solidFill>
                          <a:srgbClr val="2424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Durchschnittliche Kosten pro </a:t>
                      </a:r>
                      <a:b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Bearbeitung einer Kundenanfrage: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Lohn für Bearbeiter / Anzahl Anfragen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Dauer betrachten wie Lange </a:t>
                      </a:r>
                      <a:b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MA mit Kundenanfrage beschäftigt ist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Niedrige Qualität: &gt;=10€</a:t>
                      </a:r>
                      <a:b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Mittlere Qualität: &gt;=5€</a:t>
                      </a:r>
                      <a:b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Hohe Qualität: &lt; 5€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07169973"/>
                  </a:ext>
                </a:extLst>
              </a:tr>
              <a:tr h="5599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b="0" u="none" strike="noStrike">
                          <a:solidFill>
                            <a:srgbClr val="242424"/>
                          </a:solidFill>
                          <a:effectLst/>
                        </a:rPr>
                        <a:t>Operational Readiness Test</a:t>
                      </a:r>
                      <a:endParaRPr lang="de-DE" sz="1100" b="0" i="0" u="none" strike="noStrike">
                        <a:solidFill>
                          <a:srgbClr val="2424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Anzahl der bearbeiteten</a:t>
                      </a:r>
                      <a:b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Kundenanfragen pro Monat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Anzahl der bearbeiteten</a:t>
                      </a:r>
                      <a:b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Kundenanfragen pro Monat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Kundenanfragen zählen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Niedrige Qualität: &lt;=50</a:t>
                      </a:r>
                      <a:b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Mittlere Qualität: &lt;=100</a:t>
                      </a:r>
                      <a:b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Hohe Qualität: &gt; 100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737344998"/>
                  </a:ext>
                </a:extLst>
              </a:tr>
              <a:tr h="746633"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b="0" u="none" strike="noStrike" dirty="0">
                          <a:solidFill>
                            <a:srgbClr val="242424"/>
                          </a:solidFill>
                          <a:effectLst/>
                        </a:rPr>
                        <a:t>Operational </a:t>
                      </a:r>
                      <a:r>
                        <a:rPr lang="de-DE" sz="1100" b="0" u="none" strike="noStrike" dirty="0" err="1">
                          <a:solidFill>
                            <a:srgbClr val="242424"/>
                          </a:solidFill>
                          <a:effectLst/>
                        </a:rPr>
                        <a:t>Readiness</a:t>
                      </a:r>
                      <a:r>
                        <a:rPr lang="de-DE" sz="1100" b="0" u="none" strike="noStrike" dirty="0">
                          <a:solidFill>
                            <a:srgbClr val="242424"/>
                          </a:solidFill>
                          <a:effectLst/>
                        </a:rPr>
                        <a:t> Test</a:t>
                      </a:r>
                      <a:endParaRPr lang="de-DE" sz="1100" b="0" i="0" u="none" strike="noStrike" dirty="0">
                        <a:solidFill>
                          <a:srgbClr val="2424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Anteil der direkt gelösten Kundenanfragen, </a:t>
                      </a:r>
                      <a:b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die nicht an einen Experten weitergeleitet wurden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Weitergeleitete Anfragen / Alle Anfragen 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Anfragen, die nicht an Experten </a:t>
                      </a:r>
                      <a:b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weitergeleitet werden, zälen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hohe Qualität: &gt;90%</a:t>
                      </a:r>
                      <a:br>
                        <a:rPr lang="de-DE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de-DE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mittlere Qualität: 80%-90%</a:t>
                      </a:r>
                      <a:br>
                        <a:rPr lang="de-DE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de-DE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niedrige Qualität: &lt;80%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123291669"/>
                  </a:ext>
                </a:extLst>
              </a:tr>
            </a:tbl>
          </a:graphicData>
        </a:graphic>
      </p:graphicFrame>
      <p:sp>
        <p:nvSpPr>
          <p:cNvPr id="10" name="Inhaltsplatzhalter 6">
            <a:extLst>
              <a:ext uri="{FF2B5EF4-FFF2-40B4-BE49-F238E27FC236}">
                <a16:creationId xmlns:a16="http://schemas.microsoft.com/office/drawing/2014/main" id="{BF21E792-B977-7946-A0A5-F6BD8119ED2A}"/>
              </a:ext>
            </a:extLst>
          </p:cNvPr>
          <p:cNvSpPr txBox="1">
            <a:spLocks/>
          </p:cNvSpPr>
          <p:nvPr/>
        </p:nvSpPr>
        <p:spPr>
          <a:xfrm>
            <a:off x="880573" y="5544216"/>
            <a:ext cx="100149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de-DE" sz="1400" i="1" dirty="0"/>
              <a:t>Auszug Service Quality </a:t>
            </a:r>
            <a:r>
              <a:rPr lang="de-DE" sz="1400" i="1" dirty="0" err="1"/>
              <a:t>Policy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3459234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Durchführung - CSI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37</a:t>
            </a:fld>
            <a:endParaRPr lang="de-DE"/>
          </a:p>
        </p:txBody>
      </p:sp>
      <p:sp>
        <p:nvSpPr>
          <p:cNvPr id="13" name="Inhaltsplatzhalter 6">
            <a:extLst>
              <a:ext uri="{FF2B5EF4-FFF2-40B4-BE49-F238E27FC236}">
                <a16:creationId xmlns:a16="http://schemas.microsoft.com/office/drawing/2014/main" id="{62BBE48E-5C1F-DA43-B96A-C97FF5859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251"/>
            <a:ext cx="10800000" cy="119614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Schritt 5: Messung</a:t>
            </a:r>
          </a:p>
          <a:p>
            <a:r>
              <a:rPr lang="de-DE" dirty="0"/>
              <a:t>Durch IT-Operation, Service Desk und Qualitätssicherung</a:t>
            </a:r>
          </a:p>
        </p:txBody>
      </p:sp>
      <p:sp>
        <p:nvSpPr>
          <p:cNvPr id="6" name="Inhaltsplatzhalter 6">
            <a:extLst>
              <a:ext uri="{FF2B5EF4-FFF2-40B4-BE49-F238E27FC236}">
                <a16:creationId xmlns:a16="http://schemas.microsoft.com/office/drawing/2014/main" id="{083614AB-82BB-9246-91D9-6C41E973C327}"/>
              </a:ext>
            </a:extLst>
          </p:cNvPr>
          <p:cNvSpPr txBox="1">
            <a:spLocks/>
          </p:cNvSpPr>
          <p:nvPr/>
        </p:nvSpPr>
        <p:spPr>
          <a:xfrm>
            <a:off x="838200" y="3313765"/>
            <a:ext cx="1080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Schritt 6: Dokumentation Messung</a:t>
            </a:r>
          </a:p>
          <a:p>
            <a:r>
              <a:rPr lang="de-DE" dirty="0"/>
              <a:t>Einheitliche zugängliche Dokumentationstabelle (Messzeitpunkt, Dokumentierende*</a:t>
            </a:r>
            <a:r>
              <a:rPr lang="de-DE" dirty="0" err="1"/>
              <a:t>r</a:t>
            </a:r>
            <a:r>
              <a:rPr lang="de-DE" dirty="0"/>
              <a:t>, Messwert, Qualitätseinstufung)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24657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Durchführung - CSI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38</a:t>
            </a:fld>
            <a:endParaRPr lang="de-DE"/>
          </a:p>
        </p:txBody>
      </p:sp>
      <p:sp>
        <p:nvSpPr>
          <p:cNvPr id="13" name="Inhaltsplatzhalter 6">
            <a:extLst>
              <a:ext uri="{FF2B5EF4-FFF2-40B4-BE49-F238E27FC236}">
                <a16:creationId xmlns:a16="http://schemas.microsoft.com/office/drawing/2014/main" id="{62BBE48E-5C1F-DA43-B96A-C97FF5859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8251"/>
            <a:ext cx="6682099" cy="119614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b="1" dirty="0"/>
              <a:t>Schritt 7: Analyse</a:t>
            </a:r>
          </a:p>
          <a:p>
            <a:r>
              <a:rPr lang="de-DE" dirty="0"/>
              <a:t>Analyse  + weiteres Vorgehen nach Ablaufplan</a:t>
            </a: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A827D209-B467-8540-9DB9-3DADB24B42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80"/>
          <a:stretch/>
        </p:blipFill>
        <p:spPr>
          <a:xfrm>
            <a:off x="7831238" y="1683314"/>
            <a:ext cx="3263517" cy="42820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976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Durchführung - CSI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39</a:t>
            </a:fld>
            <a:endParaRPr lang="de-DE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A827D209-B467-8540-9DB9-3DADB24B42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14"/>
          <a:stretch/>
        </p:blipFill>
        <p:spPr>
          <a:xfrm>
            <a:off x="986384" y="1683314"/>
            <a:ext cx="5230226" cy="368334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0FFFDE2B-F16F-504A-9C49-F09F28407E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72" b="5162"/>
          <a:stretch/>
        </p:blipFill>
        <p:spPr>
          <a:xfrm>
            <a:off x="6407976" y="1683314"/>
            <a:ext cx="5230224" cy="368334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6043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4CF4D-1592-4AF2-AE5D-07333F69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 und IT Management I / V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DAFB1F-016F-4231-B554-DC44F04DE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de-DE" b="1" dirty="0"/>
              <a:t>Allgemein: </a:t>
            </a:r>
          </a:p>
          <a:p>
            <a:pPr marL="0" indent="0" algn="l">
              <a:buNone/>
            </a:pPr>
            <a:r>
              <a:rPr lang="de-DE" dirty="0"/>
              <a:t>Qualität  - </a:t>
            </a:r>
            <a:r>
              <a:rPr lang="de-DE" sz="2800" b="0" i="0" u="none" strike="noStrike" baseline="0" dirty="0">
                <a:latin typeface="LinLibertineT"/>
              </a:rPr>
              <a:t>Beschaffenheit oder Eigenschaft einer Sache oder Person</a:t>
            </a:r>
          </a:p>
          <a:p>
            <a:pPr marL="0" indent="0" algn="l">
              <a:buNone/>
            </a:pPr>
            <a:endParaRPr lang="de-DE" dirty="0">
              <a:latin typeface="LinLibertineT"/>
            </a:endParaRPr>
          </a:p>
          <a:p>
            <a:pPr marL="0" indent="0" algn="l">
              <a:buNone/>
            </a:pPr>
            <a:r>
              <a:rPr lang="de-DE" b="1" dirty="0">
                <a:latin typeface="LinLibertineT"/>
              </a:rPr>
              <a:t>Wirtschaft: </a:t>
            </a:r>
          </a:p>
          <a:p>
            <a:pPr marL="0" indent="0" algn="l">
              <a:buNone/>
            </a:pPr>
            <a:r>
              <a:rPr lang="de-DE" dirty="0"/>
              <a:t>Qualität - Wert oder die Güte einer Sach- oder Dienstleistung aus Sicht des Anwenders/der Anwenderin</a:t>
            </a:r>
          </a:p>
          <a:p>
            <a:pPr marL="0" indent="0" algn="l">
              <a:buNone/>
            </a:pPr>
            <a:endParaRPr lang="de-DE" dirty="0"/>
          </a:p>
          <a:p>
            <a:pPr marL="0" indent="0" algn="l">
              <a:buNone/>
            </a:pPr>
            <a:r>
              <a:rPr lang="de-DE" b="1" dirty="0"/>
              <a:t>ISO 9000:2015</a:t>
            </a:r>
          </a:p>
          <a:p>
            <a:pPr marL="0" indent="0" algn="l">
              <a:buNone/>
            </a:pPr>
            <a:r>
              <a:rPr lang="de-DE" dirty="0"/>
              <a:t>											</a:t>
            </a:r>
            <a:r>
              <a:rPr lang="de-DE" sz="1600" dirty="0"/>
              <a:t>[1], [2]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B5A70E-EBC8-4955-A98C-98F5AE55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32DEB8-3DDD-4C6E-98EA-29870685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7355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Durchführung – </a:t>
            </a:r>
            <a:r>
              <a:rPr lang="de-DE" dirty="0" err="1"/>
              <a:t>Testing</a:t>
            </a:r>
            <a:r>
              <a:rPr lang="de-DE" dirty="0"/>
              <a:t> </a:t>
            </a:r>
            <a:br>
              <a:rPr lang="de-DE" dirty="0"/>
            </a:br>
            <a:r>
              <a:rPr lang="de-DE" sz="3600" dirty="0" err="1"/>
              <a:t>Component</a:t>
            </a:r>
            <a:r>
              <a:rPr lang="de-DE" sz="3600" dirty="0"/>
              <a:t> Test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40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24001C5-AA38-4524-B14D-DED27E5F6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/>
              <a:t>Schwachstellenanalyse einzelner Komponenten</a:t>
            </a:r>
          </a:p>
          <a:p>
            <a:pPr marL="514350" indent="-514350">
              <a:buAutoNum type="arabicPeriod"/>
            </a:pPr>
            <a:r>
              <a:rPr lang="de-DE" dirty="0"/>
              <a:t>Gewichtung mit Risikostatus (Geringfügig, Mittelmäßig, Kritisch, Katastrophal)</a:t>
            </a:r>
          </a:p>
          <a:p>
            <a:pPr marL="514350" indent="-514350">
              <a:buAutoNum type="arabicPeriod"/>
            </a:pPr>
            <a:r>
              <a:rPr lang="de-DE" dirty="0"/>
              <a:t>Definition einer oder mehrerer Annahmekriterien abgeleitet aus Service Portfolio</a:t>
            </a:r>
          </a:p>
          <a:p>
            <a:pPr marL="514350" indent="-514350">
              <a:buAutoNum type="arabicPeriod"/>
            </a:pPr>
            <a:r>
              <a:rPr lang="de-DE" dirty="0"/>
              <a:t>Durchführen der Tests</a:t>
            </a:r>
          </a:p>
          <a:p>
            <a:pPr marL="514350" indent="-514350">
              <a:buAutoNum type="arabicPeriod"/>
            </a:pPr>
            <a:r>
              <a:rPr lang="de-DE" dirty="0"/>
              <a:t>Dokumentation des Testausgangs und zusätzliche Anmerkungen</a:t>
            </a:r>
          </a:p>
          <a:p>
            <a:pPr marL="514350" indent="-514350">
              <a:buAutoNum type="arabicPeriod"/>
            </a:pPr>
            <a:r>
              <a:rPr lang="de-DE" dirty="0"/>
              <a:t>Berechnung der Qualität in % für einzelne Komponenten</a:t>
            </a:r>
          </a:p>
        </p:txBody>
      </p:sp>
    </p:spTree>
    <p:extLst>
      <p:ext uri="{BB962C8B-B14F-4D97-AF65-F5344CB8AC3E}">
        <p14:creationId xmlns:p14="http://schemas.microsoft.com/office/powerpoint/2010/main" val="18399921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Durchführung – </a:t>
            </a:r>
            <a:r>
              <a:rPr lang="de-DE" dirty="0" err="1"/>
              <a:t>Testing</a:t>
            </a:r>
            <a:r>
              <a:rPr lang="de-DE" dirty="0"/>
              <a:t> </a:t>
            </a:r>
            <a:br>
              <a:rPr lang="de-DE" dirty="0"/>
            </a:br>
            <a:r>
              <a:rPr lang="de-DE" sz="3600" dirty="0" err="1"/>
              <a:t>Component</a:t>
            </a:r>
            <a:r>
              <a:rPr lang="de-DE" sz="3600" dirty="0"/>
              <a:t> Test - Beispiel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41</a:t>
            </a:fld>
            <a:endParaRPr lang="de-DE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3E94F95-3218-428C-8794-2869FE3A2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6783" y="2200103"/>
            <a:ext cx="8478433" cy="2457793"/>
          </a:xfrm>
        </p:spPr>
      </p:pic>
    </p:spTree>
    <p:extLst>
      <p:ext uri="{BB962C8B-B14F-4D97-AF65-F5344CB8AC3E}">
        <p14:creationId xmlns:p14="http://schemas.microsoft.com/office/powerpoint/2010/main" val="27734904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Durchführung – </a:t>
            </a:r>
            <a:r>
              <a:rPr lang="de-DE" dirty="0" err="1"/>
              <a:t>Testing</a:t>
            </a:r>
            <a:r>
              <a:rPr lang="de-DE" dirty="0"/>
              <a:t> </a:t>
            </a:r>
            <a:br>
              <a:rPr lang="de-DE" dirty="0"/>
            </a:br>
            <a:r>
              <a:rPr lang="de-DE" sz="3600" dirty="0"/>
              <a:t>Release Package Test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42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53F9DF3-4A61-4100-8D03-7750B9DCB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Zuständigkeitsbereich: Release- und </a:t>
            </a:r>
            <a:r>
              <a:rPr lang="de-DE" dirty="0" err="1"/>
              <a:t>Deployment</a:t>
            </a:r>
            <a:r>
              <a:rPr lang="de-DE" dirty="0"/>
              <a:t> Manager*in</a:t>
            </a:r>
          </a:p>
          <a:p>
            <a:r>
              <a:rPr lang="de-DE" dirty="0"/>
              <a:t>KPIs wurden mithilfe des IT Operation Teams definiert</a:t>
            </a:r>
          </a:p>
          <a:p>
            <a:r>
              <a:rPr lang="de-DE" dirty="0"/>
              <a:t>Anzahl erfolgreicher </a:t>
            </a:r>
            <a:r>
              <a:rPr lang="de-DE" dirty="0" err="1"/>
              <a:t>Deployments</a:t>
            </a:r>
            <a:r>
              <a:rPr lang="de-DE" dirty="0"/>
              <a:t> (&gt;95%/95%/&lt;95%)</a:t>
            </a:r>
          </a:p>
          <a:p>
            <a:r>
              <a:rPr lang="de-DE" dirty="0"/>
              <a:t>Dauer der </a:t>
            </a:r>
            <a:r>
              <a:rPr lang="de-DE" dirty="0" err="1"/>
              <a:t>Deployments</a:t>
            </a:r>
            <a:r>
              <a:rPr lang="de-DE" dirty="0"/>
              <a:t> in Minuten (&lt; 1:20/1:20/&gt;1:20)</a:t>
            </a:r>
          </a:p>
        </p:txBody>
      </p:sp>
    </p:spTree>
    <p:extLst>
      <p:ext uri="{BB962C8B-B14F-4D97-AF65-F5344CB8AC3E}">
        <p14:creationId xmlns:p14="http://schemas.microsoft.com/office/powerpoint/2010/main" val="33259232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Durchführung – </a:t>
            </a:r>
            <a:r>
              <a:rPr lang="de-DE" dirty="0" err="1"/>
              <a:t>Testing</a:t>
            </a:r>
            <a:r>
              <a:rPr lang="de-DE" dirty="0"/>
              <a:t> </a:t>
            </a:r>
            <a:br>
              <a:rPr lang="de-DE" dirty="0"/>
            </a:br>
            <a:r>
              <a:rPr lang="de-DE" sz="3600" dirty="0"/>
              <a:t>Operational </a:t>
            </a:r>
            <a:r>
              <a:rPr lang="de-DE" sz="3600" dirty="0" err="1"/>
              <a:t>Readiness</a:t>
            </a:r>
            <a:r>
              <a:rPr lang="de-DE" sz="3600" dirty="0"/>
              <a:t> Test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43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53F9DF3-4A61-4100-8D03-7750B9DCB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Richtet sich an Service Desk und IT Operation Team</a:t>
            </a:r>
          </a:p>
          <a:p>
            <a:r>
              <a:rPr lang="de-DE" dirty="0"/>
              <a:t>KPIs wurden definiert</a:t>
            </a:r>
          </a:p>
          <a:p>
            <a:r>
              <a:rPr lang="de-DE" dirty="0"/>
              <a:t>Ist der Support einzelner Services sichergestellt?</a:t>
            </a:r>
          </a:p>
          <a:p>
            <a:r>
              <a:rPr lang="de-DE" dirty="0"/>
              <a:t>Sind die benötigten technischen Ressourcen vorhanden?</a:t>
            </a:r>
          </a:p>
        </p:txBody>
      </p:sp>
    </p:spTree>
    <p:extLst>
      <p:ext uri="{BB962C8B-B14F-4D97-AF65-F5344CB8AC3E}">
        <p14:creationId xmlns:p14="http://schemas.microsoft.com/office/powerpoint/2010/main" val="37784341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Durchführung – </a:t>
            </a:r>
            <a:r>
              <a:rPr lang="de-DE" dirty="0" err="1"/>
              <a:t>Testing</a:t>
            </a:r>
            <a:r>
              <a:rPr lang="de-DE" dirty="0"/>
              <a:t> </a:t>
            </a:r>
            <a:br>
              <a:rPr lang="de-DE" dirty="0"/>
            </a:br>
            <a:r>
              <a:rPr lang="de-DE" sz="3600" dirty="0"/>
              <a:t>Operational </a:t>
            </a:r>
            <a:r>
              <a:rPr lang="de-DE" sz="3600" dirty="0" err="1"/>
              <a:t>Readiness</a:t>
            </a:r>
            <a:r>
              <a:rPr lang="de-DE" sz="3600" dirty="0"/>
              <a:t> Test – KPIs Service Desk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44</a:t>
            </a:fld>
            <a:endParaRPr lang="de-DE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9C149CB-BAB7-496C-8965-16EDCE728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37300" y="1628434"/>
            <a:ext cx="6801799" cy="4048690"/>
          </a:xfrm>
        </p:spPr>
      </p:pic>
    </p:spTree>
    <p:extLst>
      <p:ext uri="{BB962C8B-B14F-4D97-AF65-F5344CB8AC3E}">
        <p14:creationId xmlns:p14="http://schemas.microsoft.com/office/powerpoint/2010/main" val="25995723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Durchführung – </a:t>
            </a:r>
            <a:r>
              <a:rPr lang="de-DE" dirty="0" err="1"/>
              <a:t>Testing</a:t>
            </a:r>
            <a:r>
              <a:rPr lang="de-DE" dirty="0"/>
              <a:t> </a:t>
            </a:r>
            <a:br>
              <a:rPr lang="de-DE" dirty="0"/>
            </a:br>
            <a:r>
              <a:rPr lang="de-DE" sz="3600" dirty="0"/>
              <a:t>Operational </a:t>
            </a:r>
            <a:r>
              <a:rPr lang="de-DE" sz="3600" dirty="0" err="1"/>
              <a:t>Readiness</a:t>
            </a:r>
            <a:r>
              <a:rPr lang="de-DE" sz="3600" dirty="0"/>
              <a:t> Test – KPIs IT </a:t>
            </a:r>
            <a:r>
              <a:rPr lang="de-DE" sz="3600" dirty="0" err="1"/>
              <a:t>Operations</a:t>
            </a:r>
            <a:r>
              <a:rPr lang="de-DE" sz="3600" dirty="0"/>
              <a:t> Team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45</a:t>
            </a:fld>
            <a:endParaRPr lang="de-DE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BF68370-3F05-4375-A0CC-F36373139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33179" y="1871445"/>
            <a:ext cx="6925642" cy="3115110"/>
          </a:xfrm>
        </p:spPr>
      </p:pic>
    </p:spTree>
    <p:extLst>
      <p:ext uri="{BB962C8B-B14F-4D97-AF65-F5344CB8AC3E}">
        <p14:creationId xmlns:p14="http://schemas.microsoft.com/office/powerpoint/2010/main" val="216582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Durchführung – </a:t>
            </a:r>
            <a:r>
              <a:rPr lang="de-DE" dirty="0" err="1"/>
              <a:t>Testing</a:t>
            </a:r>
            <a:r>
              <a:rPr lang="de-DE" dirty="0"/>
              <a:t> </a:t>
            </a:r>
            <a:br>
              <a:rPr lang="de-DE" dirty="0"/>
            </a:br>
            <a:r>
              <a:rPr lang="de-DE" sz="3600" dirty="0"/>
              <a:t>Acceptance Test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46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6DCB33D-969A-4BED-9FF1-70973461F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Richtet sich an das Business Team</a:t>
            </a:r>
          </a:p>
          <a:p>
            <a:r>
              <a:rPr lang="de-DE" dirty="0"/>
              <a:t>Wird direkt mit dem Kunden durchgeführt</a:t>
            </a:r>
          </a:p>
          <a:p>
            <a:r>
              <a:rPr lang="de-DE" dirty="0"/>
              <a:t>Service Portfolio und SLAs werden beleuchtet</a:t>
            </a:r>
          </a:p>
          <a:p>
            <a:r>
              <a:rPr lang="de-DE" dirty="0"/>
              <a:t>Kein direkter Einfluss der Qualitätssicherung </a:t>
            </a:r>
          </a:p>
          <a:p>
            <a:r>
              <a:rPr lang="de-DE" dirty="0"/>
              <a:t>Aber: Bei Change Request ist es eventuell nötig KPIs anzupassen</a:t>
            </a:r>
          </a:p>
        </p:txBody>
      </p:sp>
    </p:spTree>
    <p:extLst>
      <p:ext uri="{BB962C8B-B14F-4D97-AF65-F5344CB8AC3E}">
        <p14:creationId xmlns:p14="http://schemas.microsoft.com/office/powerpoint/2010/main" val="29182280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Durchführung – </a:t>
            </a:r>
            <a:r>
              <a:rPr lang="de-DE" dirty="0" err="1"/>
              <a:t>Testing</a:t>
            </a:r>
            <a:r>
              <a:rPr lang="de-DE" dirty="0"/>
              <a:t> </a:t>
            </a:r>
            <a:br>
              <a:rPr lang="de-DE" dirty="0"/>
            </a:br>
            <a:r>
              <a:rPr lang="de-DE" sz="3600" dirty="0"/>
              <a:t>Service Validierung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47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6DCB33D-969A-4BED-9FF1-70973461F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Richtet sich an das Business Team</a:t>
            </a:r>
          </a:p>
          <a:p>
            <a:r>
              <a:rPr lang="de-DE" dirty="0"/>
              <a:t>Werden alle SLAs vom Service eingehalten?</a:t>
            </a:r>
          </a:p>
          <a:p>
            <a:r>
              <a:rPr lang="de-DE" dirty="0"/>
              <a:t>Falls nicht müssen Änderungen an den SLAs vorgenommen werden</a:t>
            </a:r>
          </a:p>
          <a:p>
            <a:r>
              <a:rPr lang="de-DE" dirty="0"/>
              <a:t>Änderungen an den Services wurden durch alle vorherigen Tests abgedeckt</a:t>
            </a:r>
          </a:p>
        </p:txBody>
      </p:sp>
    </p:spTree>
    <p:extLst>
      <p:ext uri="{BB962C8B-B14F-4D97-AF65-F5344CB8AC3E}">
        <p14:creationId xmlns:p14="http://schemas.microsoft.com/office/powerpoint/2010/main" val="42416616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  <a:endParaRPr lang="de-DE" sz="36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48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6DCB33D-969A-4BED-9FF1-70973461F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ITIL hat Vor- und Nachteile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Vorteile</a:t>
            </a:r>
          </a:p>
          <a:p>
            <a:r>
              <a:rPr lang="de-DE" dirty="0"/>
              <a:t>Erleichtert </a:t>
            </a:r>
            <a:r>
              <a:rPr lang="de-DE" dirty="0" err="1"/>
              <a:t>Stukturierung</a:t>
            </a:r>
            <a:r>
              <a:rPr lang="de-DE" dirty="0"/>
              <a:t> von Prozessen und Vorgehen (Service V-Modell)</a:t>
            </a:r>
          </a:p>
          <a:p>
            <a:r>
              <a:rPr lang="de-DE" dirty="0"/>
              <a:t>Genaue Definition von Ansprechpartnern verschiedener Prozesse</a:t>
            </a:r>
          </a:p>
          <a:p>
            <a:r>
              <a:rPr lang="de-DE" dirty="0"/>
              <a:t>Input für Qualitätsmanagement ist genau definiert (Service Portfolio)</a:t>
            </a:r>
          </a:p>
        </p:txBody>
      </p:sp>
    </p:spTree>
    <p:extLst>
      <p:ext uri="{BB962C8B-B14F-4D97-AF65-F5344CB8AC3E}">
        <p14:creationId xmlns:p14="http://schemas.microsoft.com/office/powerpoint/2010/main" val="18535154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  <a:endParaRPr lang="de-DE" sz="36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49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6DCB33D-969A-4BED-9FF1-70973461F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Nachteile</a:t>
            </a:r>
          </a:p>
          <a:p>
            <a:r>
              <a:rPr lang="de-DE" dirty="0"/>
              <a:t>Fokus anfänglich unklar</a:t>
            </a:r>
          </a:p>
          <a:p>
            <a:r>
              <a:rPr lang="de-DE" dirty="0"/>
              <a:t>Viele Definitionen und Abhängigkeiten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=&gt;Einführung nicht leicht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571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BF0C2-9D7E-4C35-B486-C745847DA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 und IT Management II / V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835AD9-B1E4-4497-A35F-4AE26CD7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D03483-0C7F-4DA7-A3BD-9433C780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5</a:t>
            </a:fld>
            <a:endParaRPr lang="de-DE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845B05A4-FA79-4292-A9BA-E86BD20895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1655080"/>
              </p:ext>
            </p:extLst>
          </p:nvPr>
        </p:nvGraphicFramePr>
        <p:xfrm>
          <a:off x="2174200" y="131049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0CA8D214-63EF-4926-B9A4-F0E3F4080A4A}"/>
              </a:ext>
            </a:extLst>
          </p:cNvPr>
          <p:cNvSpPr txBox="1"/>
          <p:nvPr/>
        </p:nvSpPr>
        <p:spPr>
          <a:xfrm>
            <a:off x="10381268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[3]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99718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  <a:endParaRPr lang="de-DE" sz="36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50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6DCB33D-969A-4BED-9FF1-70973461F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b="1" dirty="0"/>
              <a:t>Zusammenfassend</a:t>
            </a:r>
          </a:p>
          <a:p>
            <a:pPr marL="0" indent="0" algn="ctr">
              <a:buNone/>
            </a:pPr>
            <a:r>
              <a:rPr lang="de-DE" dirty="0"/>
              <a:t>ITIL eignet sich gut um Qualitätssicherung in Projekt umzusetzen, aber erfahrene Mitarbeiter sind bei Einführung von Vorteil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19966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 für Fragen</a:t>
            </a:r>
            <a:endParaRPr lang="de-DE" sz="36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51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6DCB33D-969A-4BED-9FF1-70973461F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b="1" dirty="0"/>
          </a:p>
          <a:p>
            <a:pPr marL="0" indent="0" algn="ctr">
              <a:buNone/>
            </a:pPr>
            <a:endParaRPr lang="de-DE" b="1" dirty="0"/>
          </a:p>
          <a:p>
            <a:pPr marL="0" indent="0" algn="ctr">
              <a:buNone/>
            </a:pPr>
            <a:endParaRPr lang="de-DE" b="1" dirty="0"/>
          </a:p>
          <a:p>
            <a:pPr marL="0" indent="0" algn="ctr">
              <a:buNone/>
            </a:pPr>
            <a:r>
              <a:rPr lang="de-DE" b="1" dirty="0"/>
              <a:t>Vielen Dank für Ihre Aufmerksamkeit!</a:t>
            </a:r>
          </a:p>
          <a:p>
            <a:pPr mar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594180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9C354-CB9B-42BC-8181-548A84EC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F722F-FFD7-4991-8F89-2128AE86C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de-DE" sz="1800" dirty="0">
                <a:latin typeface="LinLibertineT"/>
              </a:rPr>
              <a:t>[1] </a:t>
            </a:r>
            <a:r>
              <a:rPr lang="de-DE" sz="1800" b="0" i="0" u="none" strike="noStrike" baseline="0" dirty="0">
                <a:latin typeface="LinLibertineT"/>
              </a:rPr>
              <a:t>https://www.duden.de/rechtschreibung/Qualitaet, Zugriff: 12.06.2021</a:t>
            </a:r>
          </a:p>
          <a:p>
            <a:pPr marL="0" indent="0" algn="l">
              <a:buNone/>
            </a:pPr>
            <a:r>
              <a:rPr lang="de-DE" sz="1800" dirty="0">
                <a:latin typeface="LinLibertineT"/>
              </a:rPr>
              <a:t>[2] </a:t>
            </a:r>
            <a:r>
              <a:rPr lang="de-DE" sz="1800" b="0" i="0" u="none" strike="noStrike" baseline="0" dirty="0">
                <a:latin typeface="LinLibertineT"/>
              </a:rPr>
              <a:t>http://wirtschaftslexikon24.com/d/qualitaet/qualitaet.htm, Zugriff: 12.06.2021</a:t>
            </a:r>
          </a:p>
          <a:p>
            <a:pPr marL="0" indent="0">
              <a:buNone/>
            </a:pPr>
            <a:r>
              <a:rPr lang="de-DE" sz="1800" dirty="0">
                <a:latin typeface="LinLibertineT"/>
              </a:rPr>
              <a:t>[3] </a:t>
            </a:r>
            <a:r>
              <a:rPr lang="de-DE" sz="1800" b="0" i="0" u="none" strike="noStrike" baseline="0" dirty="0">
                <a:latin typeface="LinLibertineT"/>
              </a:rPr>
              <a:t>Martin </a:t>
            </a:r>
            <a:r>
              <a:rPr lang="de-DE" sz="1800" b="0" i="0" u="none" strike="noStrike" baseline="0" dirty="0" err="1">
                <a:latin typeface="LinLibertineT"/>
              </a:rPr>
              <a:t>Beims</a:t>
            </a:r>
            <a:r>
              <a:rPr lang="de-DE" sz="1800" b="0" i="0" u="none" strike="noStrike" baseline="0" dirty="0">
                <a:latin typeface="LinLibertineT"/>
              </a:rPr>
              <a:t> and Michael Ziegenbein. 2015. </a:t>
            </a:r>
            <a:r>
              <a:rPr lang="de-DE" sz="1800" b="0" i="0" u="none" strike="noStrike" baseline="0" dirty="0">
                <a:latin typeface="LinLibertineTI"/>
              </a:rPr>
              <a:t>IT-Service-Management in der Praxis mit ITIL: Der Einsatz von ITIL Edition 2011, ISO/IEC 20000:2011, COBIT 5 und PRINCE2 </a:t>
            </a:r>
            <a:r>
              <a:rPr lang="de-DE" sz="1800" b="0" i="0" u="none" strike="noStrike" baseline="0" dirty="0">
                <a:latin typeface="LinLibertineT"/>
              </a:rPr>
              <a:t>(4., überarbeitete und erweiterte </a:t>
            </a:r>
            <a:r>
              <a:rPr lang="de-DE" sz="1800" b="0" i="0" u="none" strike="noStrike" baseline="0" dirty="0" err="1">
                <a:latin typeface="LinLibertineT"/>
              </a:rPr>
              <a:t>auflage</a:t>
            </a:r>
            <a:r>
              <a:rPr lang="de-DE" sz="1800" b="0" i="0" u="none" strike="noStrike" baseline="0" dirty="0">
                <a:latin typeface="LinLibertineT"/>
              </a:rPr>
              <a:t> </a:t>
            </a:r>
            <a:r>
              <a:rPr lang="de-DE" sz="1800" b="0" i="0" u="none" strike="noStrike" baseline="0" dirty="0" err="1">
                <a:latin typeface="LinLibertineT"/>
              </a:rPr>
              <a:t>ed</a:t>
            </a:r>
            <a:r>
              <a:rPr lang="de-DE" sz="1800" b="0" i="0" u="none" strike="noStrike" baseline="0" dirty="0">
                <a:latin typeface="LinLibertineT"/>
              </a:rPr>
              <a:t>.). Hanser, München.</a:t>
            </a:r>
          </a:p>
          <a:p>
            <a:pPr marL="0" indent="0" algn="l">
              <a:buNone/>
            </a:pPr>
            <a:r>
              <a:rPr lang="de-DE" sz="1800" dirty="0">
                <a:latin typeface="LinLibertineT"/>
              </a:rPr>
              <a:t>[4] </a:t>
            </a:r>
            <a:r>
              <a:rPr lang="de-DE" sz="1800" b="0" i="0" u="none" strike="noStrike" baseline="0" dirty="0">
                <a:latin typeface="LinLibertineT"/>
              </a:rPr>
              <a:t>https://www.iso.org/standard/51986.html, Zugriff: 31.05.2021</a:t>
            </a:r>
          </a:p>
          <a:p>
            <a:pPr marL="0" indent="0" algn="l">
              <a:buNone/>
            </a:pPr>
            <a:r>
              <a:rPr lang="de-DE" sz="1800" dirty="0">
                <a:latin typeface="LinLibertineT"/>
              </a:rPr>
              <a:t>[5] </a:t>
            </a:r>
            <a:r>
              <a:rPr lang="de-DE" sz="1800" b="0" i="0" u="none" strike="noStrike" baseline="0" dirty="0">
                <a:latin typeface="LinLibertineT"/>
              </a:rPr>
              <a:t>https://www.ibm.com/cloud/learn/it-service-managementtoc-what-is-it-CCWD9gs4, Zugriff: 31.05.2021</a:t>
            </a:r>
          </a:p>
          <a:p>
            <a:pPr marL="0" indent="0">
              <a:buNone/>
            </a:pPr>
            <a:r>
              <a:rPr lang="de-DE" sz="1800" dirty="0">
                <a:latin typeface="LinLibertineT"/>
              </a:rPr>
              <a:t>[6] Karl-Michael Gauch. 22.03.2021. IT-Management: Einführung</a:t>
            </a:r>
          </a:p>
          <a:p>
            <a:pPr marL="0" indent="0">
              <a:buNone/>
            </a:pPr>
            <a:r>
              <a:rPr lang="de-DE" sz="1800" dirty="0">
                <a:latin typeface="LinLibertineT"/>
              </a:rPr>
              <a:t>[7] </a:t>
            </a:r>
            <a:r>
              <a:rPr lang="en-US" sz="1800" b="0" i="0" u="none" strike="noStrike" baseline="0" dirty="0">
                <a:latin typeface="LinLibertineT"/>
              </a:rPr>
              <a:t>Karl-Michael </a:t>
            </a:r>
            <a:r>
              <a:rPr lang="en-US" sz="1800" b="0" i="0" u="none" strike="noStrike" baseline="0" dirty="0" err="1">
                <a:latin typeface="LinLibertineT"/>
              </a:rPr>
              <a:t>Gauch</a:t>
            </a:r>
            <a:r>
              <a:rPr lang="en-US" sz="1800" b="0" i="0" u="none" strike="noStrike" baseline="0" dirty="0">
                <a:latin typeface="LinLibertineT"/>
              </a:rPr>
              <a:t>. 24.03.2021. IT-Management: Introduction to ITIL.</a:t>
            </a:r>
            <a:endParaRPr lang="de-DE" sz="1800" dirty="0">
              <a:latin typeface="LinLibertineT"/>
            </a:endParaRPr>
          </a:p>
          <a:p>
            <a:pPr marL="0" indent="0" algn="l">
              <a:buNone/>
            </a:pPr>
            <a:endParaRPr lang="de-DE" sz="1800" b="0" i="0" u="none" strike="noStrike" baseline="0" dirty="0">
              <a:latin typeface="LinLibertineT"/>
            </a:endParaRPr>
          </a:p>
          <a:p>
            <a:pPr marL="0" indent="0" algn="l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C165A7-AC1A-41F2-9717-6DCF639A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8C662F-8E4D-4CE5-BD57-B0DAAEBA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3213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9C354-CB9B-42BC-8181-548A84EC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Bild-Quellen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F722F-FFD7-4991-8F89-2128AE86C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>
                <a:latin typeface="LinLibertineT"/>
              </a:rPr>
              <a:t>[1] https://</a:t>
            </a:r>
            <a:r>
              <a:rPr lang="de-DE" sz="1800" dirty="0" err="1">
                <a:latin typeface="LinLibertineT"/>
              </a:rPr>
              <a:t>kanbanize.com</a:t>
            </a:r>
            <a:r>
              <a:rPr lang="de-DE" sz="1800" dirty="0">
                <a:latin typeface="LinLibertineT"/>
              </a:rPr>
              <a:t>/de/</a:t>
            </a:r>
            <a:r>
              <a:rPr lang="de-DE" sz="1800" dirty="0" err="1">
                <a:latin typeface="LinLibertineT"/>
              </a:rPr>
              <a:t>lean</a:t>
            </a:r>
            <a:r>
              <a:rPr lang="de-DE" sz="1800" dirty="0">
                <a:latin typeface="LinLibertineT"/>
              </a:rPr>
              <a:t>-management-de/</a:t>
            </a:r>
            <a:r>
              <a:rPr lang="de-DE" sz="1800" dirty="0" err="1">
                <a:latin typeface="LinLibertineT"/>
              </a:rPr>
              <a:t>verbesserung</a:t>
            </a:r>
            <a:r>
              <a:rPr lang="de-DE" sz="1800" dirty="0">
                <a:latin typeface="LinLibertineT"/>
              </a:rPr>
              <a:t>/was-ist-</a:t>
            </a:r>
            <a:r>
              <a:rPr lang="de-DE" sz="1800" dirty="0" err="1">
                <a:latin typeface="LinLibertineT"/>
              </a:rPr>
              <a:t>pdca</a:t>
            </a:r>
            <a:r>
              <a:rPr lang="de-DE" sz="1800" dirty="0">
                <a:latin typeface="LinLibertineT"/>
              </a:rPr>
              <a:t>-zyklus</a:t>
            </a:r>
            <a:endParaRPr lang="de-DE" sz="1800" b="0" i="0" u="none" strike="noStrike" baseline="0" dirty="0">
              <a:latin typeface="LinLibertineT"/>
            </a:endParaRPr>
          </a:p>
          <a:p>
            <a:pPr marL="0" indent="0" algn="l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C165A7-AC1A-41F2-9717-6DCF639A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8C662F-8E4D-4CE5-BD57-B0DAAEBA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950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A6FFA-BF39-4B59-AE45-906081F2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 und IT Management III / V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D8D3D8-1078-405A-A037-B98F5423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804715-3C4E-40A5-AF12-1C79DE51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6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79B467E-8BD1-459D-90F5-2DB0FB91D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9" name="Inhaltsplatzhalter 5">
            <a:extLst>
              <a:ext uri="{FF2B5EF4-FFF2-40B4-BE49-F238E27FC236}">
                <a16:creationId xmlns:a16="http://schemas.microsoft.com/office/drawing/2014/main" id="{A9E206AF-E34B-41CD-A38A-6210CA4C07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5414835"/>
              </p:ext>
            </p:extLst>
          </p:nvPr>
        </p:nvGraphicFramePr>
        <p:xfrm>
          <a:off x="838200" y="1817688"/>
          <a:ext cx="10799763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8F5B479B-3DB8-40DB-812B-3E7DBA19FFBB}"/>
              </a:ext>
            </a:extLst>
          </p:cNvPr>
          <p:cNvSpPr txBox="1"/>
          <p:nvPr/>
        </p:nvSpPr>
        <p:spPr>
          <a:xfrm>
            <a:off x="10352085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dirty="0"/>
              <a:t>3</a:t>
            </a:r>
            <a:r>
              <a:rPr lang="de-DE" sz="1800" dirty="0"/>
              <a:t>],[4],[5]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143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27244-F10B-4BFF-966B-424C2281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 und IT Management - ITSM - IV / V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72570D-7116-4AAE-8743-5418480F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Reihe von Richtlinien und Praktiken </a:t>
            </a:r>
            <a:r>
              <a:rPr lang="de-DE" dirty="0">
                <a:sym typeface="Wingdings" panose="05000000000000000000" pitchFamily="2" charset="2"/>
              </a:rPr>
              <a:t> Implementierung</a:t>
            </a:r>
            <a:r>
              <a:rPr lang="de-DE" dirty="0"/>
              <a:t>, Bereitstellung + Verwaltung von IT-Services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Fokus: </a:t>
            </a:r>
          </a:p>
          <a:p>
            <a:pPr marL="0" indent="0">
              <a:buNone/>
            </a:pPr>
            <a:r>
              <a:rPr lang="de-DE" dirty="0"/>
              <a:t>erklärten Bedürfnissen der Endnutzer*innen und den definierten Zielen des Unternehmens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E23435-0D04-468F-8A7C-FFB9F979B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593C62-B97E-4CA0-BEDA-2F9DB2F3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7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2473EDE-0D8C-4AC5-B39A-3D9733A1FD09}"/>
              </a:ext>
            </a:extLst>
          </p:cNvPr>
          <p:cNvSpPr txBox="1"/>
          <p:nvPr/>
        </p:nvSpPr>
        <p:spPr>
          <a:xfrm>
            <a:off x="10352085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[5]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32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B1A020-0E46-4BDB-9336-ACD90232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Qualität und IT Management – ITSM und ITIL - V / V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A5C620-D01C-48C4-ADB7-595BB7286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Implementierung und Dokumentation </a:t>
            </a:r>
            <a:r>
              <a:rPr lang="de-DE" dirty="0">
                <a:sym typeface="Wingdings" panose="05000000000000000000" pitchFamily="2" charset="2"/>
              </a:rPr>
              <a:t> Information Technology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Infrastructure Library (ITIL)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 algn="l">
              <a:buNone/>
            </a:pPr>
            <a:r>
              <a:rPr lang="de-DE" b="1" dirty="0"/>
              <a:t>ITIL </a:t>
            </a:r>
          </a:p>
          <a:p>
            <a:pPr marL="0" indent="0" algn="l">
              <a:buNone/>
            </a:pPr>
            <a:r>
              <a:rPr lang="de-DE" dirty="0"/>
              <a:t>Rahmenbedingungen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Services optimal auf die Anforderung aus dem Business abzustimmen + regelmäßig auf die beste Unterstützung der Geschäftsprozesse zu überprüfen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98D8A4-E90E-41A4-8D64-8131F5B8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E1591B-B573-4132-9A5B-0F2329B2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8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DD1CE1-75D3-46EF-AD21-96695F0F27CF}"/>
              </a:ext>
            </a:extLst>
          </p:cNvPr>
          <p:cNvSpPr txBox="1"/>
          <p:nvPr/>
        </p:nvSpPr>
        <p:spPr>
          <a:xfrm>
            <a:off x="10352085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[3],[6]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924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9AFE8C-9DF8-4C71-9B2C-5F387F66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- ITIL I / II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A19526E4-5DB4-455A-97C5-C742C74C3F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597754"/>
              </p:ext>
            </p:extLst>
          </p:nvPr>
        </p:nvGraphicFramePr>
        <p:xfrm>
          <a:off x="838200" y="1817688"/>
          <a:ext cx="10799763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4B0906-4041-4E9E-8AF8-05DCBE95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01.07.21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EA8EE8-D7D1-42FD-825C-3C761176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D523A8E-1D91-47E7-A7A1-8746A6645512}"/>
              </a:ext>
            </a:extLst>
          </p:cNvPr>
          <p:cNvSpPr txBox="1"/>
          <p:nvPr/>
        </p:nvSpPr>
        <p:spPr>
          <a:xfrm>
            <a:off x="10352085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[3],[7]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4863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2019</Words>
  <Application>Microsoft Macintosh PowerPoint</Application>
  <PresentationFormat>Breitbild</PresentationFormat>
  <Paragraphs>470</Paragraphs>
  <Slides>53</Slides>
  <Notes>39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53</vt:i4>
      </vt:variant>
    </vt:vector>
  </HeadingPairs>
  <TitlesOfParts>
    <vt:vector size="60" baseType="lpstr">
      <vt:lpstr>Arial</vt:lpstr>
      <vt:lpstr>Calibri</vt:lpstr>
      <vt:lpstr>Calibri Light</vt:lpstr>
      <vt:lpstr>LinBiolinumTI</vt:lpstr>
      <vt:lpstr>LinLibertineT</vt:lpstr>
      <vt:lpstr>LinLibertineTI</vt:lpstr>
      <vt:lpstr>Office</vt:lpstr>
      <vt:lpstr>Qualitätssicherung in ITIL</vt:lpstr>
      <vt:lpstr>Einstieg</vt:lpstr>
      <vt:lpstr>Gliederung</vt:lpstr>
      <vt:lpstr>Qualität und IT Management I / V</vt:lpstr>
      <vt:lpstr>Qualität und IT Management II / V</vt:lpstr>
      <vt:lpstr>Qualität und IT Management III / V</vt:lpstr>
      <vt:lpstr>Qualität und IT Management - ITSM - IV / V </vt:lpstr>
      <vt:lpstr>Qualität und IT Management – ITSM und ITIL - V / V </vt:lpstr>
      <vt:lpstr>Grundlagen - ITIL I / II</vt:lpstr>
      <vt:lpstr>Grundlagen - ITIL II / II</vt:lpstr>
      <vt:lpstr>Grundlagen - ITIL  - Service Lifecycle – I / II</vt:lpstr>
      <vt:lpstr>Grundlagen - ITIL  - Service Lifecycle – II / II</vt:lpstr>
      <vt:lpstr>Grundlagen - ITIL  - Rollen im Service Lifecycle – I / I</vt:lpstr>
      <vt:lpstr>Grundlagen - ITIL  - Key Performance Indicators – I / I</vt:lpstr>
      <vt:lpstr>Qualitätssicherung in ITIL</vt:lpstr>
      <vt:lpstr>Qualitätssicherung in ITIL – Verortung </vt:lpstr>
      <vt:lpstr>Qualitätssicherung in ITIL - CSI</vt:lpstr>
      <vt:lpstr>Qualitätssicherung in ITIL - CSI</vt:lpstr>
      <vt:lpstr>Qualitätssicherung in ITIL - CSI</vt:lpstr>
      <vt:lpstr>Qualitätssicherung in ITIL - CSI</vt:lpstr>
      <vt:lpstr>Qualitätssicherung in ITIL - CSI</vt:lpstr>
      <vt:lpstr>Qualitätssicherung in ITIL - CSI</vt:lpstr>
      <vt:lpstr>Qualitätssicherung in ITIL - CSI</vt:lpstr>
      <vt:lpstr>Qualitätssicherung in ITIL - CSI</vt:lpstr>
      <vt:lpstr>Qualitätssicherung in ITIL - CSI</vt:lpstr>
      <vt:lpstr>Qualitätssicherung in ITIL - CSI</vt:lpstr>
      <vt:lpstr>Qualitätssicherung in ITIL - CSI</vt:lpstr>
      <vt:lpstr>Qualitätssicherung in ITIL - CSI</vt:lpstr>
      <vt:lpstr>Qualitätssicherung in ITIL - Testing</vt:lpstr>
      <vt:lpstr>Qualitätssicherung in ITIL – Testing Service V-Modell</vt:lpstr>
      <vt:lpstr>Qualitätssicherung in ITIL – Testing  Service V-Modell</vt:lpstr>
      <vt:lpstr>Qualitätssicherung in ITIL – Testing  Service V-Modell</vt:lpstr>
      <vt:lpstr>Praktische Durchführung - CSI</vt:lpstr>
      <vt:lpstr>Praktische Durchführung - CSI</vt:lpstr>
      <vt:lpstr>Praktische Durchführung - CSI</vt:lpstr>
      <vt:lpstr>Praktische Durchführung - CSI</vt:lpstr>
      <vt:lpstr>Praktische Durchführung - CSI</vt:lpstr>
      <vt:lpstr>Praktische Durchführung - CSI</vt:lpstr>
      <vt:lpstr>Praktische Durchführung - CSI</vt:lpstr>
      <vt:lpstr>Praktische Durchführung – Testing  Component Test</vt:lpstr>
      <vt:lpstr>Praktische Durchführung – Testing  Component Test - Beispiel</vt:lpstr>
      <vt:lpstr>Praktische Durchführung – Testing  Release Package Test</vt:lpstr>
      <vt:lpstr>Praktische Durchführung – Testing  Operational Readiness Test</vt:lpstr>
      <vt:lpstr>Praktische Durchführung – Testing  Operational Readiness Test – KPIs Service Desk</vt:lpstr>
      <vt:lpstr>Praktische Durchführung – Testing  Operational Readiness Test – KPIs IT Operations Team</vt:lpstr>
      <vt:lpstr>Praktische Durchführung – Testing  Acceptance Test</vt:lpstr>
      <vt:lpstr>Praktische Durchführung – Testing  Service Validierung</vt:lpstr>
      <vt:lpstr>Fazit</vt:lpstr>
      <vt:lpstr>Fazit</vt:lpstr>
      <vt:lpstr>Fazit</vt:lpstr>
      <vt:lpstr>Zeit für Fragen</vt:lpstr>
      <vt:lpstr>Quellen </vt:lpstr>
      <vt:lpstr>Bild-Quellen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Learning </dc:title>
  <dc:creator>Elena Kirsch</dc:creator>
  <cp:lastModifiedBy>Lara Kraut</cp:lastModifiedBy>
  <cp:revision>61</cp:revision>
  <dcterms:created xsi:type="dcterms:W3CDTF">2020-12-15T09:28:29Z</dcterms:created>
  <dcterms:modified xsi:type="dcterms:W3CDTF">2021-07-01T07:22:19Z</dcterms:modified>
</cp:coreProperties>
</file>