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65" r:id="rId3"/>
    <p:sldId id="257" r:id="rId4"/>
    <p:sldId id="262" r:id="rId5"/>
    <p:sldId id="258" r:id="rId6"/>
    <p:sldId id="266" r:id="rId7"/>
    <p:sldId id="269" r:id="rId8"/>
    <p:sldId id="260" r:id="rId9"/>
    <p:sldId id="263" r:id="rId10"/>
    <p:sldId id="264" r:id="rId11"/>
    <p:sldId id="267" r:id="rId12"/>
    <p:sldId id="268" r:id="rId13"/>
    <p:sldId id="270" r:id="rId14"/>
    <p:sldId id="271" r:id="rId15"/>
    <p:sldId id="273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5045388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708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480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39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704520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12/3/2020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603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12/3/2020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915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12/3/2020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555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12/3/2020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208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12/3/2020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07751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12/3/2020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74609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85012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27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.png"/><Relationship Id="rId4" Type="http://schemas.openxmlformats.org/officeDocument/2006/relationships/image" Target="../media/image30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1.png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.pn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22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309081-F333-4E39-A534-A95618E4D5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3124" y="1264675"/>
            <a:ext cx="9156526" cy="2098226"/>
          </a:xfrm>
        </p:spPr>
        <p:txBody>
          <a:bodyPr/>
          <a:lstStyle/>
          <a:p>
            <a:r>
              <a:rPr lang="pt-PT" b="1" dirty="0"/>
              <a:t>Apresentação inicial do projeto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223E37B-C0FC-4B4B-8936-62E8C0FC98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82202" y="4603805"/>
            <a:ext cx="1540701" cy="1095538"/>
          </a:xfrm>
        </p:spPr>
        <p:txBody>
          <a:bodyPr>
            <a:normAutofit/>
          </a:bodyPr>
          <a:lstStyle/>
          <a:p>
            <a:pPr algn="l"/>
            <a:r>
              <a:rPr lang="pt-PT" sz="1800" dirty="0"/>
              <a:t>João Antunes</a:t>
            </a:r>
          </a:p>
          <a:p>
            <a:pPr algn="l"/>
            <a:r>
              <a:rPr lang="pt-PT" sz="1800" dirty="0"/>
              <a:t>Rui Pinto </a:t>
            </a:r>
          </a:p>
          <a:p>
            <a:pPr algn="l"/>
            <a:r>
              <a:rPr lang="pt-PT" sz="1800" dirty="0"/>
              <a:t>Luís Pereira </a:t>
            </a:r>
          </a:p>
          <a:p>
            <a:endParaRPr lang="pt-PT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27F2E2DF-6AF7-4233-8179-EC441ABD01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41300" y="5968999"/>
            <a:ext cx="1066801" cy="1066801"/>
          </a:xfrm>
          <a:prstGeom prst="rect">
            <a:avLst/>
          </a:prstGeom>
        </p:spPr>
      </p:pic>
      <p:pic>
        <p:nvPicPr>
          <p:cNvPr id="9" name="Picture 2" descr="Escola Técnica Superior Profissional do IPCA aprovada pelo Ministério –  Barcelosnahora">
            <a:extLst>
              <a:ext uri="{FF2B5EF4-FFF2-40B4-BE49-F238E27FC236}">
                <a16:creationId xmlns:a16="http://schemas.microsoft.com/office/drawing/2014/main" id="{EDB7839A-5950-4C1F-A687-C51B2E29FA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9156" y="4738375"/>
            <a:ext cx="1344460" cy="575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ubtítulo 2">
            <a:extLst>
              <a:ext uri="{FF2B5EF4-FFF2-40B4-BE49-F238E27FC236}">
                <a16:creationId xmlns:a16="http://schemas.microsoft.com/office/drawing/2014/main" id="{E4249048-2F36-423A-A20A-7B7833D2DFB9}"/>
              </a:ext>
            </a:extLst>
          </p:cNvPr>
          <p:cNvSpPr txBox="1">
            <a:spLocks/>
          </p:cNvSpPr>
          <p:nvPr/>
        </p:nvSpPr>
        <p:spPr>
          <a:xfrm>
            <a:off x="4688909" y="5314252"/>
            <a:ext cx="2759903" cy="3850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23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1400" dirty="0"/>
              <a:t>Desenvolvimento Web Multimédia</a:t>
            </a:r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id="{30FDFC82-662B-484D-8E62-3D35D412F871}"/>
              </a:ext>
            </a:extLst>
          </p:cNvPr>
          <p:cNvSpPr txBox="1">
            <a:spLocks/>
          </p:cNvSpPr>
          <p:nvPr/>
        </p:nvSpPr>
        <p:spPr>
          <a:xfrm>
            <a:off x="5001632" y="3387798"/>
            <a:ext cx="2159508" cy="7104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23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3600" b="1" dirty="0" err="1">
                <a:latin typeface="+mj-lt"/>
              </a:rPr>
              <a:t>Picand</a:t>
            </a:r>
            <a:r>
              <a:rPr lang="pt-PT" sz="3600" b="1" dirty="0">
                <a:latin typeface="+mj-lt"/>
              </a:rPr>
              <a:t> </a:t>
            </a:r>
            <a:r>
              <a:rPr lang="pt-PT" sz="3600" b="1" dirty="0" err="1">
                <a:latin typeface="+mj-lt"/>
              </a:rPr>
              <a:t>Go</a:t>
            </a:r>
            <a:endParaRPr lang="pt-PT" sz="36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250433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CFA4B7-2078-4517-BCE4-8E39B0C61F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89300" y="596349"/>
            <a:ext cx="8146963" cy="682304"/>
          </a:xfrm>
        </p:spPr>
        <p:txBody>
          <a:bodyPr/>
          <a:lstStyle/>
          <a:p>
            <a:pPr algn="r"/>
            <a:r>
              <a:rPr lang="pt-PT" sz="4400" b="1" dirty="0"/>
              <a:t>Visão ADMIN-utilizador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DDD88C1-66DF-4EDC-9C3B-F46ED6F5AB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19918" y="2827264"/>
            <a:ext cx="9541564" cy="1070039"/>
          </a:xfrm>
        </p:spPr>
        <p:txBody>
          <a:bodyPr>
            <a:normAutofit/>
          </a:bodyPr>
          <a:lstStyle/>
          <a:p>
            <a:pPr algn="l"/>
            <a:r>
              <a:rPr lang="pt-PT" dirty="0"/>
              <a:t>	O Admin está encarregue de aceitar as empresas e os condutores a 	entrarem na plataforma.</a:t>
            </a:r>
          </a:p>
        </p:txBody>
      </p:sp>
      <p:pic>
        <p:nvPicPr>
          <p:cNvPr id="4" name="Gráfico 3" descr="Pin">
            <a:extLst>
              <a:ext uri="{FF2B5EF4-FFF2-40B4-BE49-F238E27FC236}">
                <a16:creationId xmlns:a16="http://schemas.microsoft.com/office/drawing/2014/main" id="{7EC4D711-88D7-4BFC-9340-AFA069A824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89256" y="2503018"/>
            <a:ext cx="648491" cy="648491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20F8176C-9C76-4600-9063-3172D8D41B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41300" y="5968999"/>
            <a:ext cx="1066801" cy="1066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7161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4368EE-2694-4CDE-BB78-AE9888D14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049" y="312089"/>
            <a:ext cx="7485621" cy="725097"/>
          </a:xfrm>
        </p:spPr>
        <p:txBody>
          <a:bodyPr>
            <a:normAutofit/>
          </a:bodyPr>
          <a:lstStyle/>
          <a:p>
            <a:pPr algn="l"/>
            <a:r>
              <a:rPr lang="pt-PT" sz="4400" b="1" dirty="0"/>
              <a:t>Requisitos</a:t>
            </a: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78812D4E-0B45-44D2-A74B-C252DA1B4E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41300" y="5968999"/>
            <a:ext cx="1066801" cy="1066801"/>
          </a:xfrm>
          <a:prstGeom prst="rect">
            <a:avLst/>
          </a:prstGeom>
        </p:spPr>
      </p:pic>
      <p:pic>
        <p:nvPicPr>
          <p:cNvPr id="7" name="Imagem 6" descr="Uma imagem com mesa&#10;&#10;Descrição gerada automaticamente">
            <a:extLst>
              <a:ext uri="{FF2B5EF4-FFF2-40B4-BE49-F238E27FC236}">
                <a16:creationId xmlns:a16="http://schemas.microsoft.com/office/drawing/2014/main" id="{22A1661F-2CEC-4D8A-B657-A65FAEE0DD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678" y="1157333"/>
            <a:ext cx="11088647" cy="4944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7593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CFA4B7-2078-4517-BCE4-8E39B0C61F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46740" y="596349"/>
            <a:ext cx="6989523" cy="682304"/>
          </a:xfrm>
        </p:spPr>
        <p:txBody>
          <a:bodyPr/>
          <a:lstStyle/>
          <a:p>
            <a:pPr algn="r"/>
            <a:r>
              <a:rPr lang="pt-PT" sz="4400" b="1" dirty="0"/>
              <a:t>TAREFAS</a:t>
            </a: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B16FAE2E-B48C-46F1-AA99-CEDA273DB0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41300" y="5968999"/>
            <a:ext cx="1066801" cy="1066801"/>
          </a:xfrm>
          <a:prstGeom prst="rect">
            <a:avLst/>
          </a:prstGeom>
        </p:spPr>
      </p:pic>
      <p:pic>
        <p:nvPicPr>
          <p:cNvPr id="5" name="Imagem 4" descr="Uma imagem com mesa&#10;&#10;Descrição gerada automaticamente">
            <a:extLst>
              <a:ext uri="{FF2B5EF4-FFF2-40B4-BE49-F238E27FC236}">
                <a16:creationId xmlns:a16="http://schemas.microsoft.com/office/drawing/2014/main" id="{FC013F7E-A768-4E83-96DC-5EA1523DA9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347" y="1389147"/>
            <a:ext cx="9631119" cy="4706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8997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5EF86C70-DB10-4600-8EBF-B0CA9D61A6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998" y="1663391"/>
            <a:ext cx="6840675" cy="3467907"/>
          </a:xfrm>
          <a:prstGeom prst="rect">
            <a:avLst/>
          </a:prstGeom>
        </p:spPr>
      </p:pic>
      <p:pic>
        <p:nvPicPr>
          <p:cNvPr id="7" name="Gráfico 6" descr="Seta com curva ligeira">
            <a:extLst>
              <a:ext uri="{FF2B5EF4-FFF2-40B4-BE49-F238E27FC236}">
                <a16:creationId xmlns:a16="http://schemas.microsoft.com/office/drawing/2014/main" id="{DC70034B-87FD-4533-A7FB-BE85AF6F3C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42303" y="2243247"/>
            <a:ext cx="914400" cy="914400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A0723ABE-E442-4E89-B527-F2ECC6C245FF}"/>
              </a:ext>
            </a:extLst>
          </p:cNvPr>
          <p:cNvSpPr txBox="1"/>
          <p:nvPr/>
        </p:nvSpPr>
        <p:spPr>
          <a:xfrm>
            <a:off x="9294920" y="2317076"/>
            <a:ext cx="12517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b="1" dirty="0" err="1"/>
              <a:t>Main</a:t>
            </a:r>
            <a:r>
              <a:rPr lang="pt-PT" sz="2400" b="1" dirty="0"/>
              <a:t> </a:t>
            </a:r>
            <a:r>
              <a:rPr lang="pt-PT" sz="2400" b="1" dirty="0" err="1"/>
              <a:t>Branch</a:t>
            </a:r>
            <a:endParaRPr lang="pt-PT" sz="2400" b="1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03B1BBA-E70D-4D0E-A7CE-03510946D1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41300" y="5968999"/>
            <a:ext cx="1066801" cy="1066801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F9855575-1F97-4B5B-A25E-9D20C5C566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89300" y="596349"/>
            <a:ext cx="8146963" cy="682304"/>
          </a:xfrm>
        </p:spPr>
        <p:txBody>
          <a:bodyPr/>
          <a:lstStyle/>
          <a:p>
            <a:pPr algn="r"/>
            <a:r>
              <a:rPr lang="pt-PT" sz="4400" b="1" dirty="0" err="1"/>
              <a:t>github</a:t>
            </a:r>
            <a:endParaRPr lang="pt-PT" sz="4400" b="1" dirty="0"/>
          </a:p>
        </p:txBody>
      </p:sp>
    </p:spTree>
    <p:extLst>
      <p:ext uri="{BB962C8B-B14F-4D97-AF65-F5344CB8AC3E}">
        <p14:creationId xmlns:p14="http://schemas.microsoft.com/office/powerpoint/2010/main" val="26517844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FAA89893-6CAB-442A-A6D0-38B4A918DF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1158" y="1881416"/>
            <a:ext cx="7759314" cy="2598735"/>
          </a:xfrm>
          <a:prstGeom prst="rect">
            <a:avLst/>
          </a:prstGeom>
        </p:spPr>
      </p:pic>
      <p:pic>
        <p:nvPicPr>
          <p:cNvPr id="7" name="Gráfico 6" descr="Seta a rodar para a esquerda">
            <a:extLst>
              <a:ext uri="{FF2B5EF4-FFF2-40B4-BE49-F238E27FC236}">
                <a16:creationId xmlns:a16="http://schemas.microsoft.com/office/drawing/2014/main" id="{12E12AD6-A011-416C-8418-E4B9ACB710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15736" y="2820882"/>
            <a:ext cx="914400" cy="914400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8B2008A8-A566-417A-834A-FD348A629A7E}"/>
              </a:ext>
            </a:extLst>
          </p:cNvPr>
          <p:cNvSpPr txBox="1"/>
          <p:nvPr/>
        </p:nvSpPr>
        <p:spPr>
          <a:xfrm>
            <a:off x="221942" y="3735282"/>
            <a:ext cx="230819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/>
              <a:t>4 </a:t>
            </a:r>
            <a:r>
              <a:rPr lang="pt-PT" b="1" dirty="0" err="1"/>
              <a:t>Branches</a:t>
            </a:r>
            <a:r>
              <a:rPr lang="pt-PT" b="1" dirty="0"/>
              <a:t>:</a:t>
            </a:r>
          </a:p>
          <a:p>
            <a:endParaRPr lang="pt-PT" b="1" dirty="0"/>
          </a:p>
          <a:p>
            <a:r>
              <a:rPr lang="pt-PT" dirty="0" err="1"/>
              <a:t>Main</a:t>
            </a:r>
            <a:endParaRPr lang="pt-PT" dirty="0"/>
          </a:p>
          <a:p>
            <a:r>
              <a:rPr lang="pt-PT" dirty="0" err="1"/>
              <a:t>Front-end</a:t>
            </a:r>
            <a:endParaRPr lang="pt-PT" dirty="0"/>
          </a:p>
          <a:p>
            <a:r>
              <a:rPr lang="pt-PT" dirty="0" err="1"/>
              <a:t>Docs</a:t>
            </a:r>
            <a:endParaRPr lang="pt-PT" dirty="0"/>
          </a:p>
          <a:p>
            <a:r>
              <a:rPr lang="pt-PT" dirty="0" err="1"/>
              <a:t>Back-end</a:t>
            </a:r>
            <a:endParaRPr lang="pt-PT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45175496-491F-4D0D-9C39-BC4D8D88C3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41300" y="5968999"/>
            <a:ext cx="1066801" cy="1066801"/>
          </a:xfrm>
          <a:prstGeom prst="rect">
            <a:avLst/>
          </a:prstGeom>
        </p:spPr>
      </p:pic>
      <p:sp>
        <p:nvSpPr>
          <p:cNvPr id="10" name="Título 1">
            <a:extLst>
              <a:ext uri="{FF2B5EF4-FFF2-40B4-BE49-F238E27FC236}">
                <a16:creationId xmlns:a16="http://schemas.microsoft.com/office/drawing/2014/main" id="{F8C0DE53-DA91-48C1-B3CC-242AA60CF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049" y="312089"/>
            <a:ext cx="7485621" cy="725097"/>
          </a:xfrm>
        </p:spPr>
        <p:txBody>
          <a:bodyPr>
            <a:normAutofit/>
          </a:bodyPr>
          <a:lstStyle/>
          <a:p>
            <a:pPr algn="l"/>
            <a:r>
              <a:rPr lang="pt-PT" sz="4400" b="1" dirty="0"/>
              <a:t>GITHUB</a:t>
            </a:r>
          </a:p>
        </p:txBody>
      </p:sp>
    </p:spTree>
    <p:extLst>
      <p:ext uri="{BB962C8B-B14F-4D97-AF65-F5344CB8AC3E}">
        <p14:creationId xmlns:p14="http://schemas.microsoft.com/office/powerpoint/2010/main" val="22444828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áfico 6" descr="Seta com curva ligeira">
            <a:extLst>
              <a:ext uri="{FF2B5EF4-FFF2-40B4-BE49-F238E27FC236}">
                <a16:creationId xmlns:a16="http://schemas.microsoft.com/office/drawing/2014/main" id="{DC70034B-87FD-4533-A7FB-BE85AF6F3C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30564" y="2243247"/>
            <a:ext cx="914400" cy="914400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A0723ABE-E442-4E89-B527-F2ECC6C245FF}"/>
              </a:ext>
            </a:extLst>
          </p:cNvPr>
          <p:cNvSpPr txBox="1"/>
          <p:nvPr/>
        </p:nvSpPr>
        <p:spPr>
          <a:xfrm>
            <a:off x="9644964" y="2469614"/>
            <a:ext cx="1251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b="1" dirty="0"/>
              <a:t>Project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03B1BBA-E70D-4D0E-A7CE-03510946D1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41300" y="5968999"/>
            <a:ext cx="1066801" cy="1066801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F9855575-1F97-4B5B-A25E-9D20C5C566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89300" y="596349"/>
            <a:ext cx="8146963" cy="682304"/>
          </a:xfrm>
        </p:spPr>
        <p:txBody>
          <a:bodyPr/>
          <a:lstStyle/>
          <a:p>
            <a:pPr algn="r"/>
            <a:r>
              <a:rPr lang="pt-PT" sz="4400" b="1" dirty="0" err="1"/>
              <a:t>github</a:t>
            </a:r>
            <a:endParaRPr lang="pt-PT" sz="4400" b="1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2CA0762-F216-4556-823D-E9A421CC9A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6378" y="1145570"/>
            <a:ext cx="7491633" cy="4024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0228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4368EE-2694-4CDE-BB78-AE9888D14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049" y="312089"/>
            <a:ext cx="7485621" cy="725097"/>
          </a:xfrm>
        </p:spPr>
        <p:txBody>
          <a:bodyPr>
            <a:normAutofit/>
          </a:bodyPr>
          <a:lstStyle/>
          <a:p>
            <a:pPr algn="l"/>
            <a:r>
              <a:rPr lang="pt-PT" sz="4400" b="1" dirty="0"/>
              <a:t>Base de dados</a:t>
            </a: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78812D4E-0B45-44D2-A74B-C252DA1B4E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41300" y="5968999"/>
            <a:ext cx="1066801" cy="1066801"/>
          </a:xfrm>
          <a:prstGeom prst="rect">
            <a:avLst/>
          </a:prstGeom>
        </p:spPr>
      </p:pic>
      <p:pic>
        <p:nvPicPr>
          <p:cNvPr id="4" name="Imagem 3" descr="Uma imagem com texto, monitor, televisão, ecrã&#10;&#10;Descrição gerada automaticamente">
            <a:extLst>
              <a:ext uri="{FF2B5EF4-FFF2-40B4-BE49-F238E27FC236}">
                <a16:creationId xmlns:a16="http://schemas.microsoft.com/office/drawing/2014/main" id="{6FE49418-2A9D-40F2-A6FB-CD1EE80F8C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3980" y="1162446"/>
            <a:ext cx="9157552" cy="4499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105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7A9B74-82CC-4891-B2E5-0161950153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33382" y="588724"/>
            <a:ext cx="7402881" cy="642530"/>
          </a:xfrm>
        </p:spPr>
        <p:txBody>
          <a:bodyPr/>
          <a:lstStyle/>
          <a:p>
            <a:pPr algn="r"/>
            <a:r>
              <a:rPr lang="pt-PT" sz="4400" b="1" dirty="0"/>
              <a:t>Logótipo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1A80B932-96C7-4956-8A4D-5999F4E7EBED}"/>
              </a:ext>
            </a:extLst>
          </p:cNvPr>
          <p:cNvSpPr txBox="1"/>
          <p:nvPr/>
        </p:nvSpPr>
        <p:spPr>
          <a:xfrm>
            <a:off x="4746594" y="1625007"/>
            <a:ext cx="2573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>
                <a:latin typeface="Arial Black" panose="020B0A04020102020204" pitchFamily="34" charset="0"/>
              </a:rPr>
              <a:t>Ícone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5B01331C-F1B1-431A-B1D8-3DD75496E1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41300" y="5968999"/>
            <a:ext cx="1066801" cy="1066801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DC3427B3-0142-49A9-9020-51B631F15D3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758" t="9122" r="7758" b="9122"/>
          <a:stretch/>
        </p:blipFill>
        <p:spPr>
          <a:xfrm>
            <a:off x="3775969" y="2388092"/>
            <a:ext cx="4640062" cy="249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735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EA7D6C-CED6-428C-9A19-29A9BA521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171" y="240527"/>
            <a:ext cx="5810368" cy="725097"/>
          </a:xfrm>
        </p:spPr>
        <p:txBody>
          <a:bodyPr>
            <a:normAutofit fontScale="90000"/>
          </a:bodyPr>
          <a:lstStyle/>
          <a:p>
            <a:pPr algn="l"/>
            <a:r>
              <a:rPr lang="pt-PT" sz="4400" b="1" dirty="0"/>
              <a:t>Descrição do projeto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5838AA26-CB5E-4BA7-B8B5-E998119E20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0588" y="1314154"/>
            <a:ext cx="10678601" cy="4235856"/>
          </a:xfrm>
        </p:spPr>
        <p:txBody>
          <a:bodyPr>
            <a:normAutofit lnSpcReduction="10000"/>
          </a:bodyPr>
          <a:lstStyle/>
          <a:p>
            <a:pPr algn="l"/>
            <a:r>
              <a:rPr lang="pt-PT" dirty="0"/>
              <a:t>	O projeto consiste numa aplicação desenvolvida para a web com o 	objetivo de fazer entregas de bens.</a:t>
            </a:r>
          </a:p>
          <a:p>
            <a:pPr algn="l"/>
            <a:endParaRPr lang="pt-PT" dirty="0"/>
          </a:p>
          <a:p>
            <a:pPr algn="l"/>
            <a:r>
              <a:rPr lang="pt-PT" dirty="0"/>
              <a:t>	O utilizador pode escolher entre 4 perfis: cliente, condutor, empresa e 	admin (têm diferentes funções e funcionalidades dependendo do tipo de 	perfil mas todos são clientes).</a:t>
            </a:r>
          </a:p>
          <a:p>
            <a:pPr algn="l"/>
            <a:r>
              <a:rPr lang="pt-PT" dirty="0"/>
              <a:t> </a:t>
            </a:r>
          </a:p>
          <a:p>
            <a:pPr algn="l"/>
            <a:r>
              <a:rPr lang="pt-PT" dirty="0"/>
              <a:t>	O utilizador ao entrar na aplicação é necessário fazer registo/login para 	usufruir dela e fazer a compra mediante os produtos que as empresas 	irão disponibilizar, de seguida faz a encomenda e efetua o pagamento, por 	fim os condutores entregam as encomendas.</a:t>
            </a:r>
          </a:p>
          <a:p>
            <a:pPr algn="l"/>
            <a:endParaRPr lang="pt-PT" dirty="0"/>
          </a:p>
        </p:txBody>
      </p:sp>
      <p:pic>
        <p:nvPicPr>
          <p:cNvPr id="5" name="Gráfico 4" descr="Pin">
            <a:extLst>
              <a:ext uri="{FF2B5EF4-FFF2-40B4-BE49-F238E27FC236}">
                <a16:creationId xmlns:a16="http://schemas.microsoft.com/office/drawing/2014/main" id="{E5F80C93-0C6C-4488-83EF-4AEB24056D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0173" y="957773"/>
            <a:ext cx="648491" cy="648491"/>
          </a:xfrm>
          <a:prstGeom prst="rect">
            <a:avLst/>
          </a:prstGeom>
        </p:spPr>
      </p:pic>
      <p:pic>
        <p:nvPicPr>
          <p:cNvPr id="7" name="Gráfico 6" descr="Pin">
            <a:extLst>
              <a:ext uri="{FF2B5EF4-FFF2-40B4-BE49-F238E27FC236}">
                <a16:creationId xmlns:a16="http://schemas.microsoft.com/office/drawing/2014/main" id="{588E6225-6C95-4C0A-A2E7-2C13BA6F77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0171" y="3554379"/>
            <a:ext cx="648491" cy="648491"/>
          </a:xfrm>
          <a:prstGeom prst="rect">
            <a:avLst/>
          </a:prstGeom>
        </p:spPr>
      </p:pic>
      <p:pic>
        <p:nvPicPr>
          <p:cNvPr id="8" name="Gráfico 7" descr="Pin">
            <a:extLst>
              <a:ext uri="{FF2B5EF4-FFF2-40B4-BE49-F238E27FC236}">
                <a16:creationId xmlns:a16="http://schemas.microsoft.com/office/drawing/2014/main" id="{64ED8DE7-DEF0-4084-BC0D-E934C28D64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0171" y="2110021"/>
            <a:ext cx="648491" cy="648491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553694A5-0BB0-49CD-847E-0DA1A14E90E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241300" y="5968999"/>
            <a:ext cx="1066801" cy="1066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144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7A9B74-82CC-4891-B2E5-0161950153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33382" y="588724"/>
            <a:ext cx="7402881" cy="642530"/>
          </a:xfrm>
        </p:spPr>
        <p:txBody>
          <a:bodyPr/>
          <a:lstStyle/>
          <a:p>
            <a:pPr algn="r"/>
            <a:r>
              <a:rPr lang="pt-PT" sz="4400" b="1" dirty="0"/>
              <a:t>Tecnologias ADOTADAS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0359CF1-F127-407B-8D14-616DC3E03D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9786" y="2166222"/>
            <a:ext cx="1871915" cy="114498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BBA004FF-DDA8-4F8C-88C5-E8F0C60946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8327" y="2218034"/>
            <a:ext cx="2489421" cy="1180400"/>
          </a:xfrm>
          <a:prstGeom prst="rect">
            <a:avLst/>
          </a:prstGeom>
        </p:spPr>
      </p:pic>
      <p:pic>
        <p:nvPicPr>
          <p:cNvPr id="12" name="Gráfico 11" descr="Seta de linha reta">
            <a:extLst>
              <a:ext uri="{FF2B5EF4-FFF2-40B4-BE49-F238E27FC236}">
                <a16:creationId xmlns:a16="http://schemas.microsoft.com/office/drawing/2014/main" id="{6F053AA0-EAF4-4728-A68E-4C4D1605B5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6200000">
            <a:off x="2178543" y="3517703"/>
            <a:ext cx="914400" cy="914400"/>
          </a:xfrm>
          <a:prstGeom prst="rect">
            <a:avLst/>
          </a:prstGeom>
        </p:spPr>
      </p:pic>
      <p:pic>
        <p:nvPicPr>
          <p:cNvPr id="13" name="Gráfico 12" descr="Seta de linha reta">
            <a:extLst>
              <a:ext uri="{FF2B5EF4-FFF2-40B4-BE49-F238E27FC236}">
                <a16:creationId xmlns:a16="http://schemas.microsoft.com/office/drawing/2014/main" id="{0AFE0093-E519-4CE4-AFE8-D6EA3D384B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6200000">
            <a:off x="5555837" y="3517703"/>
            <a:ext cx="914400" cy="914400"/>
          </a:xfrm>
          <a:prstGeom prst="rect">
            <a:avLst/>
          </a:prstGeom>
        </p:spPr>
      </p:pic>
      <p:pic>
        <p:nvPicPr>
          <p:cNvPr id="14" name="Gráfico 13" descr="Seta de linha reta">
            <a:extLst>
              <a:ext uri="{FF2B5EF4-FFF2-40B4-BE49-F238E27FC236}">
                <a16:creationId xmlns:a16="http://schemas.microsoft.com/office/drawing/2014/main" id="{97633E13-21B0-4D5A-9D9B-F3CAD8B71E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6200000">
            <a:off x="9146074" y="3497144"/>
            <a:ext cx="914400" cy="914400"/>
          </a:xfrm>
          <a:prstGeom prst="rect">
            <a:avLst/>
          </a:prstGeom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1783D07A-320C-40E5-A8E3-A11D9A9CFB28}"/>
              </a:ext>
            </a:extLst>
          </p:cNvPr>
          <p:cNvSpPr txBox="1"/>
          <p:nvPr/>
        </p:nvSpPr>
        <p:spPr>
          <a:xfrm>
            <a:off x="1699786" y="4515961"/>
            <a:ext cx="1871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err="1"/>
              <a:t>Back-End</a:t>
            </a:r>
            <a:r>
              <a:rPr lang="pt-PT" dirty="0"/>
              <a:t> 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6902061E-1214-402E-8098-378D4065F40E}"/>
              </a:ext>
            </a:extLst>
          </p:cNvPr>
          <p:cNvSpPr txBox="1"/>
          <p:nvPr/>
        </p:nvSpPr>
        <p:spPr>
          <a:xfrm>
            <a:off x="4768327" y="4475708"/>
            <a:ext cx="2489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Base de Dados 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91CF4D80-608A-4A50-B6D7-973ED2F1D377}"/>
              </a:ext>
            </a:extLst>
          </p:cNvPr>
          <p:cNvSpPr txBox="1"/>
          <p:nvPr/>
        </p:nvSpPr>
        <p:spPr>
          <a:xfrm>
            <a:off x="8833242" y="4475708"/>
            <a:ext cx="1540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Front-End</a:t>
            </a:r>
          </a:p>
        </p:txBody>
      </p:sp>
      <p:pic>
        <p:nvPicPr>
          <p:cNvPr id="25" name="Imagem 24">
            <a:extLst>
              <a:ext uri="{FF2B5EF4-FFF2-40B4-BE49-F238E27FC236}">
                <a16:creationId xmlns:a16="http://schemas.microsoft.com/office/drawing/2014/main" id="{DE2D03E8-97A9-4CB5-965F-1EC6D509CA1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5481" t="18608" r="12679" b="19226"/>
          <a:stretch/>
        </p:blipFill>
        <p:spPr>
          <a:xfrm>
            <a:off x="8833243" y="2028183"/>
            <a:ext cx="1540062" cy="1332674"/>
          </a:xfrm>
          <a:prstGeom prst="rect">
            <a:avLst/>
          </a:prstGeom>
        </p:spPr>
      </p:pic>
      <p:sp>
        <p:nvSpPr>
          <p:cNvPr id="22" name="CaixaDeTexto 21">
            <a:extLst>
              <a:ext uri="{FF2B5EF4-FFF2-40B4-BE49-F238E27FC236}">
                <a16:creationId xmlns:a16="http://schemas.microsoft.com/office/drawing/2014/main" id="{C0B8CF25-D918-48BD-A0E0-0F7CA268BBDF}"/>
              </a:ext>
            </a:extLst>
          </p:cNvPr>
          <p:cNvSpPr txBox="1"/>
          <p:nvPr/>
        </p:nvSpPr>
        <p:spPr>
          <a:xfrm>
            <a:off x="8833241" y="1658851"/>
            <a:ext cx="1540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Vue.js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58199887-634A-48F1-BF51-FD90E2E2BF1C}"/>
              </a:ext>
            </a:extLst>
          </p:cNvPr>
          <p:cNvSpPr txBox="1"/>
          <p:nvPr/>
        </p:nvSpPr>
        <p:spPr>
          <a:xfrm>
            <a:off x="4768326" y="1653979"/>
            <a:ext cx="2489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err="1"/>
              <a:t>SQLite</a:t>
            </a:r>
            <a:endParaRPr lang="pt-PT" dirty="0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1A80B932-96C7-4956-8A4D-5999F4E7EBED}"/>
              </a:ext>
            </a:extLst>
          </p:cNvPr>
          <p:cNvSpPr txBox="1"/>
          <p:nvPr/>
        </p:nvSpPr>
        <p:spPr>
          <a:xfrm>
            <a:off x="1699785" y="1654607"/>
            <a:ext cx="1871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Node.js</a:t>
            </a:r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3F22152F-6FBB-4B61-873E-0C31D1A0F91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241300" y="5968999"/>
            <a:ext cx="1066801" cy="1066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810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7A9B74-82CC-4891-B2E5-0161950153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33382" y="588724"/>
            <a:ext cx="7402881" cy="642530"/>
          </a:xfrm>
        </p:spPr>
        <p:txBody>
          <a:bodyPr/>
          <a:lstStyle/>
          <a:p>
            <a:pPr algn="r"/>
            <a:r>
              <a:rPr lang="pt-PT" sz="4400" b="1" dirty="0"/>
              <a:t>Tecnologias ADOTADAS</a:t>
            </a:r>
          </a:p>
        </p:txBody>
      </p:sp>
      <p:pic>
        <p:nvPicPr>
          <p:cNvPr id="12" name="Gráfico 11" descr="Seta de linha reta">
            <a:extLst>
              <a:ext uri="{FF2B5EF4-FFF2-40B4-BE49-F238E27FC236}">
                <a16:creationId xmlns:a16="http://schemas.microsoft.com/office/drawing/2014/main" id="{6F053AA0-EAF4-4728-A68E-4C4D1605B5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3493773" y="3517703"/>
            <a:ext cx="914400" cy="914400"/>
          </a:xfrm>
          <a:prstGeom prst="rect">
            <a:avLst/>
          </a:prstGeom>
        </p:spPr>
      </p:pic>
      <p:pic>
        <p:nvPicPr>
          <p:cNvPr id="13" name="Gráfico 12" descr="Seta de linha reta">
            <a:extLst>
              <a:ext uri="{FF2B5EF4-FFF2-40B4-BE49-F238E27FC236}">
                <a16:creationId xmlns:a16="http://schemas.microsoft.com/office/drawing/2014/main" id="{0AFE0093-E519-4CE4-AFE8-D6EA3D384B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7497367" y="3517703"/>
            <a:ext cx="914400" cy="914400"/>
          </a:xfrm>
          <a:prstGeom prst="rect">
            <a:avLst/>
          </a:prstGeom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1783D07A-320C-40E5-A8E3-A11D9A9CFB28}"/>
              </a:ext>
            </a:extLst>
          </p:cNvPr>
          <p:cNvSpPr txBox="1"/>
          <p:nvPr/>
        </p:nvSpPr>
        <p:spPr>
          <a:xfrm>
            <a:off x="3272833" y="4515961"/>
            <a:ext cx="13274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Sistema de controle de versões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6902061E-1214-402E-8098-378D4065F40E}"/>
              </a:ext>
            </a:extLst>
          </p:cNvPr>
          <p:cNvSpPr txBox="1"/>
          <p:nvPr/>
        </p:nvSpPr>
        <p:spPr>
          <a:xfrm>
            <a:off x="7164888" y="4475708"/>
            <a:ext cx="16910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Repositório</a:t>
            </a:r>
          </a:p>
          <a:p>
            <a:pPr algn="ctr"/>
            <a:r>
              <a:rPr lang="pt-PT" dirty="0"/>
              <a:t>+</a:t>
            </a:r>
          </a:p>
          <a:p>
            <a:pPr algn="ctr"/>
            <a:r>
              <a:rPr lang="pt-PT" dirty="0"/>
              <a:t>Documentação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58199887-634A-48F1-BF51-FD90E2E2BF1C}"/>
              </a:ext>
            </a:extLst>
          </p:cNvPr>
          <p:cNvSpPr txBox="1"/>
          <p:nvPr/>
        </p:nvSpPr>
        <p:spPr>
          <a:xfrm>
            <a:off x="7334685" y="1653979"/>
            <a:ext cx="1327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GitHub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1A80B932-96C7-4956-8A4D-5999F4E7EBED}"/>
              </a:ext>
            </a:extLst>
          </p:cNvPr>
          <p:cNvSpPr txBox="1"/>
          <p:nvPr/>
        </p:nvSpPr>
        <p:spPr>
          <a:xfrm>
            <a:off x="3272834" y="1654607"/>
            <a:ext cx="1327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err="1"/>
              <a:t>Git</a:t>
            </a:r>
            <a:endParaRPr lang="pt-PT" dirty="0"/>
          </a:p>
        </p:txBody>
      </p:sp>
      <p:sp>
        <p:nvSpPr>
          <p:cNvPr id="3" name="AutoShape 2" descr="Git - Logo Downloads">
            <a:extLst>
              <a:ext uri="{FF2B5EF4-FFF2-40B4-BE49-F238E27FC236}">
                <a16:creationId xmlns:a16="http://schemas.microsoft.com/office/drawing/2014/main" id="{CCB7A968-44FE-4EF2-81B1-CC94B7CA607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/>
          </a:p>
        </p:txBody>
      </p:sp>
      <p:sp>
        <p:nvSpPr>
          <p:cNvPr id="4" name="AutoShape 4" descr="Logotipo do github - ícones de mídia social grátis">
            <a:extLst>
              <a:ext uri="{FF2B5EF4-FFF2-40B4-BE49-F238E27FC236}">
                <a16:creationId xmlns:a16="http://schemas.microsoft.com/office/drawing/2014/main" id="{D9E9A3E6-A0E0-40BE-9B7F-1560B943C93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8BBECC55-C68E-49AB-9EDA-0E54DC20E4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4685" y="2106766"/>
            <a:ext cx="1327482" cy="1327482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1CA3FEEB-AEA9-47EE-AA03-D4C4C538EA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72834" y="2101519"/>
            <a:ext cx="1327482" cy="1327482"/>
          </a:xfrm>
          <a:prstGeom prst="rect">
            <a:avLst/>
          </a:prstGeom>
        </p:spPr>
      </p:pic>
      <p:pic>
        <p:nvPicPr>
          <p:cNvPr id="26" name="Imagem 25">
            <a:extLst>
              <a:ext uri="{FF2B5EF4-FFF2-40B4-BE49-F238E27FC236}">
                <a16:creationId xmlns:a16="http://schemas.microsoft.com/office/drawing/2014/main" id="{F70606A3-62FA-4D13-A6EB-E2B4BC7910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241300" y="5968999"/>
            <a:ext cx="1066801" cy="1066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222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7A9B74-82CC-4891-B2E5-0161950153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33382" y="588724"/>
            <a:ext cx="7402881" cy="642530"/>
          </a:xfrm>
        </p:spPr>
        <p:txBody>
          <a:bodyPr/>
          <a:lstStyle/>
          <a:p>
            <a:pPr algn="r"/>
            <a:r>
              <a:rPr lang="pt-PT" sz="4400" b="1" dirty="0"/>
              <a:t>Opções de registo/login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C0B8CF25-D918-48BD-A0E0-0F7CA268BBDF}"/>
              </a:ext>
            </a:extLst>
          </p:cNvPr>
          <p:cNvSpPr txBox="1"/>
          <p:nvPr/>
        </p:nvSpPr>
        <p:spPr>
          <a:xfrm>
            <a:off x="4421688" y="3793736"/>
            <a:ext cx="11800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Empresa +</a:t>
            </a:r>
          </a:p>
          <a:p>
            <a:pPr algn="ctr"/>
            <a:r>
              <a:rPr lang="pt-PT" dirty="0"/>
              <a:t>Cliente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58199887-634A-48F1-BF51-FD90E2E2BF1C}"/>
              </a:ext>
            </a:extLst>
          </p:cNvPr>
          <p:cNvSpPr txBox="1"/>
          <p:nvPr/>
        </p:nvSpPr>
        <p:spPr>
          <a:xfrm>
            <a:off x="6440938" y="3793736"/>
            <a:ext cx="11800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Condutor</a:t>
            </a:r>
          </a:p>
          <a:p>
            <a:pPr algn="ctr"/>
            <a:r>
              <a:rPr lang="pt-PT" dirty="0"/>
              <a:t>+</a:t>
            </a:r>
          </a:p>
          <a:p>
            <a:pPr algn="ctr"/>
            <a:r>
              <a:rPr lang="pt-PT" dirty="0"/>
              <a:t>Cliente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811CD9AB-6245-4462-81B3-8C89B45B0617}"/>
              </a:ext>
            </a:extLst>
          </p:cNvPr>
          <p:cNvSpPr txBox="1"/>
          <p:nvPr/>
        </p:nvSpPr>
        <p:spPr>
          <a:xfrm>
            <a:off x="8460188" y="3793736"/>
            <a:ext cx="11800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Admin</a:t>
            </a:r>
          </a:p>
          <a:p>
            <a:pPr algn="ctr"/>
            <a:r>
              <a:rPr lang="pt-PT" dirty="0"/>
              <a:t>+</a:t>
            </a:r>
          </a:p>
          <a:p>
            <a:pPr algn="ctr"/>
            <a:r>
              <a:rPr lang="pt-PT" dirty="0"/>
              <a:t>Cliente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BFB7D62C-4CE9-4596-8761-C0B81240509E}"/>
              </a:ext>
            </a:extLst>
          </p:cNvPr>
          <p:cNvSpPr txBox="1"/>
          <p:nvPr/>
        </p:nvSpPr>
        <p:spPr>
          <a:xfrm>
            <a:off x="2402438" y="3793736"/>
            <a:ext cx="1180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Cliente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6A548B7-EB77-4E4F-B06B-225E1F0853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1688" y="2316689"/>
            <a:ext cx="1180005" cy="1180005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86D92B83-FF9C-466C-A492-A5D38A8270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0188" y="2319171"/>
            <a:ext cx="1180005" cy="118000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D69D2DB9-26FA-4AA4-9915-A0B4241819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0938" y="2359975"/>
            <a:ext cx="1180005" cy="1180005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7519AD27-808F-41C0-9D73-BB181C9431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02438" y="2321705"/>
            <a:ext cx="1180005" cy="1180005"/>
          </a:xfrm>
          <a:prstGeom prst="rect">
            <a:avLst/>
          </a:prstGeom>
        </p:spPr>
      </p:pic>
      <p:pic>
        <p:nvPicPr>
          <p:cNvPr id="26" name="Imagem 25">
            <a:extLst>
              <a:ext uri="{FF2B5EF4-FFF2-40B4-BE49-F238E27FC236}">
                <a16:creationId xmlns:a16="http://schemas.microsoft.com/office/drawing/2014/main" id="{283F10F1-13CA-4B89-8C45-BED807FEBF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241300" y="5968999"/>
            <a:ext cx="1066801" cy="1066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006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4368EE-2694-4CDE-BB78-AE9888D14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050" y="312089"/>
            <a:ext cx="8308250" cy="725097"/>
          </a:xfrm>
        </p:spPr>
        <p:txBody>
          <a:bodyPr>
            <a:normAutofit/>
          </a:bodyPr>
          <a:lstStyle/>
          <a:p>
            <a:pPr algn="l"/>
            <a:r>
              <a:rPr lang="pt-PT" sz="4400" b="1" dirty="0"/>
              <a:t>Visão CLIENTE-utilizador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8034C541-B454-43A1-834E-CB400E11FA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6247" y="2172227"/>
            <a:ext cx="10487770" cy="2612840"/>
          </a:xfrm>
        </p:spPr>
        <p:txBody>
          <a:bodyPr>
            <a:normAutofit/>
          </a:bodyPr>
          <a:lstStyle/>
          <a:p>
            <a:pPr algn="l"/>
            <a:r>
              <a:rPr lang="pt-PT" dirty="0"/>
              <a:t>	O cliente pode adicionar produtos e quantidades a serem encomendadas.</a:t>
            </a:r>
          </a:p>
          <a:p>
            <a:pPr algn="l"/>
            <a:r>
              <a:rPr lang="pt-PT" dirty="0"/>
              <a:t>	</a:t>
            </a:r>
          </a:p>
          <a:p>
            <a:pPr algn="l"/>
            <a:r>
              <a:rPr lang="pt-PT" dirty="0"/>
              <a:t>	Pode editar e cancelar a encomenda antes do pagamento.</a:t>
            </a:r>
          </a:p>
          <a:p>
            <a:pPr algn="l"/>
            <a:endParaRPr lang="pt-PT" dirty="0"/>
          </a:p>
          <a:p>
            <a:pPr algn="l"/>
            <a:r>
              <a:rPr lang="pt-PT" dirty="0"/>
              <a:t>	Consegue avaliar a entrega da encomenda.</a:t>
            </a:r>
          </a:p>
        </p:txBody>
      </p:sp>
      <p:pic>
        <p:nvPicPr>
          <p:cNvPr id="4" name="Gráfico 3" descr="Pin">
            <a:extLst>
              <a:ext uri="{FF2B5EF4-FFF2-40B4-BE49-F238E27FC236}">
                <a16:creationId xmlns:a16="http://schemas.microsoft.com/office/drawing/2014/main" id="{78A7DA60-8332-4912-9E85-1AFCA7AF37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9050" y="1847979"/>
            <a:ext cx="648491" cy="648491"/>
          </a:xfrm>
          <a:prstGeom prst="rect">
            <a:avLst/>
          </a:prstGeom>
        </p:spPr>
      </p:pic>
      <p:pic>
        <p:nvPicPr>
          <p:cNvPr id="5" name="Gráfico 4" descr="Pin">
            <a:extLst>
              <a:ext uri="{FF2B5EF4-FFF2-40B4-BE49-F238E27FC236}">
                <a16:creationId xmlns:a16="http://schemas.microsoft.com/office/drawing/2014/main" id="{6A016E12-D63A-4CEF-92FE-D6B85A5578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9050" y="3091419"/>
            <a:ext cx="648491" cy="648491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B1EC80AD-9065-42F9-89D2-0B4AC1B37E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41300" y="5968999"/>
            <a:ext cx="1066801" cy="1066801"/>
          </a:xfrm>
          <a:prstGeom prst="rect">
            <a:avLst/>
          </a:prstGeom>
        </p:spPr>
      </p:pic>
      <p:pic>
        <p:nvPicPr>
          <p:cNvPr id="8" name="Gráfico 7" descr="Pin">
            <a:extLst>
              <a:ext uri="{FF2B5EF4-FFF2-40B4-BE49-F238E27FC236}">
                <a16:creationId xmlns:a16="http://schemas.microsoft.com/office/drawing/2014/main" id="{4E116653-E94A-4AB8-B8EB-60CE58716CA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9050" y="3864701"/>
            <a:ext cx="648491" cy="648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403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CFA4B7-2078-4517-BCE4-8E39B0C61F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68701" y="596349"/>
            <a:ext cx="7924800" cy="682304"/>
          </a:xfrm>
        </p:spPr>
        <p:txBody>
          <a:bodyPr/>
          <a:lstStyle/>
          <a:p>
            <a:pPr algn="r"/>
            <a:r>
              <a:rPr lang="pt-PT" sz="4400" b="1" dirty="0"/>
              <a:t>Visão Empresa-utilizador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DDD88C1-66DF-4EDC-9C3B-F46ED6F5AB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19918" y="2241332"/>
            <a:ext cx="9541564" cy="2836695"/>
          </a:xfrm>
        </p:spPr>
        <p:txBody>
          <a:bodyPr>
            <a:normAutofit/>
          </a:bodyPr>
          <a:lstStyle/>
          <a:p>
            <a:pPr algn="l"/>
            <a:r>
              <a:rPr lang="pt-PT" dirty="0"/>
              <a:t>	A empresa pode adicionar, editar e eliminar os produtos que vende.</a:t>
            </a:r>
          </a:p>
          <a:p>
            <a:pPr algn="l"/>
            <a:endParaRPr lang="pt-PT" dirty="0"/>
          </a:p>
          <a:p>
            <a:pPr algn="l"/>
            <a:r>
              <a:rPr lang="pt-PT" dirty="0"/>
              <a:t>	Para a empresa continuar na plataforma tem que apresentar um nível de rating positivo.</a:t>
            </a:r>
          </a:p>
          <a:p>
            <a:pPr algn="l"/>
            <a:endParaRPr lang="pt-PT" dirty="0"/>
          </a:p>
          <a:p>
            <a:pPr algn="l"/>
            <a:r>
              <a:rPr lang="pt-PT" dirty="0"/>
              <a:t>	A empresa ao registar-se tem de esperar que seja aceite.</a:t>
            </a:r>
          </a:p>
        </p:txBody>
      </p:sp>
      <p:pic>
        <p:nvPicPr>
          <p:cNvPr id="4" name="Gráfico 3" descr="Pin">
            <a:extLst>
              <a:ext uri="{FF2B5EF4-FFF2-40B4-BE49-F238E27FC236}">
                <a16:creationId xmlns:a16="http://schemas.microsoft.com/office/drawing/2014/main" id="{7EC4D711-88D7-4BFC-9340-AFA069A824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89255" y="1899485"/>
            <a:ext cx="648491" cy="648491"/>
          </a:xfrm>
          <a:prstGeom prst="rect">
            <a:avLst/>
          </a:prstGeom>
        </p:spPr>
      </p:pic>
      <p:pic>
        <p:nvPicPr>
          <p:cNvPr id="5" name="Gráfico 4" descr="Pin">
            <a:extLst>
              <a:ext uri="{FF2B5EF4-FFF2-40B4-BE49-F238E27FC236}">
                <a16:creationId xmlns:a16="http://schemas.microsoft.com/office/drawing/2014/main" id="{1D35C511-19E5-4144-8EF8-E254E10EF9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83455" y="2695716"/>
            <a:ext cx="648491" cy="648491"/>
          </a:xfrm>
          <a:prstGeom prst="rect">
            <a:avLst/>
          </a:prstGeom>
        </p:spPr>
      </p:pic>
      <p:pic>
        <p:nvPicPr>
          <p:cNvPr id="7" name="Gráfico 6" descr="Pin">
            <a:extLst>
              <a:ext uri="{FF2B5EF4-FFF2-40B4-BE49-F238E27FC236}">
                <a16:creationId xmlns:a16="http://schemas.microsoft.com/office/drawing/2014/main" id="{16E702EA-CBB4-4CF2-9360-2F785DA447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83454" y="3903878"/>
            <a:ext cx="648491" cy="648491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B331E447-C091-4F2A-A662-700C9135D3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41300" y="5968999"/>
            <a:ext cx="1066801" cy="1066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056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4368EE-2694-4CDE-BB78-AE9888D14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049" y="312089"/>
            <a:ext cx="9946551" cy="725097"/>
          </a:xfrm>
        </p:spPr>
        <p:txBody>
          <a:bodyPr>
            <a:normAutofit/>
          </a:bodyPr>
          <a:lstStyle/>
          <a:p>
            <a:pPr algn="l"/>
            <a:r>
              <a:rPr lang="pt-PT" sz="4400" b="1" dirty="0"/>
              <a:t>Visão CONDUTOR-utilizador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8034C541-B454-43A1-834E-CB400E11FA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6247" y="2784785"/>
            <a:ext cx="10487770" cy="1698440"/>
          </a:xfrm>
        </p:spPr>
        <p:txBody>
          <a:bodyPr>
            <a:normAutofit/>
          </a:bodyPr>
          <a:lstStyle/>
          <a:p>
            <a:pPr algn="l"/>
            <a:r>
              <a:rPr lang="pt-PT" dirty="0"/>
              <a:t>	O condutor pode aceitar ou recusar a encomenda que irá entregar.</a:t>
            </a:r>
          </a:p>
          <a:p>
            <a:pPr algn="l"/>
            <a:endParaRPr lang="pt-PT" dirty="0"/>
          </a:p>
          <a:p>
            <a:pPr algn="l"/>
            <a:r>
              <a:rPr lang="pt-PT" dirty="0"/>
              <a:t>	O condutor ao registar-se tem de esperar que seja aceite.</a:t>
            </a:r>
          </a:p>
        </p:txBody>
      </p:sp>
      <p:pic>
        <p:nvPicPr>
          <p:cNvPr id="4" name="Gráfico 3" descr="Pin">
            <a:extLst>
              <a:ext uri="{FF2B5EF4-FFF2-40B4-BE49-F238E27FC236}">
                <a16:creationId xmlns:a16="http://schemas.microsoft.com/office/drawing/2014/main" id="{78A7DA60-8332-4912-9E85-1AFCA7AF37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9051" y="2397908"/>
            <a:ext cx="648491" cy="648491"/>
          </a:xfrm>
          <a:prstGeom prst="rect">
            <a:avLst/>
          </a:prstGeom>
        </p:spPr>
      </p:pic>
      <p:pic>
        <p:nvPicPr>
          <p:cNvPr id="5" name="Gráfico 4" descr="Pin">
            <a:extLst>
              <a:ext uri="{FF2B5EF4-FFF2-40B4-BE49-F238E27FC236}">
                <a16:creationId xmlns:a16="http://schemas.microsoft.com/office/drawing/2014/main" id="{6A016E12-D63A-4CEF-92FE-D6B85A5578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9051" y="3290450"/>
            <a:ext cx="648491" cy="648491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A97DC164-9C0D-42C1-8C2C-F7893923F4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41300" y="5968999"/>
            <a:ext cx="1066801" cy="1066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062805"/>
      </p:ext>
    </p:extLst>
  </p:cSld>
  <p:clrMapOvr>
    <a:masterClrMapping/>
  </p:clrMapOvr>
</p:sld>
</file>

<file path=ppt/theme/theme1.xml><?xml version="1.0" encoding="utf-8"?>
<a:theme xmlns:a="http://schemas.openxmlformats.org/drawingml/2006/main" name="Recorte">
  <a:themeElements>
    <a:clrScheme name="Tons de Cinzento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Recorte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cort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TM10001105[[fn=Recorte]]</Template>
  <TotalTime>508</TotalTime>
  <Words>309</Words>
  <Application>Microsoft Office PowerPoint</Application>
  <PresentationFormat>Ecrã Panorâmico</PresentationFormat>
  <Paragraphs>70</Paragraphs>
  <Slides>16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16</vt:i4>
      </vt:variant>
    </vt:vector>
  </HeadingPairs>
  <TitlesOfParts>
    <vt:vector size="19" baseType="lpstr">
      <vt:lpstr>Arial Black</vt:lpstr>
      <vt:lpstr>Franklin Gothic Book</vt:lpstr>
      <vt:lpstr>Recorte</vt:lpstr>
      <vt:lpstr>Apresentação inicial do projeto</vt:lpstr>
      <vt:lpstr>Logótipo</vt:lpstr>
      <vt:lpstr>Descrição do projeto</vt:lpstr>
      <vt:lpstr>Tecnologias ADOTADAS</vt:lpstr>
      <vt:lpstr>Tecnologias ADOTADAS</vt:lpstr>
      <vt:lpstr>Opções de registo/login</vt:lpstr>
      <vt:lpstr>Visão CLIENTE-utilizador</vt:lpstr>
      <vt:lpstr>Visão Empresa-utilizador</vt:lpstr>
      <vt:lpstr>Visão CONDUTOR-utilizador</vt:lpstr>
      <vt:lpstr>Visão ADMIN-utilizador</vt:lpstr>
      <vt:lpstr>Requisitos</vt:lpstr>
      <vt:lpstr>TAREFAS</vt:lpstr>
      <vt:lpstr>github</vt:lpstr>
      <vt:lpstr>GITHUB</vt:lpstr>
      <vt:lpstr>github</vt:lpstr>
      <vt:lpstr>Base de dados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projeto final</dc:title>
  <dc:creator>João Paulo Monteiro Antunes</dc:creator>
  <cp:lastModifiedBy>Rui Pedro Mendes Pinto</cp:lastModifiedBy>
  <cp:revision>58</cp:revision>
  <dcterms:created xsi:type="dcterms:W3CDTF">2020-11-26T14:06:07Z</dcterms:created>
  <dcterms:modified xsi:type="dcterms:W3CDTF">2020-12-03T15:11:46Z</dcterms:modified>
</cp:coreProperties>
</file>