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5" r:id="rId3"/>
    <p:sldId id="257" r:id="rId4"/>
    <p:sldId id="262" r:id="rId5"/>
    <p:sldId id="258" r:id="rId6"/>
    <p:sldId id="266" r:id="rId7"/>
    <p:sldId id="269" r:id="rId8"/>
    <p:sldId id="260" r:id="rId9"/>
    <p:sldId id="263" r:id="rId10"/>
    <p:sldId id="264" r:id="rId11"/>
    <p:sldId id="267" r:id="rId12"/>
    <p:sldId id="268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453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0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045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75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60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01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09081-F333-4E39-A534-A95618E4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124" y="1327305"/>
            <a:ext cx="9156526" cy="2098226"/>
          </a:xfrm>
        </p:spPr>
        <p:txBody>
          <a:bodyPr/>
          <a:lstStyle/>
          <a:p>
            <a:r>
              <a:rPr lang="pt-PT" b="1" dirty="0"/>
              <a:t>Apresentação inicial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23E37B-C0FC-4B4B-8936-62E8C0FC9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2202" y="4603805"/>
            <a:ext cx="1540701" cy="1095538"/>
          </a:xfrm>
        </p:spPr>
        <p:txBody>
          <a:bodyPr>
            <a:normAutofit/>
          </a:bodyPr>
          <a:lstStyle/>
          <a:p>
            <a:pPr algn="l"/>
            <a:r>
              <a:rPr lang="pt-PT" sz="1800" dirty="0"/>
              <a:t>João Antunes</a:t>
            </a:r>
          </a:p>
          <a:p>
            <a:pPr algn="l"/>
            <a:r>
              <a:rPr lang="pt-PT" sz="1800" dirty="0"/>
              <a:t>Rui Pinto </a:t>
            </a:r>
          </a:p>
          <a:p>
            <a:pPr algn="l"/>
            <a:r>
              <a:rPr lang="pt-PT" sz="1800" dirty="0"/>
              <a:t>Luís Pereira 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F2E2DF-6AF7-4233-8179-EC441ABD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9" name="Picture 2" descr="Escola Técnica Superior Profissional do IPCA aprovada pelo Ministério –  Barcelosnahora">
            <a:extLst>
              <a:ext uri="{FF2B5EF4-FFF2-40B4-BE49-F238E27FC236}">
                <a16:creationId xmlns:a16="http://schemas.microsoft.com/office/drawing/2014/main" id="{EDB7839A-5950-4C1F-A687-C51B2E29F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6" y="4738375"/>
            <a:ext cx="1344460" cy="57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E4249048-2F36-423A-A20A-7B7833D2DFB9}"/>
              </a:ext>
            </a:extLst>
          </p:cNvPr>
          <p:cNvSpPr txBox="1">
            <a:spLocks/>
          </p:cNvSpPr>
          <p:nvPr/>
        </p:nvSpPr>
        <p:spPr>
          <a:xfrm>
            <a:off x="4688909" y="5314252"/>
            <a:ext cx="2759903" cy="38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400" dirty="0"/>
              <a:t>Desenvolvimento Web Multimédia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0FDFC82-662B-484D-8E62-3D35D412F871}"/>
              </a:ext>
            </a:extLst>
          </p:cNvPr>
          <p:cNvSpPr txBox="1">
            <a:spLocks/>
          </p:cNvSpPr>
          <p:nvPr/>
        </p:nvSpPr>
        <p:spPr>
          <a:xfrm>
            <a:off x="5001632" y="3450428"/>
            <a:ext cx="2159508" cy="71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3600" b="1" dirty="0" err="1">
                <a:latin typeface="+mj-lt"/>
              </a:rPr>
              <a:t>Picand</a:t>
            </a:r>
            <a:r>
              <a:rPr lang="pt-PT" sz="3600" b="1" dirty="0">
                <a:latin typeface="+mj-lt"/>
              </a:rPr>
              <a:t> </a:t>
            </a:r>
            <a:r>
              <a:rPr lang="pt-PT" sz="3600" b="1" dirty="0" err="1">
                <a:latin typeface="+mj-lt"/>
              </a:rPr>
              <a:t>Go</a:t>
            </a:r>
            <a:endParaRPr lang="pt-PT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04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FA4B7-2078-4517-BCE4-8E39B0C6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300" y="596349"/>
            <a:ext cx="8146963" cy="682304"/>
          </a:xfrm>
        </p:spPr>
        <p:txBody>
          <a:bodyPr/>
          <a:lstStyle/>
          <a:p>
            <a:pPr algn="r"/>
            <a:r>
              <a:rPr lang="pt-PT" sz="4400" b="1" dirty="0"/>
              <a:t>Visão ADMIN-utilizador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DD88C1-66DF-4EDC-9C3B-F46ED6F5A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918" y="2827264"/>
            <a:ext cx="9541564" cy="1070039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	O Admin está encarregue de aceitar as empresas e os condutores a 	entrarem na plataforma.</a:t>
            </a:r>
          </a:p>
        </p:txBody>
      </p:sp>
      <p:pic>
        <p:nvPicPr>
          <p:cNvPr id="4" name="Gráfico 3" descr="Pin">
            <a:extLst>
              <a:ext uri="{FF2B5EF4-FFF2-40B4-BE49-F238E27FC236}">
                <a16:creationId xmlns:a16="http://schemas.microsoft.com/office/drawing/2014/main" id="{7EC4D711-88D7-4BFC-9340-AFA069A8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256" y="2503018"/>
            <a:ext cx="648491" cy="6484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0F8176C-9C76-4600-9063-3172D8D41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1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368EE-2694-4CDE-BB78-AE9888D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49" y="312089"/>
            <a:ext cx="7485621" cy="725097"/>
          </a:xfrm>
        </p:spPr>
        <p:txBody>
          <a:bodyPr>
            <a:normAutofit/>
          </a:bodyPr>
          <a:lstStyle/>
          <a:p>
            <a:pPr algn="l"/>
            <a:r>
              <a:rPr lang="pt-PT" sz="4400" b="1" dirty="0"/>
              <a:t>Requisitos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8812D4E-0B45-44D2-A74B-C252DA1B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22A1661F-2CEC-4D8A-B657-A65FAEE0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78" y="1157333"/>
            <a:ext cx="1108864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5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FA4B7-2078-4517-BCE4-8E39B0C6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6740" y="596349"/>
            <a:ext cx="6989523" cy="682304"/>
          </a:xfrm>
        </p:spPr>
        <p:txBody>
          <a:bodyPr/>
          <a:lstStyle/>
          <a:p>
            <a:pPr algn="r"/>
            <a:r>
              <a:rPr lang="pt-PT" sz="4400" b="1" dirty="0"/>
              <a:t>TAREFAS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16FAE2E-B48C-46F1-AA99-CEDA273D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FC013F7E-A768-4E83-96DC-5EA1523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47" y="1389147"/>
            <a:ext cx="963111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9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EF86C70-DB10-4600-8EBF-B0CA9D61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8" y="1663391"/>
            <a:ext cx="6840675" cy="3467907"/>
          </a:xfrm>
          <a:prstGeom prst="rect">
            <a:avLst/>
          </a:prstGeom>
        </p:spPr>
      </p:pic>
      <p:pic>
        <p:nvPicPr>
          <p:cNvPr id="7" name="Gráfico 6" descr="Seta com curva ligeira">
            <a:extLst>
              <a:ext uri="{FF2B5EF4-FFF2-40B4-BE49-F238E27FC236}">
                <a16:creationId xmlns:a16="http://schemas.microsoft.com/office/drawing/2014/main" id="{DC70034B-87FD-4533-A7FB-BE85AF6F3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303" y="2243247"/>
            <a:ext cx="914400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0723ABE-E442-4E89-B527-F2ECC6C245FF}"/>
              </a:ext>
            </a:extLst>
          </p:cNvPr>
          <p:cNvSpPr txBox="1"/>
          <p:nvPr/>
        </p:nvSpPr>
        <p:spPr>
          <a:xfrm>
            <a:off x="9294920" y="2317076"/>
            <a:ext cx="1251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/>
              <a:t>Main</a:t>
            </a:r>
            <a:r>
              <a:rPr lang="pt-PT" sz="2400" b="1" dirty="0"/>
              <a:t> </a:t>
            </a:r>
            <a:r>
              <a:rPr lang="pt-PT" sz="2400" b="1" dirty="0" err="1"/>
              <a:t>Branch</a:t>
            </a:r>
            <a:endParaRPr lang="pt-PT" sz="2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3B1BBA-E70D-4D0E-A7CE-03510946D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9855575-1F97-4B5B-A25E-9D20C5C5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300" y="596349"/>
            <a:ext cx="8146963" cy="682304"/>
          </a:xfrm>
        </p:spPr>
        <p:txBody>
          <a:bodyPr/>
          <a:lstStyle/>
          <a:p>
            <a:pPr algn="r"/>
            <a:r>
              <a:rPr lang="pt-PT" sz="4400" b="1" dirty="0" err="1"/>
              <a:t>github</a:t>
            </a:r>
            <a:endParaRPr lang="pt-PT" sz="4400" b="1" dirty="0"/>
          </a:p>
        </p:txBody>
      </p:sp>
    </p:spTree>
    <p:extLst>
      <p:ext uri="{BB962C8B-B14F-4D97-AF65-F5344CB8AC3E}">
        <p14:creationId xmlns:p14="http://schemas.microsoft.com/office/powerpoint/2010/main" val="265178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A89893-6CAB-442A-A6D0-38B4A918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58" y="1881416"/>
            <a:ext cx="7759314" cy="2598735"/>
          </a:xfrm>
          <a:prstGeom prst="rect">
            <a:avLst/>
          </a:prstGeom>
        </p:spPr>
      </p:pic>
      <p:pic>
        <p:nvPicPr>
          <p:cNvPr id="7" name="Gráfico 6" descr="Seta a rodar para a esquerda">
            <a:extLst>
              <a:ext uri="{FF2B5EF4-FFF2-40B4-BE49-F238E27FC236}">
                <a16:creationId xmlns:a16="http://schemas.microsoft.com/office/drawing/2014/main" id="{12E12AD6-A011-416C-8418-E4B9ACB71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736" y="2820882"/>
            <a:ext cx="914400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B2008A8-A566-417A-834A-FD348A629A7E}"/>
              </a:ext>
            </a:extLst>
          </p:cNvPr>
          <p:cNvSpPr txBox="1"/>
          <p:nvPr/>
        </p:nvSpPr>
        <p:spPr>
          <a:xfrm>
            <a:off x="221942" y="3735282"/>
            <a:ext cx="2308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4 </a:t>
            </a:r>
            <a:r>
              <a:rPr lang="pt-PT" b="1" dirty="0" err="1"/>
              <a:t>Branches</a:t>
            </a:r>
            <a:r>
              <a:rPr lang="pt-PT" b="1" dirty="0"/>
              <a:t>:</a:t>
            </a:r>
          </a:p>
          <a:p>
            <a:endParaRPr lang="pt-PT" b="1" dirty="0"/>
          </a:p>
          <a:p>
            <a:r>
              <a:rPr lang="pt-PT" dirty="0" err="1"/>
              <a:t>Main</a:t>
            </a:r>
            <a:endParaRPr lang="pt-PT" dirty="0"/>
          </a:p>
          <a:p>
            <a:r>
              <a:rPr lang="pt-PT" dirty="0" err="1"/>
              <a:t>Front-end</a:t>
            </a:r>
            <a:endParaRPr lang="pt-PT" dirty="0"/>
          </a:p>
          <a:p>
            <a:r>
              <a:rPr lang="pt-PT" dirty="0" err="1"/>
              <a:t>Docs</a:t>
            </a:r>
            <a:endParaRPr lang="pt-PT" dirty="0"/>
          </a:p>
          <a:p>
            <a:r>
              <a:rPr lang="pt-PT" dirty="0" err="1"/>
              <a:t>Back-end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175496-491F-4D0D-9C39-BC4D8D88C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8C0DE53-DA91-48C1-B3CC-242AA60C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49" y="312089"/>
            <a:ext cx="7485621" cy="725097"/>
          </a:xfrm>
        </p:spPr>
        <p:txBody>
          <a:bodyPr>
            <a:normAutofit/>
          </a:bodyPr>
          <a:lstStyle/>
          <a:p>
            <a:pPr algn="l"/>
            <a:r>
              <a:rPr lang="pt-PT" sz="4400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24448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Seta com curva ligeira">
            <a:extLst>
              <a:ext uri="{FF2B5EF4-FFF2-40B4-BE49-F238E27FC236}">
                <a16:creationId xmlns:a16="http://schemas.microsoft.com/office/drawing/2014/main" id="{DC70034B-87FD-4533-A7FB-BE85AF6F3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0564" y="2243247"/>
            <a:ext cx="914400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0723ABE-E442-4E89-B527-F2ECC6C245FF}"/>
              </a:ext>
            </a:extLst>
          </p:cNvPr>
          <p:cNvSpPr txBox="1"/>
          <p:nvPr/>
        </p:nvSpPr>
        <p:spPr>
          <a:xfrm>
            <a:off x="9644964" y="2469614"/>
            <a:ext cx="125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Project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3B1BBA-E70D-4D0E-A7CE-03510946D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9855575-1F97-4B5B-A25E-9D20C5C5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300" y="596349"/>
            <a:ext cx="8146963" cy="682304"/>
          </a:xfrm>
        </p:spPr>
        <p:txBody>
          <a:bodyPr/>
          <a:lstStyle/>
          <a:p>
            <a:pPr algn="r"/>
            <a:r>
              <a:rPr lang="pt-PT" sz="4400" b="1" dirty="0" err="1"/>
              <a:t>github</a:t>
            </a:r>
            <a:endParaRPr lang="pt-PT" sz="4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CA0762-F216-4556-823D-E9A421CC9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378" y="1145570"/>
            <a:ext cx="7491633" cy="40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368EE-2694-4CDE-BB78-AE9888D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49" y="312089"/>
            <a:ext cx="7485621" cy="725097"/>
          </a:xfrm>
        </p:spPr>
        <p:txBody>
          <a:bodyPr>
            <a:normAutofit/>
          </a:bodyPr>
          <a:lstStyle/>
          <a:p>
            <a:pPr algn="l"/>
            <a:r>
              <a:rPr lang="pt-PT" sz="4400" b="1" dirty="0"/>
              <a:t>Base de dados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8812D4E-0B45-44D2-A74B-C252DA1B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4" name="Imagem 3" descr="Uma imagem com texto, monitor, televisão, ecrã&#10;&#10;Descrição gerada automaticamente">
            <a:extLst>
              <a:ext uri="{FF2B5EF4-FFF2-40B4-BE49-F238E27FC236}">
                <a16:creationId xmlns:a16="http://schemas.microsoft.com/office/drawing/2014/main" id="{6FE49418-2A9D-40F2-A6FB-CD1EE80F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80" y="1162446"/>
            <a:ext cx="9157552" cy="44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9B74-82CC-4891-B2E5-01619501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382" y="588724"/>
            <a:ext cx="7402881" cy="642530"/>
          </a:xfrm>
        </p:spPr>
        <p:txBody>
          <a:bodyPr/>
          <a:lstStyle/>
          <a:p>
            <a:pPr algn="r"/>
            <a:r>
              <a:rPr lang="pt-PT" sz="4400" b="1" dirty="0"/>
              <a:t>Logótipo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A80B932-96C7-4956-8A4D-5999F4E7EBED}"/>
              </a:ext>
            </a:extLst>
          </p:cNvPr>
          <p:cNvSpPr txBox="1"/>
          <p:nvPr/>
        </p:nvSpPr>
        <p:spPr>
          <a:xfrm>
            <a:off x="4746594" y="1625007"/>
            <a:ext cx="257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Black" panose="020B0A04020102020204" pitchFamily="34" charset="0"/>
              </a:rPr>
              <a:t>Ícone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B01331C-F1B1-431A-B1D8-3DD75496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3427B3-0142-49A9-9020-51B631F15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8" t="9122" r="7758" b="9122"/>
          <a:stretch/>
        </p:blipFill>
        <p:spPr>
          <a:xfrm>
            <a:off x="3775969" y="2388092"/>
            <a:ext cx="4640062" cy="24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3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A7D6C-CED6-428C-9A19-29A9BA5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71" y="240527"/>
            <a:ext cx="5810368" cy="725097"/>
          </a:xfrm>
        </p:spPr>
        <p:txBody>
          <a:bodyPr>
            <a:normAutofit fontScale="90000"/>
          </a:bodyPr>
          <a:lstStyle/>
          <a:p>
            <a:pPr algn="l"/>
            <a:r>
              <a:rPr lang="pt-PT" sz="4400" b="1" dirty="0"/>
              <a:t>Descrição do projeto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38AA26-CB5E-4BA7-B8B5-E998119E2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88" y="1314154"/>
            <a:ext cx="10678601" cy="4235856"/>
          </a:xfrm>
        </p:spPr>
        <p:txBody>
          <a:bodyPr>
            <a:normAutofit lnSpcReduction="10000"/>
          </a:bodyPr>
          <a:lstStyle/>
          <a:p>
            <a:pPr algn="l"/>
            <a:r>
              <a:rPr lang="pt-PT" dirty="0"/>
              <a:t>	O projeto consiste numa aplicação desenvolvida para a web com o 	objetivo de fazer entregas de bens.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	O utilizador pode escolher entre 4 perfis: cliente, condutor, empresa e 	admin (têm diferentes funções e funcionalidades dependendo do tipo de 	perfil mas todos são clientes).</a:t>
            </a:r>
          </a:p>
          <a:p>
            <a:pPr algn="l"/>
            <a:r>
              <a:rPr lang="pt-PT" dirty="0"/>
              <a:t> </a:t>
            </a:r>
          </a:p>
          <a:p>
            <a:pPr algn="l"/>
            <a:r>
              <a:rPr lang="pt-PT" dirty="0"/>
              <a:t>	O utilizador ao entrar na aplicação é necessário fazer registo/login para 	usufruir dela e fazer a compra mediante os produtos que as empresas 	irão disponibilizar, de seguida faz a encomenda e efetua o pagamento, por 	fim os condutores entregam as encomendas.</a:t>
            </a:r>
          </a:p>
          <a:p>
            <a:pPr algn="l"/>
            <a:endParaRPr lang="pt-PT" dirty="0"/>
          </a:p>
        </p:txBody>
      </p:sp>
      <p:pic>
        <p:nvPicPr>
          <p:cNvPr id="5" name="Gráfico 4" descr="Pin">
            <a:extLst>
              <a:ext uri="{FF2B5EF4-FFF2-40B4-BE49-F238E27FC236}">
                <a16:creationId xmlns:a16="http://schemas.microsoft.com/office/drawing/2014/main" id="{E5F80C93-0C6C-4488-83EF-4AEB24056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173" y="957773"/>
            <a:ext cx="648491" cy="648491"/>
          </a:xfrm>
          <a:prstGeom prst="rect">
            <a:avLst/>
          </a:prstGeom>
        </p:spPr>
      </p:pic>
      <p:pic>
        <p:nvPicPr>
          <p:cNvPr id="7" name="Gráfico 6" descr="Pin">
            <a:extLst>
              <a:ext uri="{FF2B5EF4-FFF2-40B4-BE49-F238E27FC236}">
                <a16:creationId xmlns:a16="http://schemas.microsoft.com/office/drawing/2014/main" id="{588E6225-6C95-4C0A-A2E7-2C13BA6F7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171" y="3554379"/>
            <a:ext cx="648491" cy="648491"/>
          </a:xfrm>
          <a:prstGeom prst="rect">
            <a:avLst/>
          </a:prstGeom>
        </p:spPr>
      </p:pic>
      <p:pic>
        <p:nvPicPr>
          <p:cNvPr id="8" name="Gráfico 7" descr="Pin">
            <a:extLst>
              <a:ext uri="{FF2B5EF4-FFF2-40B4-BE49-F238E27FC236}">
                <a16:creationId xmlns:a16="http://schemas.microsoft.com/office/drawing/2014/main" id="{64ED8DE7-DEF0-4084-BC0D-E934C28D6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171" y="2110021"/>
            <a:ext cx="648491" cy="6484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53694A5-0BB0-49CD-847E-0DA1A14E9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4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9B74-82CC-4891-B2E5-01619501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382" y="588724"/>
            <a:ext cx="7402881" cy="642530"/>
          </a:xfrm>
        </p:spPr>
        <p:txBody>
          <a:bodyPr/>
          <a:lstStyle/>
          <a:p>
            <a:pPr algn="r"/>
            <a:r>
              <a:rPr lang="pt-PT" sz="4400" b="1" dirty="0"/>
              <a:t>Tecnologias ADOTADAS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359CF1-F127-407B-8D14-616DC3E03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86" y="2166222"/>
            <a:ext cx="1871915" cy="11449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A004FF-DDA8-4F8C-88C5-E8F0C609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327" y="2218034"/>
            <a:ext cx="2489421" cy="1180400"/>
          </a:xfrm>
          <a:prstGeom prst="rect">
            <a:avLst/>
          </a:prstGeom>
        </p:spPr>
      </p:pic>
      <p:pic>
        <p:nvPicPr>
          <p:cNvPr id="12" name="Gráfico 11" descr="Seta de linha reta">
            <a:extLst>
              <a:ext uri="{FF2B5EF4-FFF2-40B4-BE49-F238E27FC236}">
                <a16:creationId xmlns:a16="http://schemas.microsoft.com/office/drawing/2014/main" id="{6F053AA0-EAF4-4728-A68E-4C4D1605B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178543" y="3517703"/>
            <a:ext cx="914400" cy="914400"/>
          </a:xfrm>
          <a:prstGeom prst="rect">
            <a:avLst/>
          </a:prstGeom>
        </p:spPr>
      </p:pic>
      <p:pic>
        <p:nvPicPr>
          <p:cNvPr id="13" name="Gráfico 12" descr="Seta de linha reta">
            <a:extLst>
              <a:ext uri="{FF2B5EF4-FFF2-40B4-BE49-F238E27FC236}">
                <a16:creationId xmlns:a16="http://schemas.microsoft.com/office/drawing/2014/main" id="{0AFE0093-E519-4CE4-AFE8-D6EA3D384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55837" y="3517703"/>
            <a:ext cx="914400" cy="914400"/>
          </a:xfrm>
          <a:prstGeom prst="rect">
            <a:avLst/>
          </a:prstGeom>
        </p:spPr>
      </p:pic>
      <p:pic>
        <p:nvPicPr>
          <p:cNvPr id="14" name="Gráfico 13" descr="Seta de linha reta">
            <a:extLst>
              <a:ext uri="{FF2B5EF4-FFF2-40B4-BE49-F238E27FC236}">
                <a16:creationId xmlns:a16="http://schemas.microsoft.com/office/drawing/2014/main" id="{97633E13-21B0-4D5A-9D9B-F3CAD8B71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146074" y="3497144"/>
            <a:ext cx="914400" cy="914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83D07A-320C-40E5-A8E3-A11D9A9CFB28}"/>
              </a:ext>
            </a:extLst>
          </p:cNvPr>
          <p:cNvSpPr txBox="1"/>
          <p:nvPr/>
        </p:nvSpPr>
        <p:spPr>
          <a:xfrm>
            <a:off x="1699786" y="4515961"/>
            <a:ext cx="187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Back-End</a:t>
            </a:r>
            <a:r>
              <a:rPr lang="pt-PT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02061E-1214-402E-8098-378D4065F40E}"/>
              </a:ext>
            </a:extLst>
          </p:cNvPr>
          <p:cNvSpPr txBox="1"/>
          <p:nvPr/>
        </p:nvSpPr>
        <p:spPr>
          <a:xfrm>
            <a:off x="4768327" y="4475708"/>
            <a:ext cx="24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 de Dados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1CF4D80-608A-4A50-B6D7-973ED2F1D377}"/>
              </a:ext>
            </a:extLst>
          </p:cNvPr>
          <p:cNvSpPr txBox="1"/>
          <p:nvPr/>
        </p:nvSpPr>
        <p:spPr>
          <a:xfrm>
            <a:off x="8833242" y="4475708"/>
            <a:ext cx="15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Front-End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E2D03E8-97A9-4CB5-965F-1EC6D509CA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481" t="18608" r="12679" b="19226"/>
          <a:stretch/>
        </p:blipFill>
        <p:spPr>
          <a:xfrm>
            <a:off x="8833243" y="2028183"/>
            <a:ext cx="1540062" cy="133267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B8CF25-D918-48BD-A0E0-0F7CA268BBDF}"/>
              </a:ext>
            </a:extLst>
          </p:cNvPr>
          <p:cNvSpPr txBox="1"/>
          <p:nvPr/>
        </p:nvSpPr>
        <p:spPr>
          <a:xfrm>
            <a:off x="8833241" y="1658851"/>
            <a:ext cx="15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Vue.js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199887-634A-48F1-BF51-FD90E2E2BF1C}"/>
              </a:ext>
            </a:extLst>
          </p:cNvPr>
          <p:cNvSpPr txBox="1"/>
          <p:nvPr/>
        </p:nvSpPr>
        <p:spPr>
          <a:xfrm>
            <a:off x="4768326" y="1653979"/>
            <a:ext cx="248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SQLite</a:t>
            </a:r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A80B932-96C7-4956-8A4D-5999F4E7EBED}"/>
              </a:ext>
            </a:extLst>
          </p:cNvPr>
          <p:cNvSpPr txBox="1"/>
          <p:nvPr/>
        </p:nvSpPr>
        <p:spPr>
          <a:xfrm>
            <a:off x="1699785" y="1654607"/>
            <a:ext cx="187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Node.js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F22152F-6FBB-4B61-873E-0C31D1A0F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1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9B74-82CC-4891-B2E5-01619501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382" y="588724"/>
            <a:ext cx="7402881" cy="642530"/>
          </a:xfrm>
        </p:spPr>
        <p:txBody>
          <a:bodyPr/>
          <a:lstStyle/>
          <a:p>
            <a:pPr algn="r"/>
            <a:r>
              <a:rPr lang="pt-PT" sz="4400" b="1" dirty="0"/>
              <a:t>Tecnologias ADOTADAS</a:t>
            </a:r>
          </a:p>
        </p:txBody>
      </p:sp>
      <p:pic>
        <p:nvPicPr>
          <p:cNvPr id="12" name="Gráfico 11" descr="Seta de linha reta">
            <a:extLst>
              <a:ext uri="{FF2B5EF4-FFF2-40B4-BE49-F238E27FC236}">
                <a16:creationId xmlns:a16="http://schemas.microsoft.com/office/drawing/2014/main" id="{6F053AA0-EAF4-4728-A68E-4C4D1605B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493773" y="3517703"/>
            <a:ext cx="914400" cy="914400"/>
          </a:xfrm>
          <a:prstGeom prst="rect">
            <a:avLst/>
          </a:prstGeom>
        </p:spPr>
      </p:pic>
      <p:pic>
        <p:nvPicPr>
          <p:cNvPr id="13" name="Gráfico 12" descr="Seta de linha reta">
            <a:extLst>
              <a:ext uri="{FF2B5EF4-FFF2-40B4-BE49-F238E27FC236}">
                <a16:creationId xmlns:a16="http://schemas.microsoft.com/office/drawing/2014/main" id="{0AFE0093-E519-4CE4-AFE8-D6EA3D38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97367" y="3517703"/>
            <a:ext cx="914400" cy="914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83D07A-320C-40E5-A8E3-A11D9A9CFB28}"/>
              </a:ext>
            </a:extLst>
          </p:cNvPr>
          <p:cNvSpPr txBox="1"/>
          <p:nvPr/>
        </p:nvSpPr>
        <p:spPr>
          <a:xfrm>
            <a:off x="3272833" y="4515961"/>
            <a:ext cx="1327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Sistema de controle de versões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02061E-1214-402E-8098-378D4065F40E}"/>
              </a:ext>
            </a:extLst>
          </p:cNvPr>
          <p:cNvSpPr txBox="1"/>
          <p:nvPr/>
        </p:nvSpPr>
        <p:spPr>
          <a:xfrm>
            <a:off x="7164888" y="4475708"/>
            <a:ext cx="169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Repositório</a:t>
            </a:r>
          </a:p>
          <a:p>
            <a:pPr algn="ctr"/>
            <a:r>
              <a:rPr lang="pt-PT" dirty="0"/>
              <a:t>+</a:t>
            </a:r>
          </a:p>
          <a:p>
            <a:pPr algn="ctr"/>
            <a:r>
              <a:rPr lang="pt-PT" dirty="0"/>
              <a:t>Documentação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199887-634A-48F1-BF51-FD90E2E2BF1C}"/>
              </a:ext>
            </a:extLst>
          </p:cNvPr>
          <p:cNvSpPr txBox="1"/>
          <p:nvPr/>
        </p:nvSpPr>
        <p:spPr>
          <a:xfrm>
            <a:off x="7334685" y="1653979"/>
            <a:ext cx="132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GitHub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A80B932-96C7-4956-8A4D-5999F4E7EBED}"/>
              </a:ext>
            </a:extLst>
          </p:cNvPr>
          <p:cNvSpPr txBox="1"/>
          <p:nvPr/>
        </p:nvSpPr>
        <p:spPr>
          <a:xfrm>
            <a:off x="3272834" y="1654607"/>
            <a:ext cx="132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Git</a:t>
            </a:r>
            <a:endParaRPr lang="pt-PT" dirty="0"/>
          </a:p>
        </p:txBody>
      </p:sp>
      <p:sp>
        <p:nvSpPr>
          <p:cNvPr id="3" name="AutoShape 2" descr="Git - Logo Downloads">
            <a:extLst>
              <a:ext uri="{FF2B5EF4-FFF2-40B4-BE49-F238E27FC236}">
                <a16:creationId xmlns:a16="http://schemas.microsoft.com/office/drawing/2014/main" id="{CCB7A968-44FE-4EF2-81B1-CC94B7CA6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4" name="AutoShape 4" descr="Logotipo do github - ícones de mídia social grátis">
            <a:extLst>
              <a:ext uri="{FF2B5EF4-FFF2-40B4-BE49-F238E27FC236}">
                <a16:creationId xmlns:a16="http://schemas.microsoft.com/office/drawing/2014/main" id="{D9E9A3E6-A0E0-40BE-9B7F-1560B943C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BECC55-C68E-49AB-9EDA-0E54DC20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685" y="2106766"/>
            <a:ext cx="1327482" cy="13274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A3FEEB-AEA9-47EE-AA03-D4C4C538E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834" y="2101519"/>
            <a:ext cx="1327482" cy="132748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70606A3-62FA-4D13-A6EB-E2B4BC791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2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9B74-82CC-4891-B2E5-01619501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382" y="588724"/>
            <a:ext cx="7402881" cy="642530"/>
          </a:xfrm>
        </p:spPr>
        <p:txBody>
          <a:bodyPr/>
          <a:lstStyle/>
          <a:p>
            <a:pPr algn="r"/>
            <a:r>
              <a:rPr lang="pt-PT" sz="4400" b="1" dirty="0"/>
              <a:t>Opções de registo/login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B8CF25-D918-48BD-A0E0-0F7CA268BBDF}"/>
              </a:ext>
            </a:extLst>
          </p:cNvPr>
          <p:cNvSpPr txBox="1"/>
          <p:nvPr/>
        </p:nvSpPr>
        <p:spPr>
          <a:xfrm>
            <a:off x="4421688" y="3793736"/>
            <a:ext cx="118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Empresa +</a:t>
            </a:r>
          </a:p>
          <a:p>
            <a:pPr algn="ctr"/>
            <a:r>
              <a:rPr lang="pt-PT" dirty="0"/>
              <a:t>Cliente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199887-634A-48F1-BF51-FD90E2E2BF1C}"/>
              </a:ext>
            </a:extLst>
          </p:cNvPr>
          <p:cNvSpPr txBox="1"/>
          <p:nvPr/>
        </p:nvSpPr>
        <p:spPr>
          <a:xfrm>
            <a:off x="6440938" y="3793736"/>
            <a:ext cx="118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Condutor</a:t>
            </a:r>
          </a:p>
          <a:p>
            <a:pPr algn="ctr"/>
            <a:r>
              <a:rPr lang="pt-PT" dirty="0"/>
              <a:t>+</a:t>
            </a:r>
          </a:p>
          <a:p>
            <a:pPr algn="ctr"/>
            <a:r>
              <a:rPr lang="pt-PT" dirty="0"/>
              <a:t>Cliente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CD9AB-6245-4462-81B3-8C89B45B0617}"/>
              </a:ext>
            </a:extLst>
          </p:cNvPr>
          <p:cNvSpPr txBox="1"/>
          <p:nvPr/>
        </p:nvSpPr>
        <p:spPr>
          <a:xfrm>
            <a:off x="8460188" y="3793736"/>
            <a:ext cx="118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Admin</a:t>
            </a:r>
          </a:p>
          <a:p>
            <a:pPr algn="ctr"/>
            <a:r>
              <a:rPr lang="pt-PT" dirty="0"/>
              <a:t>+</a:t>
            </a:r>
          </a:p>
          <a:p>
            <a:pPr algn="ctr"/>
            <a:r>
              <a:rPr lang="pt-PT" dirty="0"/>
              <a:t>Cliente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B7D62C-4CE9-4596-8761-C0B81240509E}"/>
              </a:ext>
            </a:extLst>
          </p:cNvPr>
          <p:cNvSpPr txBox="1"/>
          <p:nvPr/>
        </p:nvSpPr>
        <p:spPr>
          <a:xfrm>
            <a:off x="2402438" y="3793736"/>
            <a:ext cx="118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Cliente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A548B7-EB77-4E4F-B06B-225E1F08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88" y="2316689"/>
            <a:ext cx="1180005" cy="11800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D92B83-FF9C-466C-A492-A5D38A82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88" y="2319171"/>
            <a:ext cx="1180005" cy="118000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69D2DB9-26FA-4AA4-9915-A0B42418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938" y="2359975"/>
            <a:ext cx="1180005" cy="118000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519AD27-808F-41C0-9D73-BB181C943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438" y="2321705"/>
            <a:ext cx="1180005" cy="118000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83F10F1-13CA-4B89-8C45-BED807FEB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368EE-2694-4CDE-BB78-AE9888D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50" y="312089"/>
            <a:ext cx="8308250" cy="725097"/>
          </a:xfrm>
        </p:spPr>
        <p:txBody>
          <a:bodyPr>
            <a:normAutofit/>
          </a:bodyPr>
          <a:lstStyle/>
          <a:p>
            <a:pPr algn="l"/>
            <a:r>
              <a:rPr lang="pt-PT" sz="4400" b="1" dirty="0"/>
              <a:t>Visão CLIENTE-utilizador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34C541-B454-43A1-834E-CB400E11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247" y="2172227"/>
            <a:ext cx="10487770" cy="2612840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	O cliente pode adicionar produtos e quantidades a serem encomendadas.</a:t>
            </a:r>
          </a:p>
          <a:p>
            <a:pPr algn="l"/>
            <a:r>
              <a:rPr lang="pt-PT" dirty="0"/>
              <a:t>	</a:t>
            </a:r>
          </a:p>
          <a:p>
            <a:pPr algn="l"/>
            <a:r>
              <a:rPr lang="pt-PT" dirty="0"/>
              <a:t>	Pode editar e cancelar a encomenda antes do pagamento.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	Consegue avaliar a entrega da encomenda.</a:t>
            </a:r>
          </a:p>
        </p:txBody>
      </p:sp>
      <p:pic>
        <p:nvPicPr>
          <p:cNvPr id="4" name="Gráfico 3" descr="Pin">
            <a:extLst>
              <a:ext uri="{FF2B5EF4-FFF2-40B4-BE49-F238E27FC236}">
                <a16:creationId xmlns:a16="http://schemas.microsoft.com/office/drawing/2014/main" id="{78A7DA60-8332-4912-9E85-1AFCA7AF3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50" y="1847979"/>
            <a:ext cx="648491" cy="648491"/>
          </a:xfrm>
          <a:prstGeom prst="rect">
            <a:avLst/>
          </a:prstGeom>
        </p:spPr>
      </p:pic>
      <p:pic>
        <p:nvPicPr>
          <p:cNvPr id="5" name="Gráfico 4" descr="Pin">
            <a:extLst>
              <a:ext uri="{FF2B5EF4-FFF2-40B4-BE49-F238E27FC236}">
                <a16:creationId xmlns:a16="http://schemas.microsoft.com/office/drawing/2014/main" id="{6A016E12-D63A-4CEF-92FE-D6B85A55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50" y="3091419"/>
            <a:ext cx="648491" cy="6484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EC80AD-9065-42F9-89D2-0B4AC1B37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  <p:pic>
        <p:nvPicPr>
          <p:cNvPr id="8" name="Gráfico 7" descr="Pin">
            <a:extLst>
              <a:ext uri="{FF2B5EF4-FFF2-40B4-BE49-F238E27FC236}">
                <a16:creationId xmlns:a16="http://schemas.microsoft.com/office/drawing/2014/main" id="{4E116653-E94A-4AB8-B8EB-60CE58716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50" y="3864701"/>
            <a:ext cx="648491" cy="6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FA4B7-2078-4517-BCE4-8E39B0C6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1" y="596349"/>
            <a:ext cx="7924800" cy="682304"/>
          </a:xfrm>
        </p:spPr>
        <p:txBody>
          <a:bodyPr/>
          <a:lstStyle/>
          <a:p>
            <a:pPr algn="r"/>
            <a:r>
              <a:rPr lang="pt-PT" sz="4400" b="1" dirty="0"/>
              <a:t>Visão Empresa-utilizador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DD88C1-66DF-4EDC-9C3B-F46ED6F5A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918" y="2241332"/>
            <a:ext cx="9541564" cy="2836695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	A empresa pode adicionar, editar e eliminar os produtos que vende.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	Para a empresa continuar na plataforma tem que apresentar um nível de rating positivo.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	A empresa ao registar-se tem de esperar que seja aceite.</a:t>
            </a:r>
          </a:p>
        </p:txBody>
      </p:sp>
      <p:pic>
        <p:nvPicPr>
          <p:cNvPr id="4" name="Gráfico 3" descr="Pin">
            <a:extLst>
              <a:ext uri="{FF2B5EF4-FFF2-40B4-BE49-F238E27FC236}">
                <a16:creationId xmlns:a16="http://schemas.microsoft.com/office/drawing/2014/main" id="{7EC4D711-88D7-4BFC-9340-AFA069A8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255" y="1899485"/>
            <a:ext cx="648491" cy="648491"/>
          </a:xfrm>
          <a:prstGeom prst="rect">
            <a:avLst/>
          </a:prstGeom>
        </p:spPr>
      </p:pic>
      <p:pic>
        <p:nvPicPr>
          <p:cNvPr id="5" name="Gráfico 4" descr="Pin">
            <a:extLst>
              <a:ext uri="{FF2B5EF4-FFF2-40B4-BE49-F238E27FC236}">
                <a16:creationId xmlns:a16="http://schemas.microsoft.com/office/drawing/2014/main" id="{1D35C511-19E5-4144-8EF8-E254E10EF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3455" y="2695716"/>
            <a:ext cx="648491" cy="648491"/>
          </a:xfrm>
          <a:prstGeom prst="rect">
            <a:avLst/>
          </a:prstGeom>
        </p:spPr>
      </p:pic>
      <p:pic>
        <p:nvPicPr>
          <p:cNvPr id="7" name="Gráfico 6" descr="Pin">
            <a:extLst>
              <a:ext uri="{FF2B5EF4-FFF2-40B4-BE49-F238E27FC236}">
                <a16:creationId xmlns:a16="http://schemas.microsoft.com/office/drawing/2014/main" id="{16E702EA-CBB4-4CF2-9360-2F785DA4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3454" y="3903878"/>
            <a:ext cx="648491" cy="6484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31E447-C091-4F2A-A662-700C9135D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368EE-2694-4CDE-BB78-AE9888D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49" y="312089"/>
            <a:ext cx="9946551" cy="725097"/>
          </a:xfrm>
        </p:spPr>
        <p:txBody>
          <a:bodyPr>
            <a:normAutofit/>
          </a:bodyPr>
          <a:lstStyle/>
          <a:p>
            <a:pPr algn="l"/>
            <a:r>
              <a:rPr lang="pt-PT" sz="4400" b="1" dirty="0"/>
              <a:t>Visão CONDUTOR-utilizador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34C541-B454-43A1-834E-CB400E11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247" y="2784785"/>
            <a:ext cx="10487770" cy="1698440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	O condutor pode aceitar ou recusar a encomenda que irá entregar.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	O condutor ao registar-se tem de esperar que seja aceite.</a:t>
            </a:r>
          </a:p>
        </p:txBody>
      </p:sp>
      <p:pic>
        <p:nvPicPr>
          <p:cNvPr id="4" name="Gráfico 3" descr="Pin">
            <a:extLst>
              <a:ext uri="{FF2B5EF4-FFF2-40B4-BE49-F238E27FC236}">
                <a16:creationId xmlns:a16="http://schemas.microsoft.com/office/drawing/2014/main" id="{78A7DA60-8332-4912-9E85-1AFCA7AF3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51" y="2397908"/>
            <a:ext cx="648491" cy="648491"/>
          </a:xfrm>
          <a:prstGeom prst="rect">
            <a:avLst/>
          </a:prstGeom>
        </p:spPr>
      </p:pic>
      <p:pic>
        <p:nvPicPr>
          <p:cNvPr id="5" name="Gráfico 4" descr="Pin">
            <a:extLst>
              <a:ext uri="{FF2B5EF4-FFF2-40B4-BE49-F238E27FC236}">
                <a16:creationId xmlns:a16="http://schemas.microsoft.com/office/drawing/2014/main" id="{6A016E12-D63A-4CEF-92FE-D6B85A55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51" y="3290450"/>
            <a:ext cx="648491" cy="6484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97DC164-9C0D-42C1-8C2C-F7893923F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1300" y="5968999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6280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508</TotalTime>
  <Words>307</Words>
  <Application>Microsoft Office PowerPoint</Application>
  <PresentationFormat>Ecrã Panorâmico</PresentationFormat>
  <Paragraphs>70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Arial Black</vt:lpstr>
      <vt:lpstr>Franklin Gothic Book</vt:lpstr>
      <vt:lpstr>Recorte</vt:lpstr>
      <vt:lpstr>Apresentação inicial</vt:lpstr>
      <vt:lpstr>Logótipo</vt:lpstr>
      <vt:lpstr>Descrição do projeto</vt:lpstr>
      <vt:lpstr>Tecnologias ADOTADAS</vt:lpstr>
      <vt:lpstr>Tecnologias ADOTADAS</vt:lpstr>
      <vt:lpstr>Opções de registo/login</vt:lpstr>
      <vt:lpstr>Visão CLIENTE-utilizador</vt:lpstr>
      <vt:lpstr>Visão Empresa-utilizador</vt:lpstr>
      <vt:lpstr>Visão CONDUTOR-utilizador</vt:lpstr>
      <vt:lpstr>Visão ADMIN-utilizador</vt:lpstr>
      <vt:lpstr>Requisitos</vt:lpstr>
      <vt:lpstr>TAREFAS</vt:lpstr>
      <vt:lpstr>github</vt:lpstr>
      <vt:lpstr>GITHUB</vt:lpstr>
      <vt:lpstr>github</vt:lpstr>
      <vt:lpstr>Base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projeto final</dc:title>
  <dc:creator>João Paulo Monteiro Antunes</dc:creator>
  <cp:lastModifiedBy>Luís Pedro Machado Pereira</cp:lastModifiedBy>
  <cp:revision>59</cp:revision>
  <dcterms:created xsi:type="dcterms:W3CDTF">2020-11-26T14:06:07Z</dcterms:created>
  <dcterms:modified xsi:type="dcterms:W3CDTF">2021-01-06T15:02:06Z</dcterms:modified>
</cp:coreProperties>
</file>