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1" r:id="rId4"/>
    <p:sldId id="263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9AE80E9-2A68-4B5C-BFA4-41C0C63F5B4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BDBD6ED-4066-4D0B-8111-DD8CF4BE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99764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80E9-2A68-4B5C-BFA4-41C0C63F5B4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6ED-4066-4D0B-8111-DD8CF4BE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8026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80E9-2A68-4B5C-BFA4-41C0C63F5B4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6ED-4066-4D0B-8111-DD8CF4BE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05097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80E9-2A68-4B5C-BFA4-41C0C63F5B4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6ED-4066-4D0B-8111-DD8CF4BE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2619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80E9-2A68-4B5C-BFA4-41C0C63F5B4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6ED-4066-4D0B-8111-DD8CF4BE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12095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80E9-2A68-4B5C-BFA4-41C0C63F5B4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6ED-4066-4D0B-8111-DD8CF4BE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02214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80E9-2A68-4B5C-BFA4-41C0C63F5B4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6ED-4066-4D0B-8111-DD8CF4BE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8376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9AE80E9-2A68-4B5C-BFA4-41C0C63F5B4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6ED-4066-4D0B-8111-DD8CF4BE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14912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9AE80E9-2A68-4B5C-BFA4-41C0C63F5B4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6ED-4066-4D0B-8111-DD8CF4BE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89952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80E9-2A68-4B5C-BFA4-41C0C63F5B4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6ED-4066-4D0B-8111-DD8CF4BE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56994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80E9-2A68-4B5C-BFA4-41C0C63F5B4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6ED-4066-4D0B-8111-DD8CF4BE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2498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80E9-2A68-4B5C-BFA4-41C0C63F5B4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6ED-4066-4D0B-8111-DD8CF4BE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2142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80E9-2A68-4B5C-BFA4-41C0C63F5B4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6ED-4066-4D0B-8111-DD8CF4BE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70307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80E9-2A68-4B5C-BFA4-41C0C63F5B4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6ED-4066-4D0B-8111-DD8CF4BE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78231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80E9-2A68-4B5C-BFA4-41C0C63F5B4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6ED-4066-4D0B-8111-DD8CF4BE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85901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80E9-2A68-4B5C-BFA4-41C0C63F5B4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6ED-4066-4D0B-8111-DD8CF4BE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88944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80E9-2A68-4B5C-BFA4-41C0C63F5B4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6ED-4066-4D0B-8111-DD8CF4BE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26753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9AE80E9-2A68-4B5C-BFA4-41C0C63F5B4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BDBD6ED-4066-4D0B-8111-DD8CF4BE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1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ransition spd="slow">
    <p:randomBar dir="vert"/>
  </p:transition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Lilyu's_turtle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E6D4-35AD-4A8E-B7CD-7EF89FCE1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10789"/>
            <a:ext cx="8825658" cy="3366592"/>
          </a:xfrm>
        </p:spPr>
        <p:txBody>
          <a:bodyPr/>
          <a:lstStyle/>
          <a:p>
            <a:r>
              <a:rPr lang="sr-Cyrl-RS" sz="6600" b="1" dirty="0"/>
              <a:t>МОЈА ПРВА МУЛТИМЕДИЈАЛНА ПРЕЗЕНТАЦИЈА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47367-7E35-4B06-8165-E07745112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050970"/>
            <a:ext cx="8825658" cy="587829"/>
          </a:xfrm>
        </p:spPr>
        <p:txBody>
          <a:bodyPr/>
          <a:lstStyle/>
          <a:p>
            <a:r>
              <a:rPr lang="sr-Cyrl-RS" sz="3200" b="1" dirty="0"/>
              <a:t>Милош папић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7404249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299C-55CB-4603-9B92-B14EB0F6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sz="4400" b="1" dirty="0"/>
              <a:t>Мој први нови слајд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18D4B-02F2-4D9F-AD23-07AE7275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474" y="2473234"/>
            <a:ext cx="11164389" cy="4014652"/>
          </a:xfrm>
        </p:spPr>
        <p:txBody>
          <a:bodyPr>
            <a:normAutofit/>
          </a:bodyPr>
          <a:lstStyle/>
          <a:p>
            <a:pPr marL="461963" indent="-461963"/>
            <a:r>
              <a:rPr lang="sr-Cyrl-RS" sz="3600" dirty="0"/>
              <a:t>Дизајн односно тему слајда можеш да промениш на </a:t>
            </a:r>
            <a:r>
              <a:rPr lang="sr-Latn-RS" sz="3600" b="1" dirty="0"/>
              <a:t>Design</a:t>
            </a:r>
            <a:r>
              <a:rPr lang="sr-Latn-RS" sz="3600" dirty="0"/>
              <a:t> </a:t>
            </a:r>
            <a:r>
              <a:rPr lang="sr-Cyrl-RS" sz="3600" dirty="0"/>
              <a:t>картици.</a:t>
            </a:r>
          </a:p>
          <a:p>
            <a:pPr marL="858838" lvl="1" indent="-401638"/>
            <a:r>
              <a:rPr lang="sr-Cyrl-RS" sz="3200" dirty="0"/>
              <a:t>Свака тема има свој карактеристичан фонт, боју и стил позадине. Њих можеш додатно да прилагодиш помоћу опције </a:t>
            </a:r>
            <a:r>
              <a:rPr lang="sr-Latn-RS" sz="3200" b="1" dirty="0"/>
              <a:t>Variants</a:t>
            </a:r>
            <a:endParaRPr lang="sr-Cyrl-RS" sz="3200" b="1" dirty="0"/>
          </a:p>
          <a:p>
            <a:pPr marL="1255713" lvl="2" indent="-338138"/>
            <a:r>
              <a:rPr lang="sr-Cyrl-RS" sz="3000" dirty="0"/>
              <a:t>Када одабереш тему она је аутоматски примењена на све слајдове твоје презентације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665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CA98-16EF-4B64-AEBC-B02AEA87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sz="4800" b="1" dirty="0"/>
              <a:t>Слика, облик, видео и звук</a:t>
            </a:r>
            <a:endParaRPr lang="en-US" sz="4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DC131A-FD84-4FA7-A7B3-69744FF31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9927474">
            <a:off x="403879" y="2948870"/>
            <a:ext cx="3081165" cy="2054110"/>
          </a:xfrm>
        </p:spPr>
      </p:pic>
      <p:sp>
        <p:nvSpPr>
          <p:cNvPr id="10" name="Smiley Face 9">
            <a:extLst>
              <a:ext uri="{FF2B5EF4-FFF2-40B4-BE49-F238E27FC236}">
                <a16:creationId xmlns:a16="http://schemas.microsoft.com/office/drawing/2014/main" id="{E60AA3D9-8DFD-42B7-BB8D-064CE2B3F9C8}"/>
              </a:ext>
            </a:extLst>
          </p:cNvPr>
          <p:cNvSpPr/>
          <p:nvPr/>
        </p:nvSpPr>
        <p:spPr>
          <a:xfrm>
            <a:off x="2340528" y="4825261"/>
            <a:ext cx="1445957" cy="1445957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24436518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508A-947D-407D-9780-86381FBF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sz="4000" b="1" dirty="0">
                <a:latin typeface="Arial" panose="020B0604020202020204" pitchFamily="34" charset="0"/>
                <a:cs typeface="Arial" panose="020B0604020202020204" pitchFamily="34" charset="0"/>
              </a:rPr>
              <a:t>Добра структура и дизајн слајда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E125-1FCD-44D9-9318-8C88F060E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89579"/>
          </a:xfrm>
        </p:spPr>
        <p:txBody>
          <a:bodyPr>
            <a:normAutofit/>
          </a:bodyPr>
          <a:lstStyle/>
          <a:p>
            <a:r>
              <a:rPr lang="sr-Cyrl-RS" sz="2400" dirty="0">
                <a:latin typeface="Calibri" panose="020F0502020204030204" pitchFamily="34" charset="0"/>
                <a:cs typeface="Calibri" panose="020F0502020204030204" pitchFamily="34" charset="0"/>
              </a:rPr>
              <a:t>Текст у тезама</a:t>
            </a:r>
          </a:p>
          <a:p>
            <a:pPr lvl="1"/>
            <a:r>
              <a:rPr lang="sr-Cyrl-RS" sz="2200" dirty="0">
                <a:latin typeface="Calibri" panose="020F0502020204030204" pitchFamily="34" charset="0"/>
                <a:cs typeface="Calibri" panose="020F0502020204030204" pitchFamily="34" charset="0"/>
              </a:rPr>
              <a:t>Максимално 5 – 7 теза</a:t>
            </a:r>
          </a:p>
          <a:p>
            <a:r>
              <a:rPr lang="sr-Cyrl-RS" sz="2400" dirty="0">
                <a:latin typeface="Calibri" panose="020F0502020204030204" pitchFamily="34" charset="0"/>
                <a:cs typeface="Calibri" panose="020F0502020204030204" pitchFamily="34" charset="0"/>
              </a:rPr>
              <a:t>Минимална величина фонта 18</a:t>
            </a:r>
            <a:r>
              <a:rPr lang="sr-Latn-RS" sz="2400" dirty="0">
                <a:latin typeface="Calibri" panose="020F0502020204030204" pitchFamily="34" charset="0"/>
                <a:cs typeface="Calibri" panose="020F0502020204030204" pitchFamily="34" charset="0"/>
              </a:rPr>
              <a:t> pt</a:t>
            </a:r>
          </a:p>
          <a:p>
            <a:pPr lvl="1"/>
            <a:r>
              <a:rPr lang="sr-Cyrl-RS" sz="2200" dirty="0">
                <a:latin typeface="Calibri" panose="020F0502020204030204" pitchFamily="34" charset="0"/>
                <a:cs typeface="Calibri" panose="020F0502020204030204" pitchFamily="34" charset="0"/>
              </a:rPr>
              <a:t>Фонт типа </a:t>
            </a:r>
            <a:r>
              <a:rPr lang="sr-Latn-RS" sz="2200" dirty="0">
                <a:latin typeface="Calibri" panose="020F0502020204030204" pitchFamily="34" charset="0"/>
                <a:cs typeface="Calibri" panose="020F0502020204030204" pitchFamily="34" charset="0"/>
              </a:rPr>
              <a:t>Sans Serif (</a:t>
            </a:r>
            <a:r>
              <a:rPr lang="sr-Cyrl-RS" sz="2200" dirty="0">
                <a:latin typeface="Calibri" panose="020F0502020204030204" pitchFamily="34" charset="0"/>
                <a:cs typeface="Calibri" panose="020F0502020204030204" pitchFamily="34" charset="0"/>
              </a:rPr>
              <a:t>није украсни</a:t>
            </a:r>
            <a:r>
              <a:rPr lang="sr-Latn-RS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sr-Cyrl-R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r-Cyrl-RS" sz="2400" dirty="0">
                <a:latin typeface="Calibri" panose="020F0502020204030204" pitchFamily="34" charset="0"/>
                <a:cs typeface="Calibri" panose="020F0502020204030204" pitchFamily="34" charset="0"/>
              </a:rPr>
              <a:t>Боја фонта у јасном контрасту са позадином</a:t>
            </a:r>
            <a:endParaRPr lang="sr-Latn-R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sr-Cyrl-RS" sz="2200" dirty="0">
                <a:latin typeface="Calibri" panose="020F0502020204030204" pitchFamily="34" charset="0"/>
                <a:cs typeface="Calibri" panose="020F0502020204030204" pitchFamily="34" charset="0"/>
              </a:rPr>
              <a:t>Там</a:t>
            </a:r>
            <a:r>
              <a:rPr lang="sr-Latn-RS" sz="22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sr-Cyrl-RS" sz="2200" dirty="0">
                <a:latin typeface="Calibri" panose="020F0502020204030204" pitchFamily="34" charset="0"/>
                <a:cs typeface="Calibri" panose="020F0502020204030204" pitchFamily="34" charset="0"/>
              </a:rPr>
              <a:t>н</a:t>
            </a:r>
            <a:r>
              <a:rPr lang="sr-Latn-R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r-Cyrl-RS" sz="2200" dirty="0">
                <a:latin typeface="Calibri" panose="020F0502020204030204" pitchFamily="34" charset="0"/>
                <a:cs typeface="Calibri" panose="020F0502020204030204" pitchFamily="34" charset="0"/>
              </a:rPr>
              <a:t>текст </a:t>
            </a:r>
            <a:r>
              <a:rPr lang="sr-Latn-RS" sz="22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sr-Cyrl-RS" sz="2200" dirty="0">
                <a:latin typeface="Calibri" panose="020F0502020204030204" pitchFamily="34" charset="0"/>
                <a:cs typeface="Calibri" panose="020F0502020204030204" pitchFamily="34" charset="0"/>
              </a:rPr>
              <a:t>светл</a:t>
            </a:r>
            <a:r>
              <a:rPr lang="sr-Latn-RS" sz="22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sr-Cyrl-RS" sz="2200" dirty="0">
                <a:latin typeface="Calibri" panose="020F0502020204030204" pitchFamily="34" charset="0"/>
                <a:cs typeface="Calibri" panose="020F0502020204030204" pitchFamily="34" charset="0"/>
              </a:rPr>
              <a:t> позадин</a:t>
            </a:r>
            <a:r>
              <a:rPr lang="sr-Latn-RS" sz="22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sr-Cyrl-R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Bold</a:t>
            </a:r>
            <a:r>
              <a:rPr lang="sr-Cyrl-RS" sz="2400" dirty="0">
                <a:latin typeface="Calibri" panose="020F0502020204030204" pitchFamily="34" charset="0"/>
                <a:cs typeface="Calibri" panose="020F0502020204030204" pitchFamily="34" charset="0"/>
              </a:rPr>
              <a:t> на једном</a:t>
            </a:r>
            <a:r>
              <a:rPr lang="sr-Latn-RS" sz="24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sr-Cyrl-R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r-Latn-RS" sz="2400" i="1" dirty="0">
                <a:latin typeface="Calibri" panose="020F0502020204030204" pitchFamily="34" charset="0"/>
                <a:cs typeface="Calibri" panose="020F0502020204030204" pitchFamily="34" charset="0"/>
              </a:rPr>
              <a:t>Italic</a:t>
            </a:r>
            <a:r>
              <a:rPr lang="sr-Latn-R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r-Cyrl-RS" sz="2400" dirty="0">
                <a:latin typeface="Calibri" panose="020F0502020204030204" pitchFamily="34" charset="0"/>
                <a:cs typeface="Calibri" panose="020F0502020204030204" pitchFamily="34" charset="0"/>
              </a:rPr>
              <a:t>на другом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r-Cyrl-RS" sz="2400" dirty="0">
                <a:latin typeface="Calibri" panose="020F0502020204030204" pitchFamily="34" charset="0"/>
                <a:cs typeface="Calibri" panose="020F0502020204030204" pitchFamily="34" charset="0"/>
              </a:rPr>
              <a:t>месту</a:t>
            </a:r>
          </a:p>
          <a:p>
            <a:r>
              <a:rPr lang="sr-Cyrl-RS" sz="2400" dirty="0">
                <a:latin typeface="Calibri" panose="020F0502020204030204" pitchFamily="34" charset="0"/>
                <a:cs typeface="Calibri" panose="020F0502020204030204" pitchFamily="34" charset="0"/>
              </a:rPr>
              <a:t>Елементи слајда у оквиру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3117A-A611-40A1-9549-404365A39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58" y="2393484"/>
            <a:ext cx="4230197" cy="423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15658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0A2D-69D3-41C4-AD4B-A4009FAE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sz="4000" b="1" dirty="0"/>
              <a:t>Лоша структура и дизајн слајда</a:t>
            </a:r>
            <a:endParaRPr lang="en-US" sz="4000" b="1" dirty="0"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40EC62-9EFB-4B21-9B77-BF8DDB5F01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2" b="22616"/>
          <a:stretch/>
        </p:blipFill>
        <p:spPr>
          <a:xfrm>
            <a:off x="0" y="5747169"/>
            <a:ext cx="1423844" cy="9532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D311-3BDC-4B87-899B-1A18F017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10" y="2340529"/>
            <a:ext cx="11182120" cy="4328720"/>
          </a:xfrm>
        </p:spPr>
        <p:txBody>
          <a:bodyPr>
            <a:normAutofit/>
          </a:bodyPr>
          <a:lstStyle/>
          <a:p>
            <a:r>
              <a:rPr lang="sr-Cyrl-RS" sz="2000" dirty="0">
                <a:solidFill>
                  <a:srgbClr val="00B050"/>
                </a:solidFill>
                <a:latin typeface="Bahnschrift SemiCondensed" panose="020B0502040204020203" pitchFamily="34" charset="0"/>
                <a:cs typeface="Calibri" panose="020F0502020204030204" pitchFamily="34" charset="0"/>
              </a:rPr>
              <a:t>Текст на овом слајду је написан у форми реченица. Прекршена је и већина осталих правила за креирање квалитетно дизајнираних и структурираних слајдова у </a:t>
            </a:r>
            <a:r>
              <a:rPr lang="sr-Latn-RS" sz="2000" i="1" dirty="0">
                <a:solidFill>
                  <a:srgbClr val="00B050"/>
                </a:solidFill>
                <a:latin typeface="Bahnschrift SemiCondensed" panose="020B0502040204020203" pitchFamily="34" charset="0"/>
                <a:cs typeface="Calibri" panose="020F0502020204030204" pitchFamily="34" charset="0"/>
              </a:rPr>
              <a:t>PowerPoint-</a:t>
            </a:r>
            <a:r>
              <a:rPr lang="sr-Cyrl-RS" sz="2000" dirty="0">
                <a:solidFill>
                  <a:srgbClr val="00B050"/>
                </a:solidFill>
                <a:latin typeface="Bahnschrift SemiCondensed" panose="020B0502040204020203" pitchFamily="34" charset="0"/>
                <a:cs typeface="Calibri" panose="020F0502020204030204" pitchFamily="34" charset="0"/>
              </a:rPr>
              <a:t>у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cs typeface="Calibri" panose="020F0502020204030204" pitchFamily="34" charset="0"/>
              </a:rPr>
              <a:t>.</a:t>
            </a:r>
            <a:endParaRPr lang="sr-Cyrl-RS" sz="2000" dirty="0">
              <a:solidFill>
                <a:srgbClr val="00B050"/>
              </a:solidFill>
              <a:latin typeface="Bahnschrift SemiCondensed" panose="020B0502040204020203" pitchFamily="34" charset="0"/>
              <a:cs typeface="Calibri" panose="020F0502020204030204" pitchFamily="34" charset="0"/>
            </a:endParaRPr>
          </a:p>
          <a:p>
            <a:r>
              <a:rPr lang="sr-Cyrl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Минимална величина фонта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Cyrl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овом слајду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Cyrl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је 16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Cyrl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(шеснаест поинта)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sr-Cyrl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r-Latn-R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Algerian" panose="04020705040A02060702" pitchFamily="82" charset="0"/>
                <a:cs typeface="Calibri" panose="020F0502020204030204" pitchFamily="34" charset="0"/>
              </a:rPr>
              <a:t>K</a:t>
            </a:r>
            <a:r>
              <a:rPr lang="sr-Cyrl-RS" sz="2000" dirty="0">
                <a:latin typeface="Algerian" panose="04020705040A02060702" pitchFamily="82" charset="0"/>
                <a:cs typeface="Calibri" panose="020F0502020204030204" pitchFamily="34" charset="0"/>
              </a:rPr>
              <a:t>оришћени су различити фонтови и различите боје. Већина фонтова је украсног (</a:t>
            </a:r>
            <a:r>
              <a:rPr lang="sr-Latn-RS" sz="2000" dirty="0">
                <a:latin typeface="Algerian" panose="04020705040A02060702" pitchFamily="82" charset="0"/>
                <a:cs typeface="Calibri" panose="020F0502020204030204" pitchFamily="34" charset="0"/>
              </a:rPr>
              <a:t>SERIF</a:t>
            </a:r>
            <a:r>
              <a:rPr lang="sr-Cyrl-RS" sz="2000" dirty="0">
                <a:latin typeface="Algerian" panose="04020705040A02060702" pitchFamily="82" charset="0"/>
                <a:cs typeface="Calibri" panose="020F0502020204030204" pitchFamily="34" charset="0"/>
              </a:rPr>
              <a:t>)</a:t>
            </a:r>
            <a:r>
              <a:rPr lang="sr-Latn-RS" sz="2000" dirty="0">
                <a:latin typeface="Algerian" panose="04020705040A02060702" pitchFamily="82" charset="0"/>
                <a:cs typeface="Calibri" panose="020F0502020204030204" pitchFamily="34" charset="0"/>
              </a:rPr>
              <a:t> </a:t>
            </a:r>
            <a:r>
              <a:rPr lang="sr-Cyrl-RS" sz="2000" dirty="0">
                <a:latin typeface="Algerian" panose="04020705040A02060702" pitchFamily="82" charset="0"/>
                <a:cs typeface="Calibri" panose="020F0502020204030204" pitchFamily="34" charset="0"/>
              </a:rPr>
              <a:t>типа које треба избегавати</a:t>
            </a:r>
            <a:r>
              <a:rPr lang="en-US" sz="2000" dirty="0">
                <a:latin typeface="Algerian" panose="04020705040A02060702" pitchFamily="82" charset="0"/>
                <a:cs typeface="Calibri" panose="020F0502020204030204" pitchFamily="34" charset="0"/>
              </a:rPr>
              <a:t>.</a:t>
            </a:r>
            <a:endParaRPr lang="sr-Latn-RS" sz="2000" dirty="0">
              <a:latin typeface="Algerian" panose="04020705040A02060702" pitchFamily="82" charset="0"/>
              <a:cs typeface="Calibri" panose="020F0502020204030204" pitchFamily="34" charset="0"/>
            </a:endParaRPr>
          </a:p>
          <a:p>
            <a:r>
              <a:rPr lang="sr-Cyrl-R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Боја фонта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,</a:t>
            </a:r>
            <a:r>
              <a:rPr lang="sr-Cyrl-R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 као што видите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,</a:t>
            </a:r>
            <a:r>
              <a:rPr lang="sr-Cyrl-R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 није у јасном контрасту са позадином. На светлој позадини боја текста треба да буде тамна. На тамној позадини се користи светла боја текста.</a:t>
            </a:r>
            <a:endParaRPr lang="sr-Latn-RS" sz="2400" dirty="0">
              <a:solidFill>
                <a:schemeClr val="accent1">
                  <a:lumMod val="40000"/>
                  <a:lumOff val="60000"/>
                </a:schemeClr>
              </a:solidFill>
              <a:latin typeface="Comic Sans MS" panose="030F0702030302020204" pitchFamily="66" charset="0"/>
              <a:cs typeface="Calibri" panose="020F0502020204030204" pitchFamily="34" charset="0"/>
            </a:endParaRPr>
          </a:p>
          <a:p>
            <a:r>
              <a:rPr lang="sr-Cyrl-RS" sz="2000" b="1" i="1" u="sng" dirty="0">
                <a:latin typeface="Arial Narrow" panose="020B0606020202030204" pitchFamily="34" charset="0"/>
                <a:cs typeface="Calibri" panose="020F0502020204030204" pitchFamily="34" charset="0"/>
              </a:rPr>
              <a:t>Опције за подебљање, искошење и подвлачење текста су искоришћене на једном месту.</a:t>
            </a:r>
          </a:p>
          <a:p>
            <a:r>
              <a:rPr lang="sr-Cyrl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cs typeface="Calibri" panose="020F0502020204030204" pitchFamily="34" charset="0"/>
              </a:rPr>
              <a:t>Неки елементи слајда се налазе ван оквира. Без обзира што можда изледају </a:t>
            </a:r>
            <a:br>
              <a:rPr lang="sr-Cyrl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cs typeface="Calibri" panose="020F0502020204030204" pitchFamily="34" charset="0"/>
              </a:rPr>
            </a:br>
            <a:r>
              <a:rPr lang="sr-Cyrl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cs typeface="Calibri" panose="020F0502020204030204" pitchFamily="34" charset="0"/>
              </a:rPr>
              <a:t>лепо они су непотребни јер не пружају</a:t>
            </a:r>
            <a:r>
              <a:rPr 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cs typeface="Calibri" panose="020F0502020204030204" pitchFamily="34" charset="0"/>
              </a:rPr>
              <a:t> </a:t>
            </a:r>
            <a:r>
              <a:rPr lang="sr-Cyrl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cs typeface="Calibri" panose="020F0502020204030204" pitchFamily="34" charset="0"/>
              </a:rPr>
              <a:t>никакву информацију.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  <a:cs typeface="Calibri" panose="020F0502020204030204" pitchFamily="34" charset="0"/>
            </a:endParaRPr>
          </a:p>
        </p:txBody>
      </p:sp>
      <p:sp>
        <p:nvSpPr>
          <p:cNvPr id="6" name="Heart 5">
            <a:extLst>
              <a:ext uri="{FF2B5EF4-FFF2-40B4-BE49-F238E27FC236}">
                <a16:creationId xmlns:a16="http://schemas.microsoft.com/office/drawing/2014/main" id="{027585DC-484D-4470-854F-F2D3478C0D0E}"/>
              </a:ext>
            </a:extLst>
          </p:cNvPr>
          <p:cNvSpPr/>
          <p:nvPr/>
        </p:nvSpPr>
        <p:spPr>
          <a:xfrm>
            <a:off x="10598228" y="5255047"/>
            <a:ext cx="1972574" cy="1937452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68680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0A2D-69D3-41C4-AD4B-A4009FAE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Лоша структура и дизајн слајда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0EC62-9EFB-4B21-9B77-BF8DDB5F01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2" b="22616"/>
          <a:stretch/>
        </p:blipFill>
        <p:spPr>
          <a:xfrm>
            <a:off x="5153224" y="2281806"/>
            <a:ext cx="6835641" cy="45761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D311-3BDC-4B87-899B-1A18F017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80" y="2340529"/>
            <a:ext cx="10477848" cy="4328720"/>
          </a:xfrm>
        </p:spPr>
        <p:txBody>
          <a:bodyPr>
            <a:normAutofit/>
          </a:bodyPr>
          <a:lstStyle/>
          <a:p>
            <a:r>
              <a:rPr lang="sr-Cyrl-RS" sz="2000" dirty="0">
                <a:latin typeface="Calibri" panose="020F0502020204030204" pitchFamily="34" charset="0"/>
                <a:cs typeface="Calibri" panose="020F0502020204030204" pitchFamily="34" charset="0"/>
              </a:rPr>
              <a:t>Текст на овом слајду је написан у форми реченица, а прекршена је и већина осталих правила за креирање квалитетно дизајнираних и структурираних слајдова у </a:t>
            </a:r>
            <a:r>
              <a:rPr lang="sr-Latn-RS" sz="2000" dirty="0">
                <a:latin typeface="Algerian" panose="04020705040A02060702" pitchFamily="82" charset="0"/>
                <a:cs typeface="Calibri" panose="020F0502020204030204" pitchFamily="34" charset="0"/>
              </a:rPr>
              <a:t>PowerPoint-</a:t>
            </a:r>
            <a:endParaRPr lang="sr-Cyrl-R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r-Cyrl-RS" sz="2000" dirty="0">
                <a:latin typeface="Calibri" panose="020F0502020204030204" pitchFamily="34" charset="0"/>
                <a:cs typeface="Calibri" panose="020F0502020204030204" pitchFamily="34" charset="0"/>
              </a:rPr>
              <a:t>Минимална величина фонта</a:t>
            </a:r>
            <a:r>
              <a:rPr lang="sr-Latn-RS" sz="2000" dirty="0">
                <a:latin typeface="Algerian" panose="04020705040A02060702" pitchFamily="82" charset="0"/>
                <a:cs typeface="Calibri" panose="020F0502020204030204" pitchFamily="34" charset="0"/>
              </a:rPr>
              <a:t> </a:t>
            </a:r>
            <a:r>
              <a:rPr lang="sr-Cyrl-RS" sz="2000" dirty="0">
                <a:latin typeface="Calibri" panose="020F0502020204030204" pitchFamily="34" charset="0"/>
                <a:cs typeface="Calibri" panose="020F0502020204030204" pitchFamily="34" charset="0"/>
              </a:rPr>
              <a:t>на овом слајду је 16</a:t>
            </a:r>
            <a:r>
              <a:rPr lang="sr-Latn-RS" sz="2000" dirty="0">
                <a:latin typeface="Algerian" panose="04020705040A02060702" pitchFamily="82" charset="0"/>
                <a:cs typeface="Calibri" panose="020F0502020204030204" pitchFamily="34" charset="0"/>
              </a:rPr>
              <a:t> pt</a:t>
            </a:r>
            <a:r>
              <a:rPr lang="sr-Cyrl-RS" sz="2000" dirty="0">
                <a:latin typeface="Algerian" panose="04020705040A02060702" pitchFamily="82" charset="0"/>
                <a:cs typeface="Calibri" panose="020F0502020204030204" pitchFamily="34" charset="0"/>
              </a:rPr>
              <a:t> (шеснаест поинта), док је коришћен фонт </a:t>
            </a:r>
            <a:r>
              <a:rPr lang="sr-Latn-RS" sz="2000" dirty="0">
                <a:latin typeface="Algerian" panose="04020705040A02060702" pitchFamily="82" charset="0"/>
                <a:cs typeface="Calibri" panose="020F0502020204030204" pitchFamily="34" charset="0"/>
              </a:rPr>
              <a:t>Algerian </a:t>
            </a:r>
            <a:r>
              <a:rPr lang="sr-Cyrl-RS" sz="2000" dirty="0">
                <a:latin typeface="Algerian" panose="04020705040A02060702" pitchFamily="82" charset="0"/>
                <a:cs typeface="Calibri" panose="020F0502020204030204" pitchFamily="34" charset="0"/>
              </a:rPr>
              <a:t>који је украсног односно </a:t>
            </a:r>
            <a:r>
              <a:rPr lang="sr-Latn-RS" sz="2000" dirty="0">
                <a:latin typeface="Algerian" panose="04020705040A02060702" pitchFamily="82" charset="0"/>
                <a:cs typeface="Calibri" panose="020F0502020204030204" pitchFamily="34" charset="0"/>
              </a:rPr>
              <a:t>SERIF </a:t>
            </a:r>
            <a:r>
              <a:rPr lang="sr-Cyrl-RS" sz="2000" dirty="0">
                <a:latin typeface="Algerian" panose="04020705040A02060702" pitchFamily="82" charset="0"/>
                <a:cs typeface="Calibri" panose="020F0502020204030204" pitchFamily="34" charset="0"/>
              </a:rPr>
              <a:t>типа</a:t>
            </a:r>
            <a:endParaRPr lang="sr-Latn-RS" sz="2000" dirty="0">
              <a:latin typeface="Algerian" panose="04020705040A02060702" pitchFamily="82" charset="0"/>
              <a:cs typeface="Calibri" panose="020F0502020204030204" pitchFamily="34" charset="0"/>
            </a:endParaRPr>
          </a:p>
          <a:p>
            <a:r>
              <a:rPr lang="sr-Cyrl-RS" sz="2000" dirty="0">
                <a:latin typeface="Calibri" panose="020F0502020204030204" pitchFamily="34" charset="0"/>
                <a:cs typeface="Calibri" panose="020F0502020204030204" pitchFamily="34" charset="0"/>
              </a:rPr>
              <a:t>Боја фонта као што видите није у јасном контрасту са позадином при чему је коришћен текст на тамној позадинској слици која више ремети пажњу него што има позитиван ефекат код публике</a:t>
            </a:r>
            <a:endParaRPr lang="sr-Latn-RS" sz="2000" dirty="0">
              <a:latin typeface="Algerian" panose="04020705040A02060702" pitchFamily="82" charset="0"/>
              <a:cs typeface="Calibri" panose="020F0502020204030204" pitchFamily="34" charset="0"/>
            </a:endParaRPr>
          </a:p>
          <a:p>
            <a:r>
              <a:rPr lang="en-US" sz="2000" b="1" i="1" dirty="0">
                <a:latin typeface="Algerian" panose="04020705040A02060702" pitchFamily="82" charset="0"/>
                <a:cs typeface="Calibri" panose="020F0502020204030204" pitchFamily="34" charset="0"/>
              </a:rPr>
              <a:t>Bold</a:t>
            </a:r>
            <a:r>
              <a:rPr lang="sr-Cyrl-R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sr-Latn-RS" sz="2000" b="1" i="1" dirty="0">
                <a:latin typeface="Algerian" panose="04020705040A02060702" pitchFamily="82" charset="0"/>
                <a:cs typeface="Calibri" panose="020F0502020204030204" pitchFamily="34" charset="0"/>
              </a:rPr>
              <a:t>Italic </a:t>
            </a:r>
            <a:r>
              <a:rPr lang="sr-Cyrl-R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су у овом примеру употребљени на једном месту</a:t>
            </a:r>
            <a:r>
              <a:rPr lang="sr-Cyrl-RS" sz="2000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sr-Cyrl-R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а такође и подвлачење</a:t>
            </a:r>
            <a:r>
              <a:rPr lang="sr-Cyrl-R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sr-Cyrl-R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Неки елементи слајда се на овом слајду за разлику од претходног налазе ван оквира истог, а такође су и непотребни.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cs typeface="Calibri" panose="020F0502020204030204" pitchFamily="34" charset="0"/>
            </a:endParaRPr>
          </a:p>
        </p:txBody>
      </p:sp>
      <p:sp>
        <p:nvSpPr>
          <p:cNvPr id="6" name="Heart 5">
            <a:extLst>
              <a:ext uri="{FF2B5EF4-FFF2-40B4-BE49-F238E27FC236}">
                <a16:creationId xmlns:a16="http://schemas.microsoft.com/office/drawing/2014/main" id="{027585DC-484D-4470-854F-F2D3478C0D0E}"/>
              </a:ext>
            </a:extLst>
          </p:cNvPr>
          <p:cNvSpPr/>
          <p:nvPr/>
        </p:nvSpPr>
        <p:spPr>
          <a:xfrm>
            <a:off x="-357529" y="5494789"/>
            <a:ext cx="1719743" cy="1719743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76215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251</TotalTime>
  <Words>377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Algerian</vt:lpstr>
      <vt:lpstr>Arial</vt:lpstr>
      <vt:lpstr>Arial Narrow</vt:lpstr>
      <vt:lpstr>Bahnschrift SemiCondensed</vt:lpstr>
      <vt:lpstr>Calibri</vt:lpstr>
      <vt:lpstr>Century Gothic</vt:lpstr>
      <vt:lpstr>Comic Sans MS</vt:lpstr>
      <vt:lpstr>Monotype Corsiva</vt:lpstr>
      <vt:lpstr>Times New Roman</vt:lpstr>
      <vt:lpstr>Wingdings 3</vt:lpstr>
      <vt:lpstr>Ion Boardroom</vt:lpstr>
      <vt:lpstr>МОЈА ПРВА МУЛТИМЕДИЈАЛНА ПРЕЗЕНТАЦИЈА</vt:lpstr>
      <vt:lpstr>Мој први нови слајд</vt:lpstr>
      <vt:lpstr>Слика, облик, видео и звук</vt:lpstr>
      <vt:lpstr>Добра структура и дизајн слајда</vt:lpstr>
      <vt:lpstr>Лоша структура и дизајн слајда</vt:lpstr>
      <vt:lpstr>Лоша структура и дизајн слајда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Papic</dc:creator>
  <cp:lastModifiedBy>Miloš Papić</cp:lastModifiedBy>
  <cp:revision>17</cp:revision>
  <dcterms:created xsi:type="dcterms:W3CDTF">2018-08-09T15:46:19Z</dcterms:created>
  <dcterms:modified xsi:type="dcterms:W3CDTF">2022-01-02T15:45:54Z</dcterms:modified>
</cp:coreProperties>
</file>