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726"/>
    <a:srgbClr val="2A744A"/>
    <a:srgbClr val="F2F2F2"/>
    <a:srgbClr val="9E9E9E"/>
    <a:srgbClr val="1D6F42"/>
    <a:srgbClr val="5C292E"/>
    <a:srgbClr val="C33B3B"/>
    <a:srgbClr val="D37D7C"/>
    <a:srgbClr val="F2D9B0"/>
    <a:srgbClr val="CFB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31" autoAdjust="0"/>
  </p:normalViewPr>
  <p:slideViewPr>
    <p:cSldViewPr snapToGrid="0">
      <p:cViewPr>
        <p:scale>
          <a:sx n="75" d="100"/>
          <a:sy n="75" d="100"/>
        </p:scale>
        <p:origin x="806" y="-4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CE2ABB-3E4F-4D41-8568-7C902D8340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7AD07-52BA-4654-AB16-B5FB95B8BA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FE1BA-D506-40EE-B152-1FC809E35E5F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EFF96-CB5A-4136-B37B-371A897EC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80E3A-98E2-4FFC-B81C-C354A7B3B9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F6829-522D-411D-99E3-19D7738EEB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22A5C-B1F3-4931-941D-123ADD0E9CE3}" type="datetimeFigureOut">
              <a:rPr lang="en-US" smtClean="0"/>
              <a:t>4/12/2020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98550-2AA3-427C-8530-E6B958473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0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5269-D5AC-4872-A436-178C5950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188"/>
            <a:ext cx="10515600" cy="314166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255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5269-D5AC-4872-A436-178C5950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188"/>
            <a:ext cx="10515600" cy="314166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1648-3E62-437A-9B2B-F30287F94D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2525" y="7029450"/>
            <a:ext cx="9886950" cy="512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31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961BD8-6614-4D8A-9A6F-E5F963382F71}"/>
              </a:ext>
            </a:extLst>
          </p:cNvPr>
          <p:cNvSpPr/>
          <p:nvPr userDrawn="1"/>
        </p:nvSpPr>
        <p:spPr>
          <a:xfrm>
            <a:off x="388374" y="336753"/>
            <a:ext cx="11415252" cy="14817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4CD81AB4-65E3-4CF1-9C7A-2A050F244859}"/>
              </a:ext>
            </a:extLst>
          </p:cNvPr>
          <p:cNvSpPr/>
          <p:nvPr/>
        </p:nvSpPr>
        <p:spPr>
          <a:xfrm>
            <a:off x="435172" y="14023256"/>
            <a:ext cx="11397158" cy="18015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 descr="Pencil Section">
            <a:extLst>
              <a:ext uri="{FF2B5EF4-FFF2-40B4-BE49-F238E27FC236}">
                <a16:creationId xmlns:a16="http://schemas.microsoft.com/office/drawing/2014/main" id="{8D92615C-5B7B-4D3F-BA80-16B1EFCB7FF5}"/>
              </a:ext>
            </a:extLst>
          </p:cNvPr>
          <p:cNvGrpSpPr/>
          <p:nvPr/>
        </p:nvGrpSpPr>
        <p:grpSpPr>
          <a:xfrm rot="10800000" flipH="1">
            <a:off x="5814615" y="2571375"/>
            <a:ext cx="559662" cy="8280973"/>
            <a:chOff x="1080001" y="5200650"/>
            <a:chExt cx="720000" cy="3600000"/>
          </a:xfrm>
          <a:solidFill>
            <a:schemeClr val="accent2"/>
          </a:solidFill>
        </p:grpSpPr>
        <p:sp>
          <p:nvSpPr>
            <p:cNvPr id="48" name="Arrow: Down 47">
              <a:extLst>
                <a:ext uri="{FF2B5EF4-FFF2-40B4-BE49-F238E27FC236}">
                  <a16:creationId xmlns:a16="http://schemas.microsoft.com/office/drawing/2014/main" id="{68B1B288-65DE-49B3-B796-60C78A73C467}"/>
                </a:ext>
              </a:extLst>
            </p:cNvPr>
            <p:cNvSpPr/>
            <p:nvPr/>
          </p:nvSpPr>
          <p:spPr>
            <a:xfrm>
              <a:off x="108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Arrow: Down 48">
              <a:extLst>
                <a:ext uri="{FF2B5EF4-FFF2-40B4-BE49-F238E27FC236}">
                  <a16:creationId xmlns:a16="http://schemas.microsoft.com/office/drawing/2014/main" id="{28115F85-35DA-4DA6-8F6D-D76F55F017F8}"/>
                </a:ext>
              </a:extLst>
            </p:cNvPr>
            <p:cNvSpPr/>
            <p:nvPr/>
          </p:nvSpPr>
          <p:spPr>
            <a:xfrm>
              <a:off x="144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rgbClr val="F37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 descr="Pencil Section">
            <a:extLst>
              <a:ext uri="{FF2B5EF4-FFF2-40B4-BE49-F238E27FC236}">
                <a16:creationId xmlns:a16="http://schemas.microsoft.com/office/drawing/2014/main" id="{654563AE-E16C-4E1F-A9A4-6397DA41C876}"/>
              </a:ext>
            </a:extLst>
          </p:cNvPr>
          <p:cNvGrpSpPr/>
          <p:nvPr/>
        </p:nvGrpSpPr>
        <p:grpSpPr>
          <a:xfrm rot="10800000" flipH="1" flipV="1">
            <a:off x="5817235" y="9754120"/>
            <a:ext cx="557042" cy="6070661"/>
            <a:chOff x="1080004" y="5369005"/>
            <a:chExt cx="716628" cy="3431645"/>
          </a:xfrm>
          <a:solidFill>
            <a:schemeClr val="accent2"/>
          </a:solidFill>
        </p:grpSpPr>
        <p:sp>
          <p:nvSpPr>
            <p:cNvPr id="52" name="Arrow: Down 51">
              <a:extLst>
                <a:ext uri="{FF2B5EF4-FFF2-40B4-BE49-F238E27FC236}">
                  <a16:creationId xmlns:a16="http://schemas.microsoft.com/office/drawing/2014/main" id="{6CCB93E5-E9A4-4482-8C18-AEB7F30A4194}"/>
                </a:ext>
              </a:extLst>
            </p:cNvPr>
            <p:cNvSpPr/>
            <p:nvPr/>
          </p:nvSpPr>
          <p:spPr>
            <a:xfrm>
              <a:off x="1080004" y="5369005"/>
              <a:ext cx="389497" cy="3431645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Arrow: Down 52">
              <a:extLst>
                <a:ext uri="{FF2B5EF4-FFF2-40B4-BE49-F238E27FC236}">
                  <a16:creationId xmlns:a16="http://schemas.microsoft.com/office/drawing/2014/main" id="{B7A95AF1-C41F-4FC2-A1EC-6548BBAAC537}"/>
                </a:ext>
              </a:extLst>
            </p:cNvPr>
            <p:cNvSpPr/>
            <p:nvPr/>
          </p:nvSpPr>
          <p:spPr>
            <a:xfrm>
              <a:off x="1407136" y="5369005"/>
              <a:ext cx="389496" cy="3431645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rgbClr val="F37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F5A3C48-BA5A-45CA-BEBC-957C4B4A17BB}"/>
              </a:ext>
            </a:extLst>
          </p:cNvPr>
          <p:cNvGrpSpPr/>
          <p:nvPr/>
        </p:nvGrpSpPr>
        <p:grpSpPr>
          <a:xfrm>
            <a:off x="387896" y="335829"/>
            <a:ext cx="11406683" cy="1800000"/>
            <a:chOff x="373382" y="360944"/>
            <a:chExt cx="11406683" cy="261058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FAC263-7E6E-4E43-A869-CA4B26449109}"/>
                </a:ext>
              </a:extLst>
            </p:cNvPr>
            <p:cNvSpPr/>
            <p:nvPr/>
          </p:nvSpPr>
          <p:spPr>
            <a:xfrm>
              <a:off x="373382" y="360944"/>
              <a:ext cx="11397158" cy="2603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1C669488-2A0B-44C0-9F72-5BE8C7DB482C}"/>
                </a:ext>
              </a:extLst>
            </p:cNvPr>
            <p:cNvSpPr/>
            <p:nvPr/>
          </p:nvSpPr>
          <p:spPr>
            <a:xfrm rot="16200000">
              <a:off x="4826870" y="-1926169"/>
              <a:ext cx="2603686" cy="719171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BA8738-77E6-443C-94A4-27B1484283E1}"/>
                </a:ext>
              </a:extLst>
            </p:cNvPr>
            <p:cNvSpPr/>
            <p:nvPr/>
          </p:nvSpPr>
          <p:spPr>
            <a:xfrm>
              <a:off x="9711307" y="360944"/>
              <a:ext cx="2068758" cy="2603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FE293287-00F7-49B0-B3A6-E3B47EFCE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79" y="703958"/>
            <a:ext cx="1116000" cy="10564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115C7A-2516-4CF6-9C70-0F3E7020035E}"/>
              </a:ext>
            </a:extLst>
          </p:cNvPr>
          <p:cNvSpPr txBox="1"/>
          <p:nvPr/>
        </p:nvSpPr>
        <p:spPr>
          <a:xfrm>
            <a:off x="2573745" y="225495"/>
            <a:ext cx="2129077" cy="9944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sr-Latn-RS" sz="8000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</a:t>
            </a:r>
            <a:endParaRPr lang="en-US" sz="6000" spc="-3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24E96B-6356-4C20-9CA0-622248E42B55}"/>
              </a:ext>
            </a:extLst>
          </p:cNvPr>
          <p:cNvSpPr txBox="1"/>
          <p:nvPr/>
        </p:nvSpPr>
        <p:spPr>
          <a:xfrm>
            <a:off x="6467475" y="855986"/>
            <a:ext cx="3263880" cy="13606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sr-Latn-RS" sz="8000" spc="-300" dirty="0">
                <a:solidFill>
                  <a:srgbClr val="F377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Jupyter</a:t>
            </a:r>
            <a:endParaRPr lang="en-US" sz="6000" spc="-300" noProof="1">
              <a:solidFill>
                <a:srgbClr val="F3772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79ECBA-1D59-4E36-86CB-EB4C311B9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069" y="605845"/>
            <a:ext cx="1080000" cy="12512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BA8ADEB-659D-49DC-BA32-69F44E9BE1B5}"/>
              </a:ext>
            </a:extLst>
          </p:cNvPr>
          <p:cNvSpPr/>
          <p:nvPr/>
        </p:nvSpPr>
        <p:spPr>
          <a:xfrm>
            <a:off x="397421" y="2139375"/>
            <a:ext cx="11397158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B53CF3-5CE6-4769-A031-A0C875BBEF6E}"/>
              </a:ext>
            </a:extLst>
          </p:cNvPr>
          <p:cNvSpPr txBox="1"/>
          <p:nvPr/>
        </p:nvSpPr>
        <p:spPr>
          <a:xfrm>
            <a:off x="3495675" y="2153635"/>
            <a:ext cx="5200650" cy="4245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sr-Cyrl-RS" sz="2800" b="1" noProof="1"/>
              <a:t>Цена</a:t>
            </a:r>
            <a:endParaRPr lang="en-US" sz="2000" b="1" noProof="1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3B063F-DD7F-4DC8-A841-1FA2B920AF1F}"/>
              </a:ext>
            </a:extLst>
          </p:cNvPr>
          <p:cNvGrpSpPr/>
          <p:nvPr/>
        </p:nvGrpSpPr>
        <p:grpSpPr>
          <a:xfrm>
            <a:off x="397421" y="3652689"/>
            <a:ext cx="11397158" cy="438234"/>
            <a:chOff x="397421" y="3551089"/>
            <a:chExt cx="11397158" cy="4382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887F4AA-B8AE-4841-BC5F-7DC5BA1088F1}"/>
                </a:ext>
              </a:extLst>
            </p:cNvPr>
            <p:cNvSpPr/>
            <p:nvPr/>
          </p:nvSpPr>
          <p:spPr>
            <a:xfrm>
              <a:off x="397421" y="3557323"/>
              <a:ext cx="11397158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AD4111D-A86B-4CE8-ABD3-34D00B26E410}"/>
                </a:ext>
              </a:extLst>
            </p:cNvPr>
            <p:cNvSpPr txBox="1"/>
            <p:nvPr/>
          </p:nvSpPr>
          <p:spPr>
            <a:xfrm>
              <a:off x="3495675" y="3551089"/>
              <a:ext cx="5200650" cy="4377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sr-Cyrl-RS" sz="2800" b="1" noProof="1"/>
                <a:t>Формат фајлова</a:t>
              </a:r>
              <a:endParaRPr lang="en-US" b="1" noProof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F5ACE49-1EDB-471F-AC90-A2C71B6F9A3D}"/>
              </a:ext>
            </a:extLst>
          </p:cNvPr>
          <p:cNvGrpSpPr/>
          <p:nvPr/>
        </p:nvGrpSpPr>
        <p:grpSpPr>
          <a:xfrm>
            <a:off x="397421" y="5176734"/>
            <a:ext cx="11397158" cy="435214"/>
            <a:chOff x="397421" y="4910034"/>
            <a:chExt cx="11397158" cy="43521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8D6CBAF-DD3B-4066-93F3-476FD8DC8892}"/>
                </a:ext>
              </a:extLst>
            </p:cNvPr>
            <p:cNvSpPr/>
            <p:nvPr/>
          </p:nvSpPr>
          <p:spPr>
            <a:xfrm>
              <a:off x="397421" y="4910034"/>
              <a:ext cx="11397158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D18A496-2065-4C6B-9363-BAFE2D1CC7D5}"/>
                </a:ext>
              </a:extLst>
            </p:cNvPr>
            <p:cNvSpPr txBox="1"/>
            <p:nvPr/>
          </p:nvSpPr>
          <p:spPr>
            <a:xfrm>
              <a:off x="2290763" y="4916792"/>
              <a:ext cx="7610475" cy="4284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sr-Cyrl-RS" sz="2800" b="1" noProof="1"/>
                <a:t>Знање програмирања</a:t>
              </a:r>
              <a:endParaRPr lang="en-US" b="1" noProof="1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4F923EC-8457-405F-BD30-D1B458C88931}"/>
              </a:ext>
            </a:extLst>
          </p:cNvPr>
          <p:cNvGrpSpPr/>
          <p:nvPr/>
        </p:nvGrpSpPr>
        <p:grpSpPr>
          <a:xfrm>
            <a:off x="399619" y="6701482"/>
            <a:ext cx="11397158" cy="432000"/>
            <a:chOff x="399619" y="6358582"/>
            <a:chExt cx="11397158" cy="540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1527289-B942-4C25-91F9-46B961B5086B}"/>
                </a:ext>
              </a:extLst>
            </p:cNvPr>
            <p:cNvSpPr/>
            <p:nvPr/>
          </p:nvSpPr>
          <p:spPr>
            <a:xfrm>
              <a:off x="399619" y="6358582"/>
              <a:ext cx="11397158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208DC8E-7FAE-400D-A119-FF86F0F74732}"/>
                </a:ext>
              </a:extLst>
            </p:cNvPr>
            <p:cNvSpPr txBox="1"/>
            <p:nvPr/>
          </p:nvSpPr>
          <p:spPr>
            <a:xfrm>
              <a:off x="1817961" y="6365352"/>
              <a:ext cx="8556079" cy="5309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sr-Cyrl-RS" sz="2800" b="1" noProof="1"/>
                <a:t>Форматирање (изглед) табеле и података</a:t>
              </a:r>
              <a:endParaRPr lang="en-US" b="1" noProof="1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1AF9DAD-28E1-4845-8A18-499B4CA0CBAC}"/>
              </a:ext>
            </a:extLst>
          </p:cNvPr>
          <p:cNvGrpSpPr/>
          <p:nvPr/>
        </p:nvGrpSpPr>
        <p:grpSpPr>
          <a:xfrm>
            <a:off x="397421" y="8216080"/>
            <a:ext cx="11397158" cy="432000"/>
            <a:chOff x="397421" y="7949380"/>
            <a:chExt cx="11397158" cy="4320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199D6EB-A20E-42D1-9C5A-32D32284F02B}"/>
                </a:ext>
              </a:extLst>
            </p:cNvPr>
            <p:cNvSpPr/>
            <p:nvPr/>
          </p:nvSpPr>
          <p:spPr>
            <a:xfrm>
              <a:off x="397421" y="7949380"/>
              <a:ext cx="11397158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4D15976-3A80-4EA1-BCD4-02A73CA7D81F}"/>
                </a:ext>
              </a:extLst>
            </p:cNvPr>
            <p:cNvSpPr txBox="1"/>
            <p:nvPr/>
          </p:nvSpPr>
          <p:spPr>
            <a:xfrm>
              <a:off x="2290763" y="7956590"/>
              <a:ext cx="7610475" cy="4156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sr-Cyrl-RS" sz="2800" b="1" noProof="1"/>
                <a:t>Очигледност урађених анализа</a:t>
              </a:r>
              <a:endParaRPr lang="en-US" sz="2800" b="1" noProof="1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8E0C084-20A0-44E4-B0C3-1E6DF3A2B960}"/>
              </a:ext>
            </a:extLst>
          </p:cNvPr>
          <p:cNvGrpSpPr/>
          <p:nvPr/>
        </p:nvGrpSpPr>
        <p:grpSpPr>
          <a:xfrm>
            <a:off x="397421" y="9744481"/>
            <a:ext cx="11397158" cy="432000"/>
            <a:chOff x="443524" y="9515881"/>
            <a:chExt cx="11397158" cy="5400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87A6010-C618-4FA9-9E3B-683492358C0C}"/>
                </a:ext>
              </a:extLst>
            </p:cNvPr>
            <p:cNvSpPr/>
            <p:nvPr/>
          </p:nvSpPr>
          <p:spPr>
            <a:xfrm>
              <a:off x="443524" y="9515881"/>
              <a:ext cx="11397158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B6FF999-79A2-43FD-B9A4-57A6951277AD}"/>
                </a:ext>
              </a:extLst>
            </p:cNvPr>
            <p:cNvSpPr txBox="1"/>
            <p:nvPr/>
          </p:nvSpPr>
          <p:spPr>
            <a:xfrm>
              <a:off x="1226324" y="9529564"/>
              <a:ext cx="9739353" cy="5237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sr-Cyrl-RS" sz="2800" b="1" noProof="1"/>
                <a:t>Анализе се лако и брзо могу применити на друге податке</a:t>
              </a:r>
              <a:endParaRPr lang="en-US" sz="2800" b="1" noProof="1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02FB0D-B9F4-4FD6-9844-1966D176222B}"/>
              </a:ext>
            </a:extLst>
          </p:cNvPr>
          <p:cNvGrpSpPr/>
          <p:nvPr/>
        </p:nvGrpSpPr>
        <p:grpSpPr>
          <a:xfrm>
            <a:off x="397421" y="11263068"/>
            <a:ext cx="11397158" cy="432000"/>
            <a:chOff x="397421" y="10958268"/>
            <a:chExt cx="11397158" cy="4320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EF7E0E2-F51F-4A83-8528-7372AA30A99B}"/>
                </a:ext>
              </a:extLst>
            </p:cNvPr>
            <p:cNvSpPr/>
            <p:nvPr/>
          </p:nvSpPr>
          <p:spPr>
            <a:xfrm>
              <a:off x="397421" y="10958268"/>
              <a:ext cx="11397158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6E4D470-1560-4FE6-B48B-40254FF5CA52}"/>
                </a:ext>
              </a:extLst>
            </p:cNvPr>
            <p:cNvSpPr txBox="1"/>
            <p:nvPr/>
          </p:nvSpPr>
          <p:spPr>
            <a:xfrm>
              <a:off x="2290763" y="10965478"/>
              <a:ext cx="7610475" cy="4198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sr-Cyrl-RS" sz="2800" b="1" noProof="1"/>
                <a:t>Инсталација нових функција</a:t>
              </a:r>
              <a:endParaRPr lang="en-US" b="1" noProof="1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8896ABE-03F8-4A01-B4CC-C22DAFF671A4}"/>
              </a:ext>
            </a:extLst>
          </p:cNvPr>
          <p:cNvGrpSpPr/>
          <p:nvPr/>
        </p:nvGrpSpPr>
        <p:grpSpPr>
          <a:xfrm>
            <a:off x="397421" y="14281133"/>
            <a:ext cx="11397158" cy="432000"/>
            <a:chOff x="397421" y="13493733"/>
            <a:chExt cx="11397158" cy="4320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2EC969-9046-48EE-8B42-0A0B021AE427}"/>
                </a:ext>
              </a:extLst>
            </p:cNvPr>
            <p:cNvSpPr/>
            <p:nvPr/>
          </p:nvSpPr>
          <p:spPr>
            <a:xfrm>
              <a:off x="397421" y="13493733"/>
              <a:ext cx="11397158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984893C-E602-4C6E-A84C-55B18549AC70}"/>
                </a:ext>
              </a:extLst>
            </p:cNvPr>
            <p:cNvSpPr txBox="1"/>
            <p:nvPr/>
          </p:nvSpPr>
          <p:spPr>
            <a:xfrm>
              <a:off x="1732599" y="13500943"/>
              <a:ext cx="8726803" cy="4247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sr-Cyrl-RS" sz="2800" b="1" noProof="1"/>
                <a:t>Употреба готових решења</a:t>
              </a:r>
              <a:endParaRPr lang="en-US" b="1" noProof="1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DFFD0E-C95E-4414-B97A-C39C189A69BF}"/>
              </a:ext>
            </a:extLst>
          </p:cNvPr>
          <p:cNvGrpSpPr/>
          <p:nvPr/>
        </p:nvGrpSpPr>
        <p:grpSpPr>
          <a:xfrm>
            <a:off x="399618" y="12771842"/>
            <a:ext cx="11397158" cy="439209"/>
            <a:chOff x="399618" y="12238442"/>
            <a:chExt cx="11397158" cy="439209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FBBE947-1112-4758-9962-9D7731E25232}"/>
                </a:ext>
              </a:extLst>
            </p:cNvPr>
            <p:cNvSpPr/>
            <p:nvPr/>
          </p:nvSpPr>
          <p:spPr>
            <a:xfrm>
              <a:off x="399618" y="12238442"/>
              <a:ext cx="11397158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64E0FD9-0F78-49AF-943C-98C5BC66AE2C}"/>
                </a:ext>
              </a:extLst>
            </p:cNvPr>
            <p:cNvSpPr txBox="1"/>
            <p:nvPr/>
          </p:nvSpPr>
          <p:spPr>
            <a:xfrm>
              <a:off x="1288024" y="12245652"/>
              <a:ext cx="9615952" cy="431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sr-Cyrl-RS" sz="2800" b="1" noProof="1"/>
                <a:t>Анализа више скупова података истовремено</a:t>
              </a:r>
              <a:endParaRPr lang="en-US" b="1" noProof="1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41D87FC-90D8-41A8-9DE4-7809885D562C}"/>
              </a:ext>
            </a:extLst>
          </p:cNvPr>
          <p:cNvSpPr txBox="1"/>
          <p:nvPr/>
        </p:nvSpPr>
        <p:spPr>
          <a:xfrm>
            <a:off x="394312" y="2563155"/>
            <a:ext cx="5420301" cy="10936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sr-Latn-RS" sz="2400" noProof="1">
              <a:solidFill>
                <a:srgbClr val="2A744A"/>
              </a:solidFill>
            </a:endParaRPr>
          </a:p>
          <a:p>
            <a:pPr algn="ctr"/>
            <a:r>
              <a:rPr lang="sr-Cyrl-RS" sz="2400" noProof="1">
                <a:solidFill>
                  <a:srgbClr val="2A744A"/>
                </a:solidFill>
              </a:rPr>
              <a:t>Комерцијалан софтвер</a:t>
            </a:r>
            <a:endParaRPr lang="en-US" sz="1600" noProof="1">
              <a:solidFill>
                <a:srgbClr val="2A744A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6AACA3-8773-4A3B-B0FF-4173010B973D}"/>
              </a:ext>
            </a:extLst>
          </p:cNvPr>
          <p:cNvSpPr txBox="1"/>
          <p:nvPr/>
        </p:nvSpPr>
        <p:spPr>
          <a:xfrm>
            <a:off x="6374277" y="2556288"/>
            <a:ext cx="5382551" cy="10873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sr-Cyrl-RS" sz="2400" b="1" noProof="1">
                <a:solidFill>
                  <a:srgbClr val="F37726"/>
                </a:solidFill>
              </a:rPr>
              <a:t>Софтвер отвореног к</a:t>
            </a:r>
            <a:r>
              <a:rPr lang="en-US" sz="2400" b="1" noProof="1">
                <a:solidFill>
                  <a:srgbClr val="F37726"/>
                </a:solidFill>
              </a:rPr>
              <a:t>ô</a:t>
            </a:r>
            <a:r>
              <a:rPr lang="sr-Cyrl-RS" sz="2400" b="1" noProof="1">
                <a:solidFill>
                  <a:srgbClr val="F37726"/>
                </a:solidFill>
              </a:rPr>
              <a:t>да </a:t>
            </a:r>
          </a:p>
          <a:p>
            <a:pPr algn="ctr"/>
            <a:r>
              <a:rPr lang="sr-Cyrl-RS" sz="2400" b="1" noProof="1">
                <a:solidFill>
                  <a:srgbClr val="F37726"/>
                </a:solidFill>
              </a:rPr>
              <a:t>(бесплатан)</a:t>
            </a:r>
            <a:endParaRPr lang="en-US" sz="1600" b="1" noProof="1">
              <a:solidFill>
                <a:srgbClr val="F37726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892FE25-FAA4-431B-84C7-7E50E12AC97A}"/>
              </a:ext>
            </a:extLst>
          </p:cNvPr>
          <p:cNvSpPr txBox="1"/>
          <p:nvPr/>
        </p:nvSpPr>
        <p:spPr>
          <a:xfrm>
            <a:off x="6374277" y="11692587"/>
            <a:ext cx="5420651" cy="10864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sr-Cyrl-RS" sz="2400" b="1" noProof="1">
                <a:solidFill>
                  <a:srgbClr val="F37726"/>
                </a:solidFill>
              </a:rPr>
              <a:t>Инсталира се само једна библиотека</a:t>
            </a:r>
            <a:endParaRPr lang="en-US" sz="1600" b="1" noProof="1">
              <a:solidFill>
                <a:srgbClr val="F37726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3BE4BA-B3F6-49A6-B80B-5A6C5E13A046}"/>
              </a:ext>
            </a:extLst>
          </p:cNvPr>
          <p:cNvSpPr txBox="1"/>
          <p:nvPr/>
        </p:nvSpPr>
        <p:spPr>
          <a:xfrm>
            <a:off x="394312" y="11700365"/>
            <a:ext cx="5427429" cy="10623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sr-Cyrl-RS" sz="2400" noProof="1">
                <a:solidFill>
                  <a:srgbClr val="2A744A"/>
                </a:solidFill>
              </a:rPr>
              <a:t>Мора се инсталирати нова</a:t>
            </a:r>
            <a:endParaRPr lang="en-US" sz="2400" noProof="1">
              <a:solidFill>
                <a:srgbClr val="2A744A"/>
              </a:solidFill>
            </a:endParaRPr>
          </a:p>
          <a:p>
            <a:pPr algn="ctr"/>
            <a:r>
              <a:rPr lang="sr-Cyrl-RS" sz="2400" noProof="1">
                <a:solidFill>
                  <a:srgbClr val="2A744A"/>
                </a:solidFill>
              </a:rPr>
              <a:t>верзија програма</a:t>
            </a:r>
            <a:endParaRPr lang="en-US" sz="1600" noProof="1">
              <a:solidFill>
                <a:srgbClr val="2A744A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3E2815-F2F6-42B9-8B52-B3A482CA185C}"/>
              </a:ext>
            </a:extLst>
          </p:cNvPr>
          <p:cNvSpPr txBox="1"/>
          <p:nvPr/>
        </p:nvSpPr>
        <p:spPr>
          <a:xfrm>
            <a:off x="399619" y="7142264"/>
            <a:ext cx="5412798" cy="10633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sr-Cyrl-RS" sz="2400" b="1" noProof="1">
                <a:solidFill>
                  <a:srgbClr val="2A744A"/>
                </a:solidFill>
              </a:rPr>
              <a:t>Једноставан интерфејс </a:t>
            </a:r>
            <a:br>
              <a:rPr lang="sr-Cyrl-RS" sz="2400" b="1" noProof="1">
                <a:solidFill>
                  <a:srgbClr val="2A744A"/>
                </a:solidFill>
              </a:rPr>
            </a:br>
            <a:r>
              <a:rPr lang="sr-Cyrl-RS" sz="2400" b="1" noProof="1">
                <a:solidFill>
                  <a:srgbClr val="2A744A"/>
                </a:solidFill>
              </a:rPr>
              <a:t>с алаткама за форматирање</a:t>
            </a:r>
            <a:endParaRPr lang="en-US" sz="1600" b="1" noProof="1">
              <a:solidFill>
                <a:srgbClr val="2A744A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188825-23FA-4FE7-B03A-B9B027C97337}"/>
              </a:ext>
            </a:extLst>
          </p:cNvPr>
          <p:cNvSpPr txBox="1"/>
          <p:nvPr/>
        </p:nvSpPr>
        <p:spPr>
          <a:xfrm>
            <a:off x="6387106" y="8653693"/>
            <a:ext cx="5397947" cy="109964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sr-Cyrl-RS" sz="2400" b="1" noProof="1">
                <a:solidFill>
                  <a:srgbClr val="F37726"/>
                </a:solidFill>
              </a:rPr>
              <a:t>Јасно видљива </a:t>
            </a:r>
            <a:br>
              <a:rPr lang="sr-Cyrl-RS" sz="2400" b="1" noProof="1">
                <a:solidFill>
                  <a:srgbClr val="F37726"/>
                </a:solidFill>
              </a:rPr>
            </a:br>
            <a:r>
              <a:rPr lang="sr-Cyrl-RS" sz="2400" b="1" noProof="1">
                <a:solidFill>
                  <a:srgbClr val="F37726"/>
                </a:solidFill>
              </a:rPr>
              <a:t>структура програма</a:t>
            </a:r>
            <a:endParaRPr lang="en-US" sz="1600" b="1" noProof="1">
              <a:solidFill>
                <a:srgbClr val="F37726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EA524B7-B70B-4DE2-95DE-BA493DDF70DA}"/>
              </a:ext>
            </a:extLst>
          </p:cNvPr>
          <p:cNvSpPr txBox="1"/>
          <p:nvPr/>
        </p:nvSpPr>
        <p:spPr>
          <a:xfrm>
            <a:off x="394312" y="8655290"/>
            <a:ext cx="5424123" cy="106901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sr-Cyrl-RS" sz="2400" noProof="1">
                <a:solidFill>
                  <a:srgbClr val="2A744A"/>
                </a:solidFill>
              </a:rPr>
              <a:t>На први поглед није лако</a:t>
            </a:r>
            <a:endParaRPr lang="sr-Latn-RS" sz="2400" noProof="1">
              <a:solidFill>
                <a:srgbClr val="2A744A"/>
              </a:solidFill>
            </a:endParaRPr>
          </a:p>
          <a:p>
            <a:pPr algn="ctr"/>
            <a:r>
              <a:rPr lang="sr-Cyrl-RS" sz="2400" noProof="1">
                <a:solidFill>
                  <a:srgbClr val="2A744A"/>
                </a:solidFill>
              </a:rPr>
              <a:t>уочити шта је нити како је урађено</a:t>
            </a:r>
            <a:endParaRPr lang="en-US" sz="1600" noProof="1">
              <a:solidFill>
                <a:srgbClr val="2A744A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5047A5-9165-4C96-943C-22A54A1F1E4B}"/>
              </a:ext>
            </a:extLst>
          </p:cNvPr>
          <p:cNvSpPr txBox="1"/>
          <p:nvPr/>
        </p:nvSpPr>
        <p:spPr>
          <a:xfrm>
            <a:off x="6370167" y="14718121"/>
            <a:ext cx="5386659" cy="10717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GB" sz="2400" b="1" dirty="0">
                <a:solidFill>
                  <a:srgbClr val="F37726"/>
                </a:solidFill>
              </a:rPr>
              <a:t>Лако је пронаћи готова решења </a:t>
            </a:r>
            <a:r>
              <a:rPr lang="sr-Latn-RS" sz="2400" b="1" dirty="0">
                <a:solidFill>
                  <a:srgbClr val="F37726"/>
                </a:solidFill>
              </a:rPr>
              <a:t>(</a:t>
            </a:r>
            <a:r>
              <a:rPr lang="sr-Cyrl-RS" sz="2400" b="1" dirty="0">
                <a:solidFill>
                  <a:srgbClr val="F37726"/>
                </a:solidFill>
              </a:rPr>
              <a:t>кодове</a:t>
            </a:r>
            <a:r>
              <a:rPr lang="sr-Latn-RS" sz="2400" b="1" dirty="0">
                <a:solidFill>
                  <a:srgbClr val="F37726"/>
                </a:solidFill>
              </a:rPr>
              <a:t>) </a:t>
            </a:r>
            <a:r>
              <a:rPr lang="en-GB" sz="2400" b="1" dirty="0">
                <a:solidFill>
                  <a:srgbClr val="F37726"/>
                </a:solidFill>
              </a:rPr>
              <a:t>и прилагодити </a:t>
            </a:r>
            <a:r>
              <a:rPr lang="en-GB" sz="2400" b="1" dirty="0" err="1">
                <a:solidFill>
                  <a:srgbClr val="F37726"/>
                </a:solidFill>
              </a:rPr>
              <a:t>их</a:t>
            </a:r>
            <a:r>
              <a:rPr lang="en-GB" sz="2400" b="1" dirty="0">
                <a:solidFill>
                  <a:srgbClr val="F37726"/>
                </a:solidFill>
              </a:rPr>
              <a:t> </a:t>
            </a:r>
          </a:p>
          <a:p>
            <a:pPr algn="ctr"/>
            <a:r>
              <a:rPr lang="sr-Cyrl-RS" sz="2400" b="1" dirty="0">
                <a:solidFill>
                  <a:srgbClr val="F37726"/>
                </a:solidFill>
              </a:rPr>
              <a:t>својим</a:t>
            </a:r>
            <a:r>
              <a:rPr lang="en-GB" sz="2400" b="1" dirty="0">
                <a:solidFill>
                  <a:srgbClr val="F37726"/>
                </a:solidFill>
              </a:rPr>
              <a:t> потребама </a:t>
            </a:r>
            <a:endParaRPr lang="en-US" sz="2400" b="1" noProof="1">
              <a:solidFill>
                <a:srgbClr val="F37726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2BFD43-8F0A-4CA3-A9F3-36EAB39C5B73}"/>
              </a:ext>
            </a:extLst>
          </p:cNvPr>
          <p:cNvSpPr txBox="1"/>
          <p:nvPr/>
        </p:nvSpPr>
        <p:spPr>
          <a:xfrm>
            <a:off x="6328315" y="4091398"/>
            <a:ext cx="5422500" cy="10954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sr-Cyrl-RS" sz="2400" b="1" noProof="1">
                <a:solidFill>
                  <a:srgbClr val="F37726"/>
                </a:solidFill>
              </a:rPr>
              <a:t>Отворен формат </a:t>
            </a:r>
            <a:br>
              <a:rPr lang="sr-Cyrl-RS" sz="2400" b="1" noProof="1">
                <a:solidFill>
                  <a:srgbClr val="F37726"/>
                </a:solidFill>
              </a:rPr>
            </a:br>
            <a:r>
              <a:rPr lang="sr-Cyrl-RS" sz="2400" b="1" noProof="1">
                <a:solidFill>
                  <a:srgbClr val="F37726"/>
                </a:solidFill>
              </a:rPr>
              <a:t>(читљив у свим окружењима за рад </a:t>
            </a:r>
            <a:br>
              <a:rPr lang="sr-Cyrl-RS" sz="2400" b="1" noProof="1">
                <a:solidFill>
                  <a:srgbClr val="F37726"/>
                </a:solidFill>
              </a:rPr>
            </a:br>
            <a:r>
              <a:rPr lang="sr-Cyrl-RS" sz="2400" b="1" noProof="1">
                <a:solidFill>
                  <a:srgbClr val="F37726"/>
                </a:solidFill>
              </a:rPr>
              <a:t>с </a:t>
            </a:r>
            <a:r>
              <a:rPr lang="sr-Latn-RS" sz="2400" b="1" i="1" noProof="1">
                <a:solidFill>
                  <a:srgbClr val="F37726"/>
                </a:solidFill>
              </a:rPr>
              <a:t>Jupyter</a:t>
            </a:r>
            <a:r>
              <a:rPr lang="sr-Latn-RS" sz="2400" b="1" noProof="1">
                <a:solidFill>
                  <a:srgbClr val="F37726"/>
                </a:solidFill>
              </a:rPr>
              <a:t>-</a:t>
            </a:r>
            <a:r>
              <a:rPr lang="sr-Cyrl-RS" sz="2400" b="1" noProof="1">
                <a:solidFill>
                  <a:srgbClr val="F37726"/>
                </a:solidFill>
              </a:rPr>
              <a:t>овим свескама)</a:t>
            </a:r>
            <a:endParaRPr lang="en-US" sz="1600" b="1" noProof="1">
              <a:solidFill>
                <a:srgbClr val="F37726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54855A0-E991-482B-BAE2-B606787A5433}"/>
              </a:ext>
            </a:extLst>
          </p:cNvPr>
          <p:cNvSpPr txBox="1"/>
          <p:nvPr/>
        </p:nvSpPr>
        <p:spPr>
          <a:xfrm>
            <a:off x="398465" y="5609907"/>
            <a:ext cx="5413951" cy="10824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sr-Cyrl-RS" sz="2400" b="1" noProof="1">
                <a:solidFill>
                  <a:srgbClr val="2A744A"/>
                </a:solidFill>
              </a:rPr>
              <a:t>Није потребно </a:t>
            </a:r>
            <a:br>
              <a:rPr lang="sr-Cyrl-RS" sz="2400" b="1" noProof="1">
                <a:solidFill>
                  <a:srgbClr val="2A744A"/>
                </a:solidFill>
              </a:rPr>
            </a:br>
            <a:r>
              <a:rPr lang="sr-Cyrl-RS" sz="2400" b="1" noProof="1">
                <a:solidFill>
                  <a:srgbClr val="2A744A"/>
                </a:solidFill>
              </a:rPr>
              <a:t>(графички кориснички интерфејс)</a:t>
            </a:r>
            <a:endParaRPr lang="en-US" sz="1600" b="1" noProof="1">
              <a:solidFill>
                <a:srgbClr val="2A744A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DF74EC-888B-47CA-9159-9E8731A9FA1F}"/>
              </a:ext>
            </a:extLst>
          </p:cNvPr>
          <p:cNvSpPr txBox="1"/>
          <p:nvPr/>
        </p:nvSpPr>
        <p:spPr>
          <a:xfrm>
            <a:off x="6386702" y="5609532"/>
            <a:ext cx="5398352" cy="11266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sr-Cyrl-RS" sz="2400" noProof="1">
                <a:solidFill>
                  <a:srgbClr val="F37726"/>
                </a:solidFill>
              </a:rPr>
              <a:t>Развојно окружење</a:t>
            </a:r>
            <a:endParaRPr lang="sr-Latn-RS" sz="2400" noProof="1">
              <a:solidFill>
                <a:srgbClr val="F37726"/>
              </a:solidFill>
            </a:endParaRPr>
          </a:p>
          <a:p>
            <a:pPr algn="ctr"/>
            <a:r>
              <a:rPr lang="sr-Cyrl-RS" sz="2400" noProof="1">
                <a:solidFill>
                  <a:srgbClr val="F37726"/>
                </a:solidFill>
              </a:rPr>
              <a:t>(потребно знање програмских језика)</a:t>
            </a:r>
            <a:endParaRPr lang="en-US" sz="1600" noProof="1">
              <a:solidFill>
                <a:srgbClr val="F37726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B4AE678-7811-4045-9ACD-44F635272F05}"/>
              </a:ext>
            </a:extLst>
          </p:cNvPr>
          <p:cNvSpPr txBox="1"/>
          <p:nvPr/>
        </p:nvSpPr>
        <p:spPr>
          <a:xfrm>
            <a:off x="402692" y="4086329"/>
            <a:ext cx="5409724" cy="109214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sr-Cyrl-RS" sz="2400" noProof="1">
                <a:solidFill>
                  <a:srgbClr val="2A744A"/>
                </a:solidFill>
              </a:rPr>
              <a:t>Затворен формат </a:t>
            </a:r>
          </a:p>
          <a:p>
            <a:pPr algn="ctr"/>
            <a:r>
              <a:rPr lang="sr-Cyrl-RS" sz="2400" noProof="1">
                <a:solidFill>
                  <a:srgbClr val="2A744A"/>
                </a:solidFill>
              </a:rPr>
              <a:t>(отвара се само у </a:t>
            </a:r>
            <a:r>
              <a:rPr lang="sr-Latn-RS" sz="2400" noProof="1">
                <a:solidFill>
                  <a:srgbClr val="2A744A"/>
                </a:solidFill>
              </a:rPr>
              <a:t>Excel</a:t>
            </a:r>
            <a:r>
              <a:rPr lang="sr-Cyrl-RS" sz="2400" noProof="1">
                <a:solidFill>
                  <a:srgbClr val="2A744A"/>
                </a:solidFill>
              </a:rPr>
              <a:t>-у)</a:t>
            </a:r>
            <a:endParaRPr lang="en-US" sz="1600" noProof="1">
              <a:solidFill>
                <a:srgbClr val="2A744A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8833BA-0CC8-4685-ACF2-6E0DEEAA3497}"/>
              </a:ext>
            </a:extLst>
          </p:cNvPr>
          <p:cNvSpPr txBox="1"/>
          <p:nvPr/>
        </p:nvSpPr>
        <p:spPr>
          <a:xfrm>
            <a:off x="6374277" y="7156433"/>
            <a:ext cx="5418104" cy="105755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sr-Cyrl-RS" sz="2400" noProof="1">
                <a:solidFill>
                  <a:srgbClr val="F37726"/>
                </a:solidFill>
              </a:rPr>
              <a:t>Уз све функције, табеле</a:t>
            </a:r>
            <a:endParaRPr lang="sr-Latn-RS" sz="2400" noProof="1">
              <a:solidFill>
                <a:srgbClr val="F37726"/>
              </a:solidFill>
            </a:endParaRPr>
          </a:p>
          <a:p>
            <a:pPr algn="ctr"/>
            <a:r>
              <a:rPr lang="sr-Cyrl-RS" sz="2400" noProof="1">
                <a:solidFill>
                  <a:srgbClr val="F37726"/>
                </a:solidFill>
              </a:rPr>
              <a:t>не могу изгледати лепо као у </a:t>
            </a:r>
            <a:r>
              <a:rPr lang="sr-Latn-RS" sz="2400" i="1" noProof="1">
                <a:solidFill>
                  <a:srgbClr val="F37726"/>
                </a:solidFill>
              </a:rPr>
              <a:t>Excel</a:t>
            </a:r>
            <a:r>
              <a:rPr lang="sr-Latn-RS" sz="2400" noProof="1">
                <a:solidFill>
                  <a:srgbClr val="F37726"/>
                </a:solidFill>
              </a:rPr>
              <a:t>-</a:t>
            </a:r>
            <a:r>
              <a:rPr lang="sr-Cyrl-RS" sz="2400" noProof="1">
                <a:solidFill>
                  <a:srgbClr val="F37726"/>
                </a:solidFill>
              </a:rPr>
              <a:t>у</a:t>
            </a:r>
            <a:endParaRPr lang="en-US" sz="1600" noProof="1">
              <a:solidFill>
                <a:srgbClr val="F37726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BCDE1E7-178A-4953-AC66-751CF5B3838D}"/>
              </a:ext>
            </a:extLst>
          </p:cNvPr>
          <p:cNvSpPr txBox="1"/>
          <p:nvPr/>
        </p:nvSpPr>
        <p:spPr>
          <a:xfrm>
            <a:off x="6370168" y="13203739"/>
            <a:ext cx="5386659" cy="10724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sr-Cyrl-RS" sz="2400" b="1" noProof="1">
                <a:solidFill>
                  <a:srgbClr val="F37726"/>
                </a:solidFill>
              </a:rPr>
              <a:t>Могућа је уз употребу</a:t>
            </a:r>
            <a:endParaRPr lang="en-US" sz="2400" b="1" noProof="1">
              <a:solidFill>
                <a:srgbClr val="F37726"/>
              </a:solidFill>
            </a:endParaRPr>
          </a:p>
          <a:p>
            <a:pPr algn="ctr"/>
            <a:r>
              <a:rPr lang="sr-Cyrl-RS" sz="2400" b="1" noProof="1">
                <a:solidFill>
                  <a:srgbClr val="F37726"/>
                </a:solidFill>
              </a:rPr>
              <a:t>једноставних петљи</a:t>
            </a:r>
            <a:endParaRPr lang="en-US" sz="1600" b="1" noProof="1">
              <a:solidFill>
                <a:srgbClr val="F37726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8682B8-05C9-43E4-809E-CE7BFE342E0A}"/>
              </a:ext>
            </a:extLst>
          </p:cNvPr>
          <p:cNvSpPr txBox="1"/>
          <p:nvPr/>
        </p:nvSpPr>
        <p:spPr>
          <a:xfrm>
            <a:off x="394312" y="13219362"/>
            <a:ext cx="5410095" cy="10710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sr-Latn-RS" sz="2400" spc="-150" noProof="1">
              <a:solidFill>
                <a:srgbClr val="2A744A"/>
              </a:solidFill>
            </a:endParaRPr>
          </a:p>
          <a:p>
            <a:pPr algn="ctr"/>
            <a:r>
              <a:rPr lang="sr-Cyrl-RS" sz="2400" noProof="1">
                <a:solidFill>
                  <a:srgbClr val="2A744A"/>
                </a:solidFill>
              </a:rPr>
              <a:t>Није могућа</a:t>
            </a:r>
            <a:endParaRPr lang="sr-Latn-RS" sz="2400" noProof="1">
              <a:solidFill>
                <a:srgbClr val="2A744A"/>
              </a:solidFill>
            </a:endParaRPr>
          </a:p>
          <a:p>
            <a:pPr algn="ctr"/>
            <a:endParaRPr lang="en-US" sz="1600" spc="-150" noProof="1">
              <a:solidFill>
                <a:srgbClr val="2A744A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BF7214A-145C-4471-921A-C5E45C947167}"/>
              </a:ext>
            </a:extLst>
          </p:cNvPr>
          <p:cNvSpPr txBox="1"/>
          <p:nvPr/>
        </p:nvSpPr>
        <p:spPr>
          <a:xfrm>
            <a:off x="394313" y="14736118"/>
            <a:ext cx="5408416" cy="103878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sr-Cyrl-RS" sz="2400" noProof="1">
                <a:solidFill>
                  <a:srgbClr val="2A744A"/>
                </a:solidFill>
              </a:rPr>
              <a:t>Не постоје готова решења, </a:t>
            </a:r>
            <a:endParaRPr lang="en-US" sz="2400" noProof="1">
              <a:solidFill>
                <a:srgbClr val="2A744A"/>
              </a:solidFill>
            </a:endParaRPr>
          </a:p>
          <a:p>
            <a:pPr algn="ctr"/>
            <a:r>
              <a:rPr lang="sr-Cyrl-RS" sz="2400" noProof="1">
                <a:solidFill>
                  <a:srgbClr val="2A744A"/>
                </a:solidFill>
              </a:rPr>
              <a:t>сваки проблем решаваш сам/-а</a:t>
            </a:r>
            <a:endParaRPr lang="en-US" sz="1600" noProof="1">
              <a:solidFill>
                <a:srgbClr val="2A744A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ECE3153-8B42-4787-9A30-C6A02826B6EC}"/>
              </a:ext>
            </a:extLst>
          </p:cNvPr>
          <p:cNvSpPr txBox="1"/>
          <p:nvPr/>
        </p:nvSpPr>
        <p:spPr>
          <a:xfrm>
            <a:off x="6375062" y="10169858"/>
            <a:ext cx="5417319" cy="10981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sr-Cyrl-RS" sz="2400" b="1" noProof="1">
                <a:solidFill>
                  <a:srgbClr val="F37726"/>
                </a:solidFill>
              </a:rPr>
              <a:t>Да. Само треба учитати нови скуп података и применити постојећи к</a:t>
            </a:r>
            <a:r>
              <a:rPr lang="en-US" sz="2400" b="1" noProof="1">
                <a:solidFill>
                  <a:srgbClr val="F37726"/>
                </a:solidFill>
              </a:rPr>
              <a:t>ô</a:t>
            </a:r>
            <a:r>
              <a:rPr lang="sr-Cyrl-RS" sz="2400" b="1" noProof="1">
                <a:solidFill>
                  <a:srgbClr val="F37726"/>
                </a:solidFill>
              </a:rPr>
              <a:t>д</a:t>
            </a:r>
            <a:endParaRPr lang="en-US" sz="1600" b="1" noProof="1">
              <a:solidFill>
                <a:srgbClr val="F37726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52E2AF1-066B-4240-A29D-CD224A2F2E44}"/>
              </a:ext>
            </a:extLst>
          </p:cNvPr>
          <p:cNvSpPr txBox="1"/>
          <p:nvPr/>
        </p:nvSpPr>
        <p:spPr>
          <a:xfrm>
            <a:off x="394312" y="10187480"/>
            <a:ext cx="5408416" cy="108540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sr-Cyrl-RS" sz="2400" noProof="1">
                <a:solidFill>
                  <a:srgbClr val="2A744A"/>
                </a:solidFill>
              </a:rPr>
              <a:t>Не. Нови подаци се морају</a:t>
            </a:r>
            <a:endParaRPr lang="en-US" sz="2400" noProof="1">
              <a:solidFill>
                <a:srgbClr val="2A744A"/>
              </a:solidFill>
            </a:endParaRPr>
          </a:p>
          <a:p>
            <a:pPr algn="ctr"/>
            <a:r>
              <a:rPr lang="sr-Cyrl-RS" sz="2400" noProof="1">
                <a:solidFill>
                  <a:srgbClr val="2A744A"/>
                </a:solidFill>
              </a:rPr>
              <a:t>изнова обрадити и анализирати </a:t>
            </a:r>
            <a:endParaRPr lang="en-US" sz="1600" noProof="1">
              <a:solidFill>
                <a:srgbClr val="2A7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3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hannon Smith">
      <a:dk1>
        <a:sysClr val="windowText" lastClr="000000"/>
      </a:dk1>
      <a:lt1>
        <a:sysClr val="window" lastClr="FFFFFF"/>
      </a:lt1>
      <a:dk2>
        <a:srgbClr val="262626"/>
      </a:dk2>
      <a:lt2>
        <a:srgbClr val="E7E6E6"/>
      </a:lt2>
      <a:accent1>
        <a:srgbClr val="FF0030"/>
      </a:accent1>
      <a:accent2>
        <a:srgbClr val="F06463"/>
      </a:accent2>
      <a:accent3>
        <a:srgbClr val="F3EF22"/>
      </a:accent3>
      <a:accent4>
        <a:srgbClr val="2A744A"/>
      </a:accent4>
      <a:accent5>
        <a:srgbClr val="FF0030"/>
      </a:accent5>
      <a:accent6>
        <a:srgbClr val="F3EF22"/>
      </a:accent6>
      <a:hlink>
        <a:srgbClr val="FF0030"/>
      </a:hlink>
      <a:folHlink>
        <a:srgbClr val="FF0030"/>
      </a:folHlink>
    </a:clrScheme>
    <a:fontScheme name="Custom 2">
      <a:majorFont>
        <a:latin typeface="Comic Sans MS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7F679DF-2C39-4631-8027-4294492C1725}" vid="{F9C39169-F391-4B73-9304-F92BE77C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C7F513-037B-408C-8F26-114261EF75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DCC618-084E-430C-B457-3CD1B78A57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52E3BC-8108-4473-AF33-C93DA317E364}">
  <ds:schemaRefs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Education infographics poster</Template>
  <TotalTime>0</TotalTime>
  <Words>194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Comic Sans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2020-02-18T15:29:37Z</dcterms:created>
  <dcterms:modified xsi:type="dcterms:W3CDTF">2020-04-12T16:18:25Z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