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452894" y="158004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+mj-lt"/>
              </a:rPr>
              <a:t>01</a:t>
            </a:r>
            <a:endParaRPr lang="en-US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+mj-lt"/>
              </a:rPr>
              <a:t>02</a:t>
            </a:r>
            <a:endParaRPr lang="en-U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</a:rPr>
              <a:t>03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</a:rPr>
              <a:t>04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+mj-lt"/>
              </a:rPr>
              <a:t>05</a:t>
            </a:r>
            <a:endParaRPr lang="en-US" b="1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0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A0864-76C0-4E85-87E9-5EC8A002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6069" y="2543050"/>
            <a:ext cx="6519863" cy="1771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29">
            <a:extLst>
              <a:ext uri="{FF2B5EF4-FFF2-40B4-BE49-F238E27FC236}">
                <a16:creationId xmlns:a16="http://schemas.microsoft.com/office/drawing/2014/main" id="{E56AFFF7-9361-4257-83AA-A507B29E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05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1245028" cy="644475"/>
          </a:xfrm>
        </p:spPr>
        <p:txBody>
          <a:bodyPr>
            <a:normAutofit/>
          </a:bodyPr>
          <a:lstStyle/>
          <a:p>
            <a:pPr algn="ctr"/>
            <a:r>
              <a:rPr lang="sr-Cyrl-RS" b="1" dirty="0">
                <a:latin typeface="Calibri" panose="020F0502020204030204" pitchFamily="34" charset="0"/>
                <a:cs typeface="Calibri" panose="020F0502020204030204" pitchFamily="34" charset="0"/>
              </a:rPr>
              <a:t>Од прикупљања података до представљања информација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b="1" dirty="0">
                <a:solidFill>
                  <a:srgbClr val="7030A0"/>
                </a:solidFill>
              </a:rPr>
              <a:t>Прикупљање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356902"/>
          </a:xfrm>
        </p:spPr>
        <p:txBody>
          <a:bodyPr>
            <a:normAutofit fontScale="92500" lnSpcReduction="10000"/>
          </a:bodyPr>
          <a:lstStyle/>
          <a:p>
            <a:r>
              <a:rPr lang="sr-Latn-RS" i="1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упитници, отворени подаци претрага веба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 посматрање, мерење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40871" y="2262595"/>
            <a:ext cx="2068694" cy="391634"/>
          </a:xfrm>
        </p:spPr>
        <p:txBody>
          <a:bodyPr/>
          <a:lstStyle/>
          <a:p>
            <a:r>
              <a:rPr lang="sr-Cyrl-RS" b="1" dirty="0">
                <a:solidFill>
                  <a:srgbClr val="00B050"/>
                </a:solidFill>
              </a:rPr>
              <a:t>Обрада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40871" y="1067837"/>
            <a:ext cx="2068694" cy="1159565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Смештање у табеларну форму, форматирање, сортирање и друге припреме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Cyrl-RS" b="1" dirty="0">
                <a:solidFill>
                  <a:srgbClr val="0070C0"/>
                </a:solidFill>
              </a:rPr>
              <a:t>Анализа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4436" y="5001792"/>
            <a:ext cx="2623128" cy="1590615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Филтрирање, </a:t>
            </a:r>
          </a:p>
          <a:p>
            <a:pPr>
              <a:spcBef>
                <a:spcPts val="0"/>
              </a:spcBef>
            </a:pPr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условно форматирање, формуле и функције</a:t>
            </a:r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групна статистика (међувредности и изведене табеле)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0247" y="2246968"/>
            <a:ext cx="2068694" cy="391634"/>
          </a:xfrm>
        </p:spPr>
        <p:txBody>
          <a:bodyPr/>
          <a:lstStyle/>
          <a:p>
            <a:r>
              <a:rPr lang="sr-Cyrl-RS" b="1" dirty="0">
                <a:solidFill>
                  <a:srgbClr val="C00000"/>
                </a:solidFill>
              </a:rPr>
              <a:t>Визуелизација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582926"/>
            <a:ext cx="2068694" cy="644475"/>
          </a:xfrm>
        </p:spPr>
        <p:txBody>
          <a:bodyPr>
            <a:normAutofit/>
          </a:bodyPr>
          <a:lstStyle/>
          <a:p>
            <a:r>
              <a:rPr lang="sr-Cyrl-RS" dirty="0">
                <a:latin typeface="Calibri" panose="020F0502020204030204" pitchFamily="34" charset="0"/>
                <a:cs typeface="Calibri" panose="020F0502020204030204" pitchFamily="34" charset="0"/>
              </a:rPr>
              <a:t>Израда графикона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Cyrl-RS" b="1" dirty="0">
                <a:solidFill>
                  <a:srgbClr val="FF6600"/>
                </a:solidFill>
              </a:rPr>
              <a:t>Презентација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09015" y="5040136"/>
            <a:ext cx="2410808" cy="948718"/>
          </a:xfrm>
        </p:spPr>
        <p:txBody>
          <a:bodyPr>
            <a:normAutofit/>
          </a:bodyPr>
          <a:lstStyle/>
          <a:p>
            <a:r>
              <a:rPr lang="sr-Latn-RS" sz="1900" i="1" dirty="0"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sr-Latn-R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Latn-RS" sz="1900" i="1" dirty="0">
                <a:latin typeface="Calibri" panose="020F0502020204030204" pitchFamily="34" charset="0"/>
                <a:cs typeface="Calibri" panose="020F0502020204030204" pitchFamily="34" charset="0"/>
              </a:rPr>
              <a:t>Prezi</a:t>
            </a:r>
            <a:r>
              <a:rPr lang="sr-Cyrl-RS" sz="19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r-Latn-RS" sz="1900" i="1" dirty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sr-Cyrl-RS" sz="1900" dirty="0">
                <a:latin typeface="Calibri" panose="020F0502020204030204" pitchFamily="34" charset="0"/>
                <a:cs typeface="Calibri" panose="020F0502020204030204" pitchFamily="34" charset="0"/>
              </a:rPr>
              <a:t>презентације</a:t>
            </a:r>
            <a:r>
              <a:rPr lang="sr-Cyrl-RS" sz="19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sr-Latn-R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Cyrl-RS" sz="1900" dirty="0">
                <a:latin typeface="Calibri" panose="020F0502020204030204" pitchFamily="34" charset="0"/>
                <a:cs typeface="Calibri" panose="020F0502020204030204" pitchFamily="34" charset="0"/>
              </a:rPr>
              <a:t>инфографик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BB572-0456-4106-B924-89CB662D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84" y="3231107"/>
            <a:ext cx="637848" cy="7835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AF9D533-A770-455B-AA37-D947B5FC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49" y="3010652"/>
            <a:ext cx="976276" cy="9762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BFDF90-DD29-41F7-A9D4-8283B3FA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24" y="3078801"/>
            <a:ext cx="820679" cy="8913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0D1E14-028C-4D92-8EA6-28176BC9D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27" y="3234030"/>
            <a:ext cx="966861" cy="899182"/>
          </a:xfrm>
          <a:prstGeom prst="rect">
            <a:avLst/>
          </a:prstGeom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7EEF138-296C-49D3-B74F-6786601EA545}"/>
              </a:ext>
            </a:extLst>
          </p:cNvPr>
          <p:cNvSpPr txBox="1">
            <a:spLocks/>
          </p:cNvSpPr>
          <p:nvPr/>
        </p:nvSpPr>
        <p:spPr>
          <a:xfrm>
            <a:off x="5201132" y="3474257"/>
            <a:ext cx="820679" cy="8417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A4E3F2F-54BD-4DD1-9542-364B169B4048}"/>
              </a:ext>
            </a:extLst>
          </p:cNvPr>
          <p:cNvSpPr txBox="1">
            <a:spLocks/>
          </p:cNvSpPr>
          <p:nvPr/>
        </p:nvSpPr>
        <p:spPr>
          <a:xfrm>
            <a:off x="6067916" y="3488737"/>
            <a:ext cx="820679" cy="6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4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2D21C-54BB-48A9-A24B-D9878EF8B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358" y="3099322"/>
            <a:ext cx="1139778" cy="8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E91B-16BB-4A74-8A74-C75F4055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ADCE49-1577-4FC1-84B1-42EA310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2402_Five year infographic timeline_AAS_v4" id="{15E0E4E4-C859-421D-B2AC-27461FA96924}" vid="{C7AD7A51-89C3-427E-BFA8-27D4F8CF45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ECE1D0-6BAB-4E58-8A9D-B6BE29B134CE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infographic timeline</Template>
  <TotalTime>0</TotalTime>
  <Words>70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Од прикупљања података до представљања информација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2020-01-19T08:31:46Z</dcterms:created>
  <dcterms:modified xsi:type="dcterms:W3CDTF">2020-03-29T08:02:57Z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