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78" r:id="rId7"/>
    <p:sldId id="279" r:id="rId8"/>
    <p:sldId id="286" r:id="rId9"/>
    <p:sldId id="287" r:id="rId10"/>
    <p:sldId id="288" r:id="rId11"/>
    <p:sldId id="258" r:id="rId12"/>
    <p:sldId id="281" r:id="rId13"/>
    <p:sldId id="280" r:id="rId14"/>
    <p:sldId id="282" r:id="rId15"/>
    <p:sldId id="266" r:id="rId16"/>
    <p:sldId id="283" r:id="rId17"/>
    <p:sldId id="289" r:id="rId18"/>
    <p:sldId id="292" r:id="rId19"/>
    <p:sldId id="293" r:id="rId20"/>
    <p:sldId id="271" r:id="rId21"/>
    <p:sldId id="290" r:id="rId22"/>
    <p:sldId id="2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B0D398-088B-4826-94BD-87E047CF91DF}" v="1" dt="2024-07-12T09:14:16.0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0655" autoAdjust="0"/>
  </p:normalViewPr>
  <p:slideViewPr>
    <p:cSldViewPr snapToGrid="0">
      <p:cViewPr varScale="1">
        <p:scale>
          <a:sx n="76" d="100"/>
          <a:sy n="76" d="100"/>
        </p:scale>
        <p:origin x="211" y="4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a Tifui" userId="dac49c0ce5cc82f6" providerId="LiveId" clId="{C4B0D398-088B-4826-94BD-87E047CF91DF}"/>
    <pc:docChg chg="undo custSel modSld">
      <pc:chgData name="Lara Tifui" userId="dac49c0ce5cc82f6" providerId="LiveId" clId="{C4B0D398-088B-4826-94BD-87E047CF91DF}" dt="2024-07-12T09:17:56.333" v="38" actId="1076"/>
      <pc:docMkLst>
        <pc:docMk/>
      </pc:docMkLst>
      <pc:sldChg chg="addSp delSp modSp mod modClrScheme chgLayout">
        <pc:chgData name="Lara Tifui" userId="dac49c0ce5cc82f6" providerId="LiveId" clId="{C4B0D398-088B-4826-94BD-87E047CF91DF}" dt="2024-07-12T09:17:56.333" v="38" actId="1076"/>
        <pc:sldMkLst>
          <pc:docMk/>
          <pc:sldMk cId="1591608185" sldId="289"/>
        </pc:sldMkLst>
        <pc:spChg chg="mod">
          <ac:chgData name="Lara Tifui" userId="dac49c0ce5cc82f6" providerId="LiveId" clId="{C4B0D398-088B-4826-94BD-87E047CF91DF}" dt="2024-07-12T09:17:08.525" v="25" actId="1076"/>
          <ac:spMkLst>
            <pc:docMk/>
            <pc:sldMk cId="1591608185" sldId="289"/>
            <ac:spMk id="2" creationId="{CD4B75AC-0FA9-298D-8F64-2E48FFA53253}"/>
          </ac:spMkLst>
        </pc:spChg>
        <pc:spChg chg="mod">
          <ac:chgData name="Lara Tifui" userId="dac49c0ce5cc82f6" providerId="LiveId" clId="{C4B0D398-088B-4826-94BD-87E047CF91DF}" dt="2024-07-12T09:17:48.710" v="36" actId="1076"/>
          <ac:spMkLst>
            <pc:docMk/>
            <pc:sldMk cId="1591608185" sldId="289"/>
            <ac:spMk id="7" creationId="{B195F8BD-B706-358E-49FE-EBA87285119D}"/>
          </ac:spMkLst>
        </pc:spChg>
        <pc:spChg chg="add mod ord">
          <ac:chgData name="Lara Tifui" userId="dac49c0ce5cc82f6" providerId="LiveId" clId="{C4B0D398-088B-4826-94BD-87E047CF91DF}" dt="2024-07-12T09:17:26.221" v="30" actId="1076"/>
          <ac:spMkLst>
            <pc:docMk/>
            <pc:sldMk cId="1591608185" sldId="289"/>
            <ac:spMk id="8" creationId="{A4B1E3F7-DA58-BEA1-5344-FAABBAD8DADD}"/>
          </ac:spMkLst>
        </pc:spChg>
        <pc:spChg chg="add del mod">
          <ac:chgData name="Lara Tifui" userId="dac49c0ce5cc82f6" providerId="LiveId" clId="{C4B0D398-088B-4826-94BD-87E047CF91DF}" dt="2024-07-12T09:16:00.281" v="14" actId="26606"/>
          <ac:spMkLst>
            <pc:docMk/>
            <pc:sldMk cId="1591608185" sldId="289"/>
            <ac:spMk id="13" creationId="{A72051CE-4957-FF1E-7B65-E28B9EDB53DB}"/>
          </ac:spMkLst>
        </pc:spChg>
        <pc:spChg chg="add del mod">
          <ac:chgData name="Lara Tifui" userId="dac49c0ce5cc82f6" providerId="LiveId" clId="{C4B0D398-088B-4826-94BD-87E047CF91DF}" dt="2024-07-12T09:16:07.551" v="16" actId="26606"/>
          <ac:spMkLst>
            <pc:docMk/>
            <pc:sldMk cId="1591608185" sldId="289"/>
            <ac:spMk id="15" creationId="{D1C4DFC4-2D0B-3DE4-2A09-5E4B4A48643A}"/>
          </ac:spMkLst>
        </pc:spChg>
        <pc:picChg chg="mod ord">
          <ac:chgData name="Lara Tifui" userId="dac49c0ce5cc82f6" providerId="LiveId" clId="{C4B0D398-088B-4826-94BD-87E047CF91DF}" dt="2024-07-12T09:17:56.333" v="38" actId="1076"/>
          <ac:picMkLst>
            <pc:docMk/>
            <pc:sldMk cId="1591608185" sldId="289"/>
            <ac:picMk id="4" creationId="{2CF5B268-04D1-C5FB-6886-D6C83B3AA63A}"/>
          </ac:picMkLst>
        </pc:picChg>
        <pc:picChg chg="mod ord">
          <ac:chgData name="Lara Tifui" userId="dac49c0ce5cc82f6" providerId="LiveId" clId="{C4B0D398-088B-4826-94BD-87E047CF91DF}" dt="2024-07-12T09:17:51.116" v="37" actId="1076"/>
          <ac:picMkLst>
            <pc:docMk/>
            <pc:sldMk cId="1591608185" sldId="289"/>
            <ac:picMk id="6" creationId="{7C7144FF-BF6C-ADD9-CA60-14A5B577E50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function </a:t>
            </a:r>
            <a:r>
              <a:rPr lang="en-US" dirty="0" err="1"/>
              <a:t>get_account</a:t>
            </a:r>
            <a:r>
              <a:rPr lang="en-US" dirty="0"/>
              <a:t>, which has 3 optional parameters,  had 0% test coverage. After adding 5 unit tests , in order to check each of the possible calling situations covered by the function coding, the function has now 100% branch coverage and the total coverage of the utils.py file has raised from  32% to 65%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21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7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15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98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34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4.xml"/><Relationship Id="rId4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slide" Target="slide1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slide" Target="slide11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9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1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err="1"/>
              <a:t>Resit</a:t>
            </a:r>
            <a:r>
              <a:rPr lang="en-US" dirty="0"/>
              <a:t> assignment 1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Improvements: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D6F61B3-160E-0E5E-35E3-63EEF04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5" name="Picture 4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DB3E7324-443A-8C70-49E0-F818368E4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60" y="1889336"/>
            <a:ext cx="5730737" cy="1089754"/>
          </a:xfrm>
          <a:prstGeom prst="rect">
            <a:avLst/>
          </a:prstGeom>
        </p:spPr>
      </p:pic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B316906-D7F8-ED3B-07AA-6026E1330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60" y="3429000"/>
            <a:ext cx="7793922" cy="24492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E708AF-4A09-E03F-C7F9-49DD07952D6C}"/>
              </a:ext>
            </a:extLst>
          </p:cNvPr>
          <p:cNvSpPr txBox="1"/>
          <p:nvPr/>
        </p:nvSpPr>
        <p:spPr>
          <a:xfrm>
            <a:off x="9435402" y="5948624"/>
            <a:ext cx="163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 action="ppaction://hlinksldjump"/>
              </a:rPr>
              <a:t>Back to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spc="150" baseline="0" dirty="0">
                <a:latin typeface="+mj-lt"/>
                <a:ea typeface="+mj-ea"/>
                <a:cs typeface="+mj-cs"/>
              </a:rPr>
              <a:t>Making of tests (part 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82828-17FE-B754-2ED7-147BCCC08D7F}"/>
              </a:ext>
            </a:extLst>
          </p:cNvPr>
          <p:cNvSpPr txBox="1"/>
          <p:nvPr/>
        </p:nvSpPr>
        <p:spPr>
          <a:xfrm>
            <a:off x="1333499" y="2674013"/>
            <a:ext cx="3951933" cy="3269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0" spc="50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Initial state of the function</a:t>
            </a:r>
            <a:endParaRPr lang="en-US" sz="2000" b="0" spc="5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0" spc="50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Tests added</a:t>
            </a:r>
            <a:endParaRPr lang="en-US" sz="2000" b="0" spc="5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0" spc="50" dirty="0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Improvements</a:t>
            </a:r>
            <a:endParaRPr lang="en-US" sz="2000" b="0" spc="5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lang="en-US" sz="2000" b="0" spc="5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lang="en-US" sz="2000" b="0" spc="5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sz="2000" b="0" spc="50" dirty="0">
                <a:solidFill>
                  <a:schemeClr val="bg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 to agenda </a:t>
            </a:r>
            <a:endParaRPr lang="en-US" sz="2000" b="0" spc="50" dirty="0">
              <a:solidFill>
                <a:schemeClr val="bg1"/>
              </a:solidFill>
            </a:endParaRP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342" y="136526"/>
            <a:ext cx="5884027" cy="1204912"/>
          </a:xfrm>
        </p:spPr>
        <p:txBody>
          <a:bodyPr/>
          <a:lstStyle/>
          <a:p>
            <a:r>
              <a:rPr lang="en-US" dirty="0"/>
              <a:t>Initial state of function: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81955" y="1731241"/>
            <a:ext cx="5907176" cy="1204912"/>
          </a:xfrm>
        </p:spPr>
        <p:txBody>
          <a:bodyPr>
            <a:noAutofit/>
          </a:bodyPr>
          <a:lstStyle/>
          <a:p>
            <a:r>
              <a:rPr lang="en-US" dirty="0"/>
              <a:t>In projects/accounts/utils.py, the function chosen is: </a:t>
            </a:r>
            <a:r>
              <a:rPr lang="en-US" dirty="0" err="1"/>
              <a:t>get_account</a:t>
            </a:r>
            <a:r>
              <a:rPr lang="en-US" dirty="0"/>
              <a:t>()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C410E01-3E3D-2AF8-3A00-8820C2F72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04" y="5440633"/>
            <a:ext cx="6149873" cy="1082134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B3DA7C9A-3C95-7013-4637-51C7D324E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338" y="2527706"/>
            <a:ext cx="6412494" cy="22339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A7C924-4DA7-68FF-6B22-285B3A325DC0}"/>
              </a:ext>
            </a:extLst>
          </p:cNvPr>
          <p:cNvSpPr txBox="1"/>
          <p:nvPr/>
        </p:nvSpPr>
        <p:spPr>
          <a:xfrm>
            <a:off x="698867" y="4761633"/>
            <a:ext cx="3848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initial coverage of the file the function is in: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A9C431-8A8F-C46D-9D49-A4CE4686AEF7}"/>
              </a:ext>
            </a:extLst>
          </p:cNvPr>
          <p:cNvSpPr txBox="1"/>
          <p:nvPr/>
        </p:nvSpPr>
        <p:spPr>
          <a:xfrm>
            <a:off x="9279108" y="5981700"/>
            <a:ext cx="180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 action="ppaction://hlinksldjump"/>
              </a:rPr>
              <a:t>Back to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649" y="231112"/>
            <a:ext cx="2929931" cy="1013348"/>
          </a:xfrm>
        </p:spPr>
        <p:txBody>
          <a:bodyPr>
            <a:normAutofit/>
          </a:bodyPr>
          <a:lstStyle/>
          <a:p>
            <a:r>
              <a:rPr lang="en-US" dirty="0"/>
              <a:t>Tests Added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FA2C61B-4179-0A5E-103B-000CE29BD3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19" r="15878"/>
          <a:stretch/>
        </p:blipFill>
        <p:spPr>
          <a:xfrm>
            <a:off x="0" y="1013348"/>
            <a:ext cx="6228129" cy="5844653"/>
          </a:xfrm>
          <a:prstGeom prst="rect">
            <a:avLst/>
          </a:prstGeom>
        </p:spPr>
      </p:pic>
      <p:pic>
        <p:nvPicPr>
          <p:cNvPr id="11" name="Picture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BE0CB46-EB21-A171-276E-52B3FD851F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85" r="20466"/>
          <a:stretch/>
        </p:blipFill>
        <p:spPr>
          <a:xfrm>
            <a:off x="6282645" y="1013348"/>
            <a:ext cx="5909356" cy="58446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AC96FB-03BE-E7D5-5EC0-5332242C0CD9}"/>
              </a:ext>
            </a:extLst>
          </p:cNvPr>
          <p:cNvSpPr txBox="1"/>
          <p:nvPr/>
        </p:nvSpPr>
        <p:spPr>
          <a:xfrm>
            <a:off x="8872695" y="432079"/>
            <a:ext cx="181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 action="ppaction://hlinksldjump"/>
              </a:rPr>
              <a:t>Back to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B75AC-0FA9-298D-8F64-2E48FFA53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7308" y="1092228"/>
            <a:ext cx="3847594" cy="1041243"/>
          </a:xfrm>
        </p:spPr>
        <p:txBody>
          <a:bodyPr/>
          <a:lstStyle/>
          <a:p>
            <a:r>
              <a:rPr lang="en-US" dirty="0"/>
              <a:t>Improvements</a:t>
            </a: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CF5B268-04D1-C5FB-6886-D6C83B3AA6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68"/>
          <a:stretch/>
        </p:blipFill>
        <p:spPr>
          <a:xfrm>
            <a:off x="305904" y="1818638"/>
            <a:ext cx="7487056" cy="3233165"/>
          </a:xfrm>
          <a:prstGeom prst="rect">
            <a:avLst/>
          </a:prstGeom>
        </p:spPr>
      </p:pic>
      <p:pic>
        <p:nvPicPr>
          <p:cNvPr id="6" name="Picture 5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7C7144FF-BF6C-ADD9-CA60-14A5B577E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38" y="5039362"/>
            <a:ext cx="6752479" cy="120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5F8BD-B706-358E-49FE-EBA87285119D}"/>
              </a:ext>
            </a:extLst>
          </p:cNvPr>
          <p:cNvSpPr txBox="1"/>
          <p:nvPr/>
        </p:nvSpPr>
        <p:spPr>
          <a:xfrm>
            <a:off x="9962942" y="5878286"/>
            <a:ext cx="2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 action="ppaction://hlinksldjump"/>
              </a:rPr>
              <a:t>Back to menu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1E3F7-DA58-BEA1-5344-FAABBAD8DADD}"/>
              </a:ext>
            </a:extLst>
          </p:cNvPr>
          <p:cNvSpPr txBox="1"/>
          <p:nvPr/>
        </p:nvSpPr>
        <p:spPr>
          <a:xfrm>
            <a:off x="8259745" y="2621244"/>
            <a:ext cx="34063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function </a:t>
            </a:r>
            <a:r>
              <a:rPr lang="en-US" dirty="0" err="1"/>
              <a:t>get_account</a:t>
            </a:r>
            <a:r>
              <a:rPr lang="en-US" dirty="0"/>
              <a:t>, which has 3 optional parameters,  had 0% test coverage. After adding 5 unit tests , in order to check each of the possible calling situations covered by the function coding, the function has now 100% branch coverage and the total coverage of the utils.py file has raised from  32% to 65%</a:t>
            </a:r>
          </a:p>
        </p:txBody>
      </p:sp>
    </p:spTree>
    <p:extLst>
      <p:ext uri="{BB962C8B-B14F-4D97-AF65-F5344CB8AC3E}">
        <p14:creationId xmlns:p14="http://schemas.microsoft.com/office/powerpoint/2010/main" val="1591608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A879-C875-D393-F582-CA2B43A7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58D9E-D509-F92D-999F-D699F5206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 action="ppaction://hlinksldjump"/>
              </a:rPr>
              <a:t>Final state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 action="ppaction://hlinksldjump"/>
              </a:rPr>
              <a:t>Back to agenda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BEEC2-33FA-850F-BAAB-73355888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21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A0AF-D24B-1E02-C677-8BD140640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8114" y="415594"/>
            <a:ext cx="2853210" cy="1204912"/>
          </a:xfrm>
        </p:spPr>
        <p:txBody>
          <a:bodyPr anchor="b">
            <a:normAutofit/>
          </a:bodyPr>
          <a:lstStyle/>
          <a:p>
            <a:r>
              <a:rPr lang="en-US" dirty="0"/>
              <a:t>Final State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F384228-761F-5DF5-C566-6F48228A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72A1EBE-4E45-1054-6E5E-B3D2DEABE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81123" cy="428059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F5E3B28A-7786-AFC3-8AF4-371A0A273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45824"/>
            <a:ext cx="6169688" cy="25121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115BFA-30EC-B993-FC21-CA802B4D4B99}"/>
              </a:ext>
            </a:extLst>
          </p:cNvPr>
          <p:cNvSpPr txBox="1"/>
          <p:nvPr/>
        </p:nvSpPr>
        <p:spPr>
          <a:xfrm>
            <a:off x="8661513" y="1834641"/>
            <a:ext cx="199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 action="ppaction://hlinksldjump"/>
              </a:rPr>
              <a:t>Back to menu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A3AF52-5ADB-897F-164E-7B0588536ED6}"/>
              </a:ext>
            </a:extLst>
          </p:cNvPr>
          <p:cNvSpPr txBox="1"/>
          <p:nvPr/>
        </p:nvSpPr>
        <p:spPr>
          <a:xfrm>
            <a:off x="7074039" y="2532185"/>
            <a:ext cx="3587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overall branch coverage: 60% (starting with 57%)</a:t>
            </a:r>
          </a:p>
        </p:txBody>
      </p:sp>
    </p:spTree>
    <p:extLst>
      <p:ext uri="{BB962C8B-B14F-4D97-AF65-F5344CB8AC3E}">
        <p14:creationId xmlns:p14="http://schemas.microsoft.com/office/powerpoint/2010/main" val="1381981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 YOU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4"/>
            <a:ext cx="4179570" cy="1364042"/>
          </a:xfrm>
        </p:spPr>
        <p:txBody>
          <a:bodyPr>
            <a:noAutofit/>
          </a:bodyPr>
          <a:lstStyle/>
          <a:p>
            <a:r>
              <a:rPr lang="en-US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Any further questions?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9995" y="460177"/>
            <a:ext cx="4179570" cy="604950"/>
          </a:xfrm>
        </p:spPr>
        <p:txBody>
          <a:bodyPr/>
          <a:lstStyle/>
          <a:p>
            <a:r>
              <a:rPr lang="en-US" dirty="0"/>
              <a:t>Extras: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2123" y="1065127"/>
            <a:ext cx="6367306" cy="1826265"/>
          </a:xfrm>
        </p:spPr>
        <p:txBody>
          <a:bodyPr>
            <a:noAutofit/>
          </a:bodyPr>
          <a:lstStyle/>
          <a:p>
            <a:r>
              <a:rPr lang="en-US" dirty="0"/>
              <a:t>For the 1</a:t>
            </a:r>
            <a:r>
              <a:rPr lang="en-US" baseline="30000" dirty="0"/>
              <a:t>st</a:t>
            </a:r>
            <a:r>
              <a:rPr lang="en-US" dirty="0"/>
              <a:t> function there was a need if a tester image of the profile in order to check in general for profile images that are set.</a:t>
            </a:r>
          </a:p>
          <a:p>
            <a:endParaRPr lang="en-US" dirty="0"/>
          </a:p>
          <a:p>
            <a:r>
              <a:rPr lang="en-US" dirty="0"/>
              <a:t>The following </a:t>
            </a:r>
            <a:r>
              <a:rPr lang="en-US" dirty="0" err="1"/>
              <a:t>png</a:t>
            </a:r>
            <a:r>
              <a:rPr lang="en-US" dirty="0"/>
              <a:t> was used and placed in the folder for test in order for the newly created test to access it, under the name test_profile_image.png: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7CD5F-0AD7-06A4-7A98-0E1888A9E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969" y="4432386"/>
            <a:ext cx="3253644" cy="2106526"/>
          </a:xfrm>
          <a:prstGeom prst="rect">
            <a:avLst/>
          </a:prstGeom>
        </p:spPr>
      </p:pic>
      <p:pic>
        <p:nvPicPr>
          <p:cNvPr id="5" name="Picture 4" descr="A white silhouette of a person&#10;&#10;Description automatically generated">
            <a:extLst>
              <a:ext uri="{FF2B5EF4-FFF2-40B4-BE49-F238E27FC236}">
                <a16:creationId xmlns:a16="http://schemas.microsoft.com/office/drawing/2014/main" id="{41461972-576A-C85C-9AF1-09F844E0C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2369" y="3166498"/>
            <a:ext cx="1600221" cy="16002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E1259A-9088-9029-0A4D-29677171B2FC}"/>
              </a:ext>
            </a:extLst>
          </p:cNvPr>
          <p:cNvSpPr txBox="1"/>
          <p:nvPr/>
        </p:nvSpPr>
        <p:spPr>
          <a:xfrm>
            <a:off x="4246894" y="6026554"/>
            <a:ext cx="170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5" action="ppaction://hlinksldjump"/>
              </a:rPr>
              <a:t>Back to slide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533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4"/>
            <a:ext cx="4179570" cy="1364042"/>
          </a:xfrm>
        </p:spPr>
        <p:txBody>
          <a:bodyPr>
            <a:noAutofit/>
          </a:bodyPr>
          <a:lstStyle/>
          <a:p>
            <a:r>
              <a:rPr lang="en-US" dirty="0"/>
              <a:t>Thank you for your time!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5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 action="ppaction://hlinksldjump"/>
              </a:rPr>
              <a:t>Initial status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 action="ppaction://hlinksldjump"/>
              </a:rPr>
              <a:t>Making of tests (part 1)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 action="ppaction://hlinksldjump"/>
              </a:rPr>
              <a:t>Making of tests (part 2)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 action="ppaction://hlinksldjump"/>
              </a:rPr>
              <a:t>Final product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 action="ppaction://hlinksldjump"/>
              </a:rPr>
              <a:t>Further information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Initial status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E2E8E-7DED-29EE-95BF-337E7CB1F144}"/>
              </a:ext>
            </a:extLst>
          </p:cNvPr>
          <p:cNvSpPr txBox="1"/>
          <p:nvPr/>
        </p:nvSpPr>
        <p:spPr>
          <a:xfrm>
            <a:off x="7556361" y="4300694"/>
            <a:ext cx="41198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 action="ppaction://hlinksldjump"/>
              </a:rPr>
              <a:t>PROJECT CHOSEN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 action="ppaction://hlinksldjump"/>
              </a:rPr>
              <a:t>COUNTING LINES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 action="ppaction://hlinksldjump"/>
              </a:rPr>
              <a:t>CODE MESUREMENT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 action="ppaction://hlinksldjump"/>
              </a:rPr>
              <a:t>Back to agenda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691" y="387197"/>
            <a:ext cx="4179570" cy="858799"/>
          </a:xfrm>
        </p:spPr>
        <p:txBody>
          <a:bodyPr/>
          <a:lstStyle/>
          <a:p>
            <a:r>
              <a:rPr lang="en-US" dirty="0"/>
              <a:t>PROJECT CHOSEN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46EBE841-F1A7-44B9-F5E4-6C13AADB2D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3" t="-78" r="36464" b="78"/>
          <a:stretch/>
        </p:blipFill>
        <p:spPr>
          <a:xfrm>
            <a:off x="0" y="0"/>
            <a:ext cx="8983580" cy="6858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DC68C1-4266-9A95-B294-08AED71535ED}"/>
              </a:ext>
            </a:extLst>
          </p:cNvPr>
          <p:cNvSpPr txBox="1"/>
          <p:nvPr/>
        </p:nvSpPr>
        <p:spPr>
          <a:xfrm>
            <a:off x="8038681" y="1487156"/>
            <a:ext cx="40394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 : CIVIWIKI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Name of the fork: </a:t>
            </a:r>
            <a:r>
              <a:rPr lang="en-US" dirty="0" err="1">
                <a:solidFill>
                  <a:schemeClr val="bg1"/>
                </a:solidFill>
              </a:rPr>
              <a:t>OpenCiviWiki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Language: Python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License: GNU </a:t>
            </a:r>
            <a:r>
              <a:rPr lang="en-US" dirty="0" err="1">
                <a:solidFill>
                  <a:schemeClr val="bg1"/>
                </a:solidFill>
              </a:rPr>
              <a:t>Affero</a:t>
            </a:r>
            <a:r>
              <a:rPr lang="en-US" dirty="0">
                <a:solidFill>
                  <a:schemeClr val="bg1"/>
                </a:solidFill>
              </a:rPr>
              <a:t> General Public License.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  <a:hlinkClick r:id="rId4" action="ppaction://hlinksldjump"/>
              </a:rPr>
              <a:t>Back to menu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691" y="387197"/>
            <a:ext cx="4179570" cy="858799"/>
          </a:xfrm>
        </p:spPr>
        <p:txBody>
          <a:bodyPr/>
          <a:lstStyle/>
          <a:p>
            <a:r>
              <a:rPr lang="en-US" dirty="0"/>
              <a:t>Counting Lines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6DC68C1-4266-9A95-B294-08AED71535ED}"/>
              </a:ext>
            </a:extLst>
          </p:cNvPr>
          <p:cNvSpPr txBox="1"/>
          <p:nvPr/>
        </p:nvSpPr>
        <p:spPr>
          <a:xfrm>
            <a:off x="8892790" y="1245996"/>
            <a:ext cx="248194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TOOL used: Lizard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hlinkClick r:id="rId3" action="ppaction://hlinksldjump"/>
              </a:rPr>
              <a:t>Back to menu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1F90DE2-38E2-5C23-89AC-7DFFDFC07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69" y="1969204"/>
            <a:ext cx="11832862" cy="16528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E9FBE1-8997-F09A-B609-F265BAC5C8D3}"/>
              </a:ext>
            </a:extLst>
          </p:cNvPr>
          <p:cNvSpPr txBox="1"/>
          <p:nvPr/>
        </p:nvSpPr>
        <p:spPr>
          <a:xfrm>
            <a:off x="7717134" y="3834516"/>
            <a:ext cx="502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Argument used in terminal:</a:t>
            </a:r>
          </a:p>
          <a:p>
            <a:r>
              <a:rPr lang="en-US" dirty="0">
                <a:solidFill>
                  <a:schemeClr val="bg1"/>
                </a:solidFill>
              </a:rPr>
              <a:t>	lizard -l python</a:t>
            </a:r>
          </a:p>
        </p:txBody>
      </p:sp>
    </p:spTree>
    <p:extLst>
      <p:ext uri="{BB962C8B-B14F-4D97-AF65-F5344CB8AC3E}">
        <p14:creationId xmlns:p14="http://schemas.microsoft.com/office/powerpoint/2010/main" val="27305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691" y="387197"/>
            <a:ext cx="4179570" cy="858799"/>
          </a:xfrm>
        </p:spPr>
        <p:txBody>
          <a:bodyPr/>
          <a:lstStyle/>
          <a:p>
            <a:r>
              <a:rPr lang="en-US" dirty="0"/>
              <a:t>Coverage tool: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6DC68C1-4266-9A95-B294-08AED71535ED}"/>
              </a:ext>
            </a:extLst>
          </p:cNvPr>
          <p:cNvSpPr txBox="1"/>
          <p:nvPr/>
        </p:nvSpPr>
        <p:spPr>
          <a:xfrm>
            <a:off x="7546312" y="1487156"/>
            <a:ext cx="45318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Name: Coverage.py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Language: Python	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Initial overall coverage: 60%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r>
              <a:rPr lang="en-US" dirty="0">
                <a:solidFill>
                  <a:schemeClr val="bg1"/>
                </a:solidFill>
              </a:rPr>
              <a:t>However, the branch overall coverage is 57%	</a:t>
            </a:r>
          </a:p>
          <a:p>
            <a:r>
              <a:rPr lang="en-US" dirty="0">
                <a:solidFill>
                  <a:schemeClr val="bg1"/>
                </a:solidFill>
              </a:rPr>
              <a:t>In Terminal:</a:t>
            </a:r>
          </a:p>
          <a:p>
            <a:r>
              <a:rPr lang="en-US" dirty="0">
                <a:solidFill>
                  <a:schemeClr val="bg1"/>
                </a:solidFill>
              </a:rPr>
              <a:t>	coverage run --branch -m </a:t>
            </a:r>
            <a:r>
              <a:rPr lang="en-US" dirty="0" err="1">
                <a:solidFill>
                  <a:schemeClr val="bg1"/>
                </a:solidFill>
              </a:rPr>
              <a:t>pytest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	coverage report</a:t>
            </a:r>
          </a:p>
          <a:p>
            <a:r>
              <a:rPr lang="en-US" dirty="0">
                <a:solidFill>
                  <a:schemeClr val="bg1"/>
                </a:solidFill>
              </a:rPr>
              <a:t>	coverage html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  <a:hlinkClick r:id="rId3" action="ppaction://hlinksldjump"/>
              </a:rPr>
              <a:t>Back to menu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52CE83D-D05A-2129-E28F-487F3F8AA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755"/>
            <a:ext cx="6165720" cy="4036925"/>
          </a:xfrm>
          <a:prstGeom prst="rect">
            <a:avLst/>
          </a:prstGeom>
        </p:spPr>
      </p:pic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0F64E72-CFEB-1C47-8BF2-05FE656ED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20" y="4163679"/>
            <a:ext cx="6096000" cy="254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2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spc="150" baseline="0" dirty="0">
                <a:latin typeface="+mj-lt"/>
                <a:ea typeface="+mj-ea"/>
                <a:cs typeface="+mj-cs"/>
              </a:rPr>
              <a:t>Making of Tests</a:t>
            </a:r>
            <a:br>
              <a:rPr lang="en-US" kern="1200" cap="all" spc="150" baseline="0" dirty="0">
                <a:latin typeface="+mj-lt"/>
                <a:ea typeface="+mj-ea"/>
                <a:cs typeface="+mj-cs"/>
              </a:rPr>
            </a:br>
            <a:r>
              <a:rPr lang="en-US" kern="1200" cap="all" spc="150" baseline="0" dirty="0">
                <a:latin typeface="+mj-lt"/>
                <a:ea typeface="+mj-ea"/>
                <a:cs typeface="+mj-cs"/>
              </a:rPr>
              <a:t>(part 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E2E8E-7DED-29EE-95BF-337E7CB1F144}"/>
              </a:ext>
            </a:extLst>
          </p:cNvPr>
          <p:cNvSpPr txBox="1"/>
          <p:nvPr/>
        </p:nvSpPr>
        <p:spPr>
          <a:xfrm>
            <a:off x="1322388" y="2763078"/>
            <a:ext cx="7288212" cy="340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spc="50" dirty="0">
                <a:hlinkClick r:id="rId3" action="ppaction://hlinksldjump"/>
              </a:rPr>
              <a:t>Initial state of the function</a:t>
            </a:r>
            <a:endParaRPr lang="en-US" b="1" spc="50" dirty="0"/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spc="50" dirty="0">
                <a:hlinkClick r:id="rId4" action="ppaction://hlinksldjump"/>
              </a:rPr>
              <a:t>Tests added</a:t>
            </a:r>
            <a:endParaRPr lang="en-US" b="1" spc="50" dirty="0"/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spc="50" dirty="0">
                <a:hlinkClick r:id="rId5" action="ppaction://hlinksldjump"/>
              </a:rPr>
              <a:t>Improvements</a:t>
            </a:r>
            <a:endParaRPr lang="en-US" b="1" spc="50" dirty="0"/>
          </a:p>
          <a:p>
            <a:pPr>
              <a:spcBef>
                <a:spcPts val="1000"/>
              </a:spcBef>
              <a:buFont typeface="Arial" panose="020B0604020202020204" pitchFamily="34" charset="0"/>
            </a:pPr>
            <a:endParaRPr lang="en-US" b="1" spc="50" dirty="0"/>
          </a:p>
          <a:p>
            <a:pPr>
              <a:spcBef>
                <a:spcPts val="1000"/>
              </a:spcBef>
              <a:buFont typeface="Arial" panose="020B0604020202020204" pitchFamily="34" charset="0"/>
            </a:pPr>
            <a:endParaRPr lang="en-US" b="1" spc="50" dirty="0"/>
          </a:p>
          <a:p>
            <a:pPr>
              <a:spcBef>
                <a:spcPts val="1000"/>
              </a:spcBef>
              <a:buFont typeface="Arial" panose="020B0604020202020204" pitchFamily="34" charset="0"/>
            </a:pPr>
            <a:endParaRPr lang="en-US" b="1" spc="50" dirty="0"/>
          </a:p>
          <a:p>
            <a:pPr>
              <a:spcBef>
                <a:spcPts val="1000"/>
              </a:spcBef>
              <a:buFont typeface="Arial" panose="020B0604020202020204" pitchFamily="34" charset="0"/>
            </a:pPr>
            <a:endParaRPr lang="en-US" b="1" spc="50" dirty="0"/>
          </a:p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en-US" b="1" spc="50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 to agenda </a:t>
            </a:r>
            <a:endParaRPr lang="en-US" b="1" spc="50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DA9AFE9-19B5-0ECF-E725-0F600FC8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2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535508"/>
          </a:xfrm>
        </p:spPr>
        <p:txBody>
          <a:bodyPr/>
          <a:lstStyle/>
          <a:p>
            <a:r>
              <a:rPr lang="en-US" dirty="0"/>
              <a:t>Initial state: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197" y="914182"/>
            <a:ext cx="7288212" cy="58072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function chosen is found in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project/accounts/models.py, called: </a:t>
            </a:r>
            <a:r>
              <a:rPr lang="en-US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profile_image_url</a:t>
            </a:r>
            <a:r>
              <a:rPr lang="en-US" b="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()</a:t>
            </a:r>
            <a:endParaRPr lang="en-US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endParaRPr lang="en-US" b="0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endParaRPr lang="en-US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endParaRPr lang="en-US" b="0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endParaRPr lang="en-US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endParaRPr lang="en-US" b="0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endParaRPr lang="en-US" b="0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The coverage tool showed that the file was only 57% covered:</a:t>
            </a:r>
          </a:p>
          <a:p>
            <a:endParaRPr lang="en-US" b="0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endParaRPr lang="en-US" b="0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endParaRPr lang="en-US" b="0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endParaRPr lang="en-US" b="0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endParaRPr lang="en-US" b="0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b="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  <a:hlinkClick r:id="rId3" action="ppaction://hlinksldjump"/>
              </a:rPr>
              <a:t>Back to menu</a:t>
            </a:r>
            <a:endParaRPr lang="en-US" b="0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2C07751-CACD-FA51-044A-9BE887C56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97" y="1680201"/>
            <a:ext cx="6972904" cy="211092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20E7F44-C56E-51C8-0DBC-1752C9125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197" y="4557143"/>
            <a:ext cx="7026249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958388"/>
          </a:xfrm>
        </p:spPr>
        <p:txBody>
          <a:bodyPr/>
          <a:lstStyle/>
          <a:p>
            <a:r>
              <a:rPr lang="en-US" dirty="0"/>
              <a:t>Tests Added 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728316" y="2191862"/>
            <a:ext cx="10463684" cy="4666138"/>
          </a:xfrm>
        </p:spPr>
        <p:txBody>
          <a:bodyPr>
            <a:normAutofit/>
          </a:bodyPr>
          <a:lstStyle/>
          <a:p>
            <a:r>
              <a:rPr lang="en-US" dirty="0"/>
              <a:t>	The function </a:t>
            </a:r>
            <a:r>
              <a:rPr lang="en-US" dirty="0" err="1"/>
              <a:t>profile_image_url</a:t>
            </a:r>
            <a:r>
              <a:rPr lang="en-US" dirty="0"/>
              <a:t>,  had 50% branch test coverage, since a unit test already existed in the case a profile had no image associated with it, so the default image is used. After adding 1 unit tests , in order to check if the profile is correctly set when an image is associated with the profile,  the function has now 100% branch coverage and the total coverage of the models.py file has raised from  57% to 86%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Content Placeholder 10" descr="A close-up of a computer code&#10;&#10;Description automatically generated">
            <a:extLst>
              <a:ext uri="{FF2B5EF4-FFF2-40B4-BE49-F238E27FC236}">
                <a16:creationId xmlns:a16="http://schemas.microsoft.com/office/drawing/2014/main" id="{6ED477D4-7A38-4E19-309A-729D2DA4AD85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1728316" y="3886386"/>
            <a:ext cx="10463684" cy="2971614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E39122-7618-6E55-519F-0B1E9053168F}"/>
              </a:ext>
            </a:extLst>
          </p:cNvPr>
          <p:cNvSpPr txBox="1"/>
          <p:nvPr/>
        </p:nvSpPr>
        <p:spPr>
          <a:xfrm>
            <a:off x="0" y="6029011"/>
            <a:ext cx="172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 action="ppaction://hlinksldjump"/>
              </a:rPr>
              <a:t>Back to menu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A218B7-593C-B3A3-0739-CF02F8F0996C}"/>
              </a:ext>
            </a:extLst>
          </p:cNvPr>
          <p:cNvSpPr txBox="1"/>
          <p:nvPr/>
        </p:nvSpPr>
        <p:spPr>
          <a:xfrm>
            <a:off x="4883498" y="1423070"/>
            <a:ext cx="189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 action="ppaction://hlinksldjump"/>
              </a:rPr>
              <a:t>-&gt;Extras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</TotalTime>
  <Words>629</Words>
  <Application>Microsoft Office PowerPoint</Application>
  <PresentationFormat>Widescreen</PresentationFormat>
  <Paragraphs>167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-apple-system</vt:lpstr>
      <vt:lpstr>Arial</vt:lpstr>
      <vt:lpstr>Calibri</vt:lpstr>
      <vt:lpstr>Tenorite</vt:lpstr>
      <vt:lpstr>Custom</vt:lpstr>
      <vt:lpstr>Resit assignment 1</vt:lpstr>
      <vt:lpstr>AGENDA</vt:lpstr>
      <vt:lpstr>Initial status</vt:lpstr>
      <vt:lpstr>PROJECT CHOSEN</vt:lpstr>
      <vt:lpstr>Counting Lines</vt:lpstr>
      <vt:lpstr>Coverage tool:</vt:lpstr>
      <vt:lpstr>Making of Tests (part 1)</vt:lpstr>
      <vt:lpstr>Initial state:</vt:lpstr>
      <vt:lpstr>Tests Added </vt:lpstr>
      <vt:lpstr>Improvements:</vt:lpstr>
      <vt:lpstr>Making of tests (part 2)</vt:lpstr>
      <vt:lpstr>Initial state of function:</vt:lpstr>
      <vt:lpstr>Tests Added</vt:lpstr>
      <vt:lpstr>Improvements</vt:lpstr>
      <vt:lpstr>Final product</vt:lpstr>
      <vt:lpstr>Final State</vt:lpstr>
      <vt:lpstr>THANK YOU</vt:lpstr>
      <vt:lpstr>Extras: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Lara Tifui</dc:creator>
  <cp:lastModifiedBy>Lara Tifui</cp:lastModifiedBy>
  <cp:revision>1</cp:revision>
  <dcterms:created xsi:type="dcterms:W3CDTF">2024-07-11T18:10:21Z</dcterms:created>
  <dcterms:modified xsi:type="dcterms:W3CDTF">2024-07-12T09:18:01Z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