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ibernate" charset="1" panose="02000503000000000000"/>
      <p:regular r:id="rId19"/>
    </p:embeddedFont>
    <p:embeddedFont>
      <p:font typeface="Inter Medium" charset="1" panose="02000503000000020004"/>
      <p:regular r:id="rId20"/>
    </p:embeddedFont>
    <p:embeddedFont>
      <p:font typeface="Montserrat Medium" charset="1" panose="000006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" charset="1" panose="00000500000000000000"/>
      <p:regular r:id="rId23"/>
    </p:embeddedFont>
    <p:embeddedFont>
      <p:font typeface="Montserrat Classic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30.png" Type="http://schemas.openxmlformats.org/officeDocument/2006/relationships/image"/><Relationship Id="rId28" Target="../media/image31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30" Target="../media/image33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canva.com/design/DAGN9luZ_gU/RzhWYCBlpC8MrvtoJNS1_w/edit?utm_content=DAGN9luZ_gU&amp;utm_campaign=designshare&amp;utm_medium=link2&amp;utm_source=sharebutton" TargetMode="External" Type="http://schemas.openxmlformats.org/officeDocument/2006/relationships/hyperlink"/><Relationship Id="rId4" Target="https://www.canva.com/design/DAGN9luZ_gU/RzhWYCBlpC8MrvtoJNS1_w/edit?utm_content=DAGN9luZ_gU&amp;utm_campaign=designshare&amp;utm_medium=link2&amp;utm_source=sharebutton" TargetMode="External" Type="http://schemas.openxmlformats.org/officeDocument/2006/relationships/hyperlink"/><Relationship Id="rId5" Target="https://www.canva.com/design/DAGN9luZ_gU/RzhWYCBlpC8MrvtoJNS1_w/edit?utm_content=DAGN9luZ_gU&amp;utm_campaign=designshare&amp;utm_medium=link2&amp;utm_source=sharebutton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9860" y="5423139"/>
            <a:ext cx="7828280" cy="224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452"/>
              </a:lnSpc>
            </a:pPr>
            <a:r>
              <a:rPr lang="en-US" sz="20332">
                <a:solidFill>
                  <a:srgbClr val="E05F37"/>
                </a:solidFill>
                <a:latin typeface="Hibernate"/>
                <a:ea typeface="Hibernate"/>
                <a:cs typeface="Hibernate"/>
                <a:sym typeface="Hibernate"/>
              </a:rPr>
              <a:t>TEST 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56983" y="6969456"/>
            <a:ext cx="9174034" cy="59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89"/>
              </a:lnSpc>
            </a:pPr>
            <a:r>
              <a:rPr lang="en-US" b="true" sz="3732" spc="332">
                <a:solidFill>
                  <a:srgbClr val="272727"/>
                </a:solidFill>
                <a:latin typeface="Inter Medium"/>
                <a:ea typeface="Inter Medium"/>
                <a:cs typeface="Inter Medium"/>
                <a:sym typeface="Inter Medium"/>
              </a:rPr>
              <a:t>LARA LARISSA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4041138">
            <a:off x="11059119" y="-1706219"/>
            <a:ext cx="3029521" cy="4114800"/>
          </a:xfrm>
          <a:custGeom>
            <a:avLst/>
            <a:gdLst/>
            <a:ahLst/>
            <a:cxnLst/>
            <a:rect r="r" b="b" t="t" l="l"/>
            <a:pathLst>
              <a:path h="4114800" w="3029521">
                <a:moveTo>
                  <a:pt x="0" y="0"/>
                </a:moveTo>
                <a:lnTo>
                  <a:pt x="3029522" y="0"/>
                </a:lnTo>
                <a:lnTo>
                  <a:pt x="30295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22920" y="7514745"/>
            <a:ext cx="4876800" cy="4114800"/>
          </a:xfrm>
          <a:custGeom>
            <a:avLst/>
            <a:gdLst/>
            <a:ahLst/>
            <a:cxnLst/>
            <a:rect r="r" b="b" t="t" l="l"/>
            <a:pathLst>
              <a:path h="4114800" w="4876800">
                <a:moveTo>
                  <a:pt x="0" y="0"/>
                </a:moveTo>
                <a:lnTo>
                  <a:pt x="4876800" y="0"/>
                </a:lnTo>
                <a:lnTo>
                  <a:pt x="4876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60822" y="9119126"/>
            <a:ext cx="2573788" cy="1554763"/>
          </a:xfrm>
          <a:custGeom>
            <a:avLst/>
            <a:gdLst/>
            <a:ahLst/>
            <a:cxnLst/>
            <a:rect r="r" b="b" t="t" l="l"/>
            <a:pathLst>
              <a:path h="1554763" w="2573788">
                <a:moveTo>
                  <a:pt x="0" y="0"/>
                </a:moveTo>
                <a:lnTo>
                  <a:pt x="2573788" y="0"/>
                </a:lnTo>
                <a:lnTo>
                  <a:pt x="2573788" y="1554763"/>
                </a:lnTo>
                <a:lnTo>
                  <a:pt x="0" y="15547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80908" y="8377658"/>
            <a:ext cx="2451842" cy="2388974"/>
          </a:xfrm>
          <a:custGeom>
            <a:avLst/>
            <a:gdLst/>
            <a:ahLst/>
            <a:cxnLst/>
            <a:rect r="r" b="b" t="t" l="l"/>
            <a:pathLst>
              <a:path h="2388974" w="2451842">
                <a:moveTo>
                  <a:pt x="0" y="0"/>
                </a:moveTo>
                <a:lnTo>
                  <a:pt x="2451842" y="0"/>
                </a:lnTo>
                <a:lnTo>
                  <a:pt x="2451842" y="2388974"/>
                </a:lnTo>
                <a:lnTo>
                  <a:pt x="0" y="23889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865918" y="7305322"/>
            <a:ext cx="3527849" cy="3627608"/>
          </a:xfrm>
          <a:custGeom>
            <a:avLst/>
            <a:gdLst/>
            <a:ahLst/>
            <a:cxnLst/>
            <a:rect r="r" b="b" t="t" l="l"/>
            <a:pathLst>
              <a:path h="3627608" w="3527849">
                <a:moveTo>
                  <a:pt x="0" y="0"/>
                </a:moveTo>
                <a:lnTo>
                  <a:pt x="3527849" y="0"/>
                </a:lnTo>
                <a:lnTo>
                  <a:pt x="3527849" y="3627608"/>
                </a:lnTo>
                <a:lnTo>
                  <a:pt x="0" y="36276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864630" y="4401954"/>
            <a:ext cx="1893330" cy="2747577"/>
          </a:xfrm>
          <a:custGeom>
            <a:avLst/>
            <a:gdLst/>
            <a:ahLst/>
            <a:cxnLst/>
            <a:rect r="r" b="b" t="t" l="l"/>
            <a:pathLst>
              <a:path h="2747577" w="1893330">
                <a:moveTo>
                  <a:pt x="0" y="0"/>
                </a:moveTo>
                <a:lnTo>
                  <a:pt x="1893330" y="0"/>
                </a:lnTo>
                <a:lnTo>
                  <a:pt x="1893330" y="2747577"/>
                </a:lnTo>
                <a:lnTo>
                  <a:pt x="0" y="274757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392124" y="-1028700"/>
            <a:ext cx="3649207" cy="3562539"/>
          </a:xfrm>
          <a:custGeom>
            <a:avLst/>
            <a:gdLst/>
            <a:ahLst/>
            <a:cxnLst/>
            <a:rect r="r" b="b" t="t" l="l"/>
            <a:pathLst>
              <a:path h="3562539" w="3649207">
                <a:moveTo>
                  <a:pt x="0" y="0"/>
                </a:moveTo>
                <a:lnTo>
                  <a:pt x="3649208" y="0"/>
                </a:lnTo>
                <a:lnTo>
                  <a:pt x="3649208" y="3562539"/>
                </a:lnTo>
                <a:lnTo>
                  <a:pt x="0" y="35625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541368"/>
            <a:ext cx="1893330" cy="2747577"/>
          </a:xfrm>
          <a:custGeom>
            <a:avLst/>
            <a:gdLst/>
            <a:ahLst/>
            <a:cxnLst/>
            <a:rect r="r" b="b" t="t" l="l"/>
            <a:pathLst>
              <a:path h="2747577" w="1893330">
                <a:moveTo>
                  <a:pt x="0" y="0"/>
                </a:moveTo>
                <a:lnTo>
                  <a:pt x="1893330" y="0"/>
                </a:lnTo>
                <a:lnTo>
                  <a:pt x="1893330" y="2747577"/>
                </a:lnTo>
                <a:lnTo>
                  <a:pt x="0" y="274757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7563451">
            <a:off x="3912235" y="2268854"/>
            <a:ext cx="1591739" cy="1766145"/>
          </a:xfrm>
          <a:custGeom>
            <a:avLst/>
            <a:gdLst/>
            <a:ahLst/>
            <a:cxnLst/>
            <a:rect r="r" b="b" t="t" l="l"/>
            <a:pathLst>
              <a:path h="1766145" w="1591739">
                <a:moveTo>
                  <a:pt x="0" y="0"/>
                </a:moveTo>
                <a:lnTo>
                  <a:pt x="1591738" y="0"/>
                </a:lnTo>
                <a:lnTo>
                  <a:pt x="1591738" y="1766145"/>
                </a:lnTo>
                <a:lnTo>
                  <a:pt x="0" y="176614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3413964">
            <a:off x="12336566" y="6041636"/>
            <a:ext cx="1591739" cy="1766145"/>
          </a:xfrm>
          <a:custGeom>
            <a:avLst/>
            <a:gdLst/>
            <a:ahLst/>
            <a:cxnLst/>
            <a:rect r="r" b="b" t="t" l="l"/>
            <a:pathLst>
              <a:path h="1766145" w="1591739">
                <a:moveTo>
                  <a:pt x="0" y="0"/>
                </a:moveTo>
                <a:lnTo>
                  <a:pt x="1591739" y="0"/>
                </a:lnTo>
                <a:lnTo>
                  <a:pt x="1591739" y="1766145"/>
                </a:lnTo>
                <a:lnTo>
                  <a:pt x="0" y="176614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335024" y="6000307"/>
            <a:ext cx="1412910" cy="1305015"/>
          </a:xfrm>
          <a:custGeom>
            <a:avLst/>
            <a:gdLst/>
            <a:ahLst/>
            <a:cxnLst/>
            <a:rect r="r" b="b" t="t" l="l"/>
            <a:pathLst>
              <a:path h="1305015" w="1412910">
                <a:moveTo>
                  <a:pt x="0" y="0"/>
                </a:moveTo>
                <a:lnTo>
                  <a:pt x="1412910" y="0"/>
                </a:lnTo>
                <a:lnTo>
                  <a:pt x="1412910" y="1305015"/>
                </a:lnTo>
                <a:lnTo>
                  <a:pt x="0" y="130501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623304" y="-961531"/>
            <a:ext cx="3882875" cy="4114800"/>
          </a:xfrm>
          <a:custGeom>
            <a:avLst/>
            <a:gdLst/>
            <a:ahLst/>
            <a:cxnLst/>
            <a:rect r="r" b="b" t="t" l="l"/>
            <a:pathLst>
              <a:path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97367" y="-2631085"/>
            <a:ext cx="3610737" cy="4114800"/>
          </a:xfrm>
          <a:custGeom>
            <a:avLst/>
            <a:gdLst/>
            <a:ahLst/>
            <a:cxnLst/>
            <a:rect r="r" b="b" t="t" l="l"/>
            <a:pathLst>
              <a:path h="4114800" w="3610737">
                <a:moveTo>
                  <a:pt x="0" y="0"/>
                </a:moveTo>
                <a:lnTo>
                  <a:pt x="3610737" y="0"/>
                </a:lnTo>
                <a:lnTo>
                  <a:pt x="36107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843338" y="2362727"/>
            <a:ext cx="578195" cy="975856"/>
          </a:xfrm>
          <a:custGeom>
            <a:avLst/>
            <a:gdLst/>
            <a:ahLst/>
            <a:cxnLst/>
            <a:rect r="r" b="b" t="t" l="l"/>
            <a:pathLst>
              <a:path h="975856" w="578195">
                <a:moveTo>
                  <a:pt x="0" y="0"/>
                </a:moveTo>
                <a:lnTo>
                  <a:pt x="578195" y="0"/>
                </a:lnTo>
                <a:lnTo>
                  <a:pt x="578195" y="975856"/>
                </a:lnTo>
                <a:lnTo>
                  <a:pt x="0" y="97585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7011319">
            <a:off x="3972927" y="8903384"/>
            <a:ext cx="1739612" cy="2686659"/>
          </a:xfrm>
          <a:custGeom>
            <a:avLst/>
            <a:gdLst/>
            <a:ahLst/>
            <a:cxnLst/>
            <a:rect r="r" b="b" t="t" l="l"/>
            <a:pathLst>
              <a:path h="2686659" w="1739612">
                <a:moveTo>
                  <a:pt x="0" y="0"/>
                </a:moveTo>
                <a:lnTo>
                  <a:pt x="1739612" y="0"/>
                </a:lnTo>
                <a:lnTo>
                  <a:pt x="1739612" y="2686658"/>
                </a:lnTo>
                <a:lnTo>
                  <a:pt x="0" y="268665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434110" y="8433501"/>
            <a:ext cx="2677302" cy="2926013"/>
          </a:xfrm>
          <a:custGeom>
            <a:avLst/>
            <a:gdLst/>
            <a:ahLst/>
            <a:cxnLst/>
            <a:rect r="r" b="b" t="t" l="l"/>
            <a:pathLst>
              <a:path h="2926013" w="2677302">
                <a:moveTo>
                  <a:pt x="0" y="0"/>
                </a:moveTo>
                <a:lnTo>
                  <a:pt x="2677301" y="0"/>
                </a:lnTo>
                <a:lnTo>
                  <a:pt x="2677301" y="2926013"/>
                </a:lnTo>
                <a:lnTo>
                  <a:pt x="0" y="2926013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7059165" y="-1317943"/>
            <a:ext cx="2677302" cy="2926013"/>
          </a:xfrm>
          <a:custGeom>
            <a:avLst/>
            <a:gdLst/>
            <a:ahLst/>
            <a:cxnLst/>
            <a:rect r="r" b="b" t="t" l="l"/>
            <a:pathLst>
              <a:path h="2926013" w="2677302">
                <a:moveTo>
                  <a:pt x="0" y="0"/>
                </a:moveTo>
                <a:lnTo>
                  <a:pt x="2677302" y="0"/>
                </a:lnTo>
                <a:lnTo>
                  <a:pt x="2677302" y="2926013"/>
                </a:lnTo>
                <a:lnTo>
                  <a:pt x="0" y="2926013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41479" y="-1509409"/>
            <a:ext cx="1893330" cy="2747577"/>
          </a:xfrm>
          <a:custGeom>
            <a:avLst/>
            <a:gdLst/>
            <a:ahLst/>
            <a:cxnLst/>
            <a:rect r="r" b="b" t="t" l="l"/>
            <a:pathLst>
              <a:path h="2747577" w="1893330">
                <a:moveTo>
                  <a:pt x="0" y="0"/>
                </a:moveTo>
                <a:lnTo>
                  <a:pt x="1893330" y="0"/>
                </a:lnTo>
                <a:lnTo>
                  <a:pt x="1893330" y="2747578"/>
                </a:lnTo>
                <a:lnTo>
                  <a:pt x="0" y="27475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8094" y="1727397"/>
            <a:ext cx="15411813" cy="6501859"/>
          </a:xfrm>
          <a:custGeom>
            <a:avLst/>
            <a:gdLst/>
            <a:ahLst/>
            <a:cxnLst/>
            <a:rect r="r" b="b" t="t" l="l"/>
            <a:pathLst>
              <a:path h="6501859" w="15411813">
                <a:moveTo>
                  <a:pt x="0" y="0"/>
                </a:moveTo>
                <a:lnTo>
                  <a:pt x="15411812" y="0"/>
                </a:lnTo>
                <a:lnTo>
                  <a:pt x="15411812" y="6501858"/>
                </a:lnTo>
                <a:lnTo>
                  <a:pt x="0" y="65018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7762" y="3106237"/>
            <a:ext cx="2037263" cy="20372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4005" y="0"/>
                  </a:moveTo>
                  <a:lnTo>
                    <a:pt x="698795" y="0"/>
                  </a:lnTo>
                  <a:cubicBezTo>
                    <a:pt x="761758" y="0"/>
                    <a:pt x="812800" y="51042"/>
                    <a:pt x="812800" y="114005"/>
                  </a:cubicBezTo>
                  <a:lnTo>
                    <a:pt x="812800" y="698795"/>
                  </a:lnTo>
                  <a:cubicBezTo>
                    <a:pt x="812800" y="761758"/>
                    <a:pt x="761758" y="812800"/>
                    <a:pt x="698795" y="812800"/>
                  </a:cubicBezTo>
                  <a:lnTo>
                    <a:pt x="114005" y="812800"/>
                  </a:lnTo>
                  <a:cubicBezTo>
                    <a:pt x="51042" y="812800"/>
                    <a:pt x="0" y="761758"/>
                    <a:pt x="0" y="698795"/>
                  </a:cubicBezTo>
                  <a:lnTo>
                    <a:pt x="0" y="114005"/>
                  </a:lnTo>
                  <a:cubicBezTo>
                    <a:pt x="0" y="51042"/>
                    <a:pt x="51042" y="0"/>
                    <a:pt x="114005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143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b="true" sz="7499" spc="532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0803" y="243205"/>
            <a:ext cx="15411452" cy="262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0"/>
              </a:lnSpc>
            </a:pPr>
            <a:r>
              <a:rPr lang="en-US" sz="80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PROBLEMAS ASSOCIADOS À AUSÊNCIA</a:t>
            </a:r>
          </a:p>
          <a:p>
            <a:pPr algn="ctr" marL="0" indent="0" lvl="0">
              <a:lnSpc>
                <a:spcPts val="10480"/>
              </a:lnSpc>
              <a:spcBef>
                <a:spcPct val="0"/>
              </a:spcBef>
            </a:pPr>
            <a:r>
              <a:rPr lang="en-US" sz="80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de Casos de Teste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7788" y="7011323"/>
            <a:ext cx="4818359" cy="149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 casos de teste, erros e bugs podem não ser detectados,</a:t>
            </a:r>
          </a:p>
          <a:p>
            <a:pPr algn="ctr" marL="0" indent="0" lvl="0">
              <a:lnSpc>
                <a:spcPts val="3040"/>
              </a:lnSpc>
              <a:spcBef>
                <a:spcPct val="0"/>
              </a:spcBef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comprometendo a qualidade do software.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32575" y="3106237"/>
            <a:ext cx="2037263" cy="203726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4005" y="0"/>
                  </a:moveTo>
                  <a:lnTo>
                    <a:pt x="698795" y="0"/>
                  </a:lnTo>
                  <a:cubicBezTo>
                    <a:pt x="761758" y="0"/>
                    <a:pt x="812800" y="51042"/>
                    <a:pt x="812800" y="114005"/>
                  </a:cubicBezTo>
                  <a:lnTo>
                    <a:pt x="812800" y="698795"/>
                  </a:lnTo>
                  <a:cubicBezTo>
                    <a:pt x="812800" y="761758"/>
                    <a:pt x="761758" y="812800"/>
                    <a:pt x="698795" y="812800"/>
                  </a:cubicBezTo>
                  <a:lnTo>
                    <a:pt x="114005" y="812800"/>
                  </a:lnTo>
                  <a:cubicBezTo>
                    <a:pt x="51042" y="812800"/>
                    <a:pt x="0" y="761758"/>
                    <a:pt x="0" y="698795"/>
                  </a:cubicBezTo>
                  <a:lnTo>
                    <a:pt x="0" y="114005"/>
                  </a:lnTo>
                  <a:cubicBezTo>
                    <a:pt x="0" y="51042"/>
                    <a:pt x="51042" y="0"/>
                    <a:pt x="114005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143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b="true" sz="7499" spc="532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28032" y="3106237"/>
            <a:ext cx="2037263" cy="203726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4005" y="0"/>
                  </a:moveTo>
                  <a:lnTo>
                    <a:pt x="698795" y="0"/>
                  </a:lnTo>
                  <a:cubicBezTo>
                    <a:pt x="761758" y="0"/>
                    <a:pt x="812800" y="51042"/>
                    <a:pt x="812800" y="114005"/>
                  </a:cubicBezTo>
                  <a:lnTo>
                    <a:pt x="812800" y="698795"/>
                  </a:lnTo>
                  <a:cubicBezTo>
                    <a:pt x="812800" y="761758"/>
                    <a:pt x="761758" y="812800"/>
                    <a:pt x="698795" y="812800"/>
                  </a:cubicBezTo>
                  <a:lnTo>
                    <a:pt x="114005" y="812800"/>
                  </a:lnTo>
                  <a:cubicBezTo>
                    <a:pt x="51042" y="812800"/>
                    <a:pt x="0" y="761758"/>
                    <a:pt x="0" y="698795"/>
                  </a:cubicBezTo>
                  <a:lnTo>
                    <a:pt x="0" y="114005"/>
                  </a:lnTo>
                  <a:cubicBezTo>
                    <a:pt x="0" y="51042"/>
                    <a:pt x="51042" y="0"/>
                    <a:pt x="114005" y="0"/>
                  </a:cubicBezTo>
                  <a:close/>
                </a:path>
              </a:pathLst>
            </a:custGeom>
            <a:solidFill>
              <a:srgbClr val="F4C2A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143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b="true" sz="7499" spc="532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77939" y="5607285"/>
            <a:ext cx="4018056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95"/>
              </a:lnSpc>
              <a:spcBef>
                <a:spcPct val="0"/>
              </a:spcBef>
            </a:pPr>
            <a:r>
              <a:rPr lang="en-US" sz="45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ERROS E BUGS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60837" y="7011323"/>
            <a:ext cx="4818359" cy="188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Funcionalidades que não funcionam como esperado podem passar</a:t>
            </a:r>
          </a:p>
          <a:p>
            <a:pPr algn="ctr" marL="0" indent="0" lvl="0">
              <a:lnSpc>
                <a:spcPts val="3040"/>
              </a:lnSpc>
              <a:spcBef>
                <a:spcPct val="0"/>
              </a:spcBef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passar despercebidas na ausência de testes.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76858" y="5293013"/>
            <a:ext cx="4018056" cy="1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95"/>
              </a:lnSpc>
              <a:spcBef>
                <a:spcPct val="0"/>
              </a:spcBef>
            </a:pPr>
            <a:r>
              <a:rPr lang="en-US" sz="45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FUNCIONALIDADES DEFEITUOSAS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13928" y="7009370"/>
            <a:ext cx="5396285" cy="111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detecção tardia de problemas resulta em custos e tempo adicionais para</a:t>
            </a:r>
          </a:p>
          <a:p>
            <a:pPr algn="ctr" marL="0" indent="0" lvl="0">
              <a:lnSpc>
                <a:spcPts val="3040"/>
              </a:lnSpc>
              <a:spcBef>
                <a:spcPct val="0"/>
              </a:spcBef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adicionais para correções.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97567" y="5607285"/>
            <a:ext cx="4018056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95"/>
              </a:lnSpc>
              <a:spcBef>
                <a:spcPct val="0"/>
              </a:spcBef>
            </a:pPr>
            <a:r>
              <a:rPr lang="en-US" sz="45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CUSTOS ELEVADOS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82259" y="9313613"/>
            <a:ext cx="2297812" cy="1388052"/>
          </a:xfrm>
          <a:custGeom>
            <a:avLst/>
            <a:gdLst/>
            <a:ahLst/>
            <a:cxnLst/>
            <a:rect r="r" b="b" t="t" l="l"/>
            <a:pathLst>
              <a:path h="1388052" w="2297812">
                <a:moveTo>
                  <a:pt x="0" y="0"/>
                </a:moveTo>
                <a:lnTo>
                  <a:pt x="2297812" y="0"/>
                </a:lnTo>
                <a:lnTo>
                  <a:pt x="2297812" y="1388052"/>
                </a:lnTo>
                <a:lnTo>
                  <a:pt x="0" y="1388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982" y="8723456"/>
            <a:ext cx="2030267" cy="1978208"/>
          </a:xfrm>
          <a:custGeom>
            <a:avLst/>
            <a:gdLst/>
            <a:ahLst/>
            <a:cxnLst/>
            <a:rect r="r" b="b" t="t" l="l"/>
            <a:pathLst>
              <a:path h="1978208" w="2030267">
                <a:moveTo>
                  <a:pt x="0" y="0"/>
                </a:moveTo>
                <a:lnTo>
                  <a:pt x="2030267" y="0"/>
                </a:lnTo>
                <a:lnTo>
                  <a:pt x="2030267" y="1978209"/>
                </a:lnTo>
                <a:lnTo>
                  <a:pt x="0" y="19782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244194" y="7694295"/>
            <a:ext cx="3149573" cy="3238636"/>
          </a:xfrm>
          <a:custGeom>
            <a:avLst/>
            <a:gdLst/>
            <a:ahLst/>
            <a:cxnLst/>
            <a:rect r="r" b="b" t="t" l="l"/>
            <a:pathLst>
              <a:path h="3238636" w="3149573">
                <a:moveTo>
                  <a:pt x="0" y="0"/>
                </a:moveTo>
                <a:lnTo>
                  <a:pt x="3149573" y="0"/>
                </a:lnTo>
                <a:lnTo>
                  <a:pt x="3149573" y="3238635"/>
                </a:lnTo>
                <a:lnTo>
                  <a:pt x="0" y="32386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623304" y="-1083481"/>
            <a:ext cx="3599256" cy="3814241"/>
          </a:xfrm>
          <a:custGeom>
            <a:avLst/>
            <a:gdLst/>
            <a:ahLst/>
            <a:cxnLst/>
            <a:rect r="r" b="b" t="t" l="l"/>
            <a:pathLst>
              <a:path h="3814241" w="3599256">
                <a:moveTo>
                  <a:pt x="0" y="0"/>
                </a:moveTo>
                <a:lnTo>
                  <a:pt x="3599257" y="0"/>
                </a:lnTo>
                <a:lnTo>
                  <a:pt x="3599257" y="3814241"/>
                </a:lnTo>
                <a:lnTo>
                  <a:pt x="0" y="38142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5596" y="-2631085"/>
            <a:ext cx="3346996" cy="3814241"/>
          </a:xfrm>
          <a:custGeom>
            <a:avLst/>
            <a:gdLst/>
            <a:ahLst/>
            <a:cxnLst/>
            <a:rect r="r" b="b" t="t" l="l"/>
            <a:pathLst>
              <a:path h="3814241" w="3346996">
                <a:moveTo>
                  <a:pt x="0" y="0"/>
                </a:moveTo>
                <a:lnTo>
                  <a:pt x="3346997" y="0"/>
                </a:lnTo>
                <a:lnTo>
                  <a:pt x="3346997" y="3814240"/>
                </a:lnTo>
                <a:lnTo>
                  <a:pt x="0" y="3814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1617" y="-1591340"/>
            <a:ext cx="1755035" cy="2546885"/>
          </a:xfrm>
          <a:custGeom>
            <a:avLst/>
            <a:gdLst/>
            <a:ahLst/>
            <a:cxnLst/>
            <a:rect r="r" b="b" t="t" l="l"/>
            <a:pathLst>
              <a:path h="2546885" w="1755035">
                <a:moveTo>
                  <a:pt x="0" y="0"/>
                </a:moveTo>
                <a:lnTo>
                  <a:pt x="1755035" y="0"/>
                </a:lnTo>
                <a:lnTo>
                  <a:pt x="1755035" y="2546885"/>
                </a:lnTo>
                <a:lnTo>
                  <a:pt x="0" y="25468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438274" y="1418549"/>
            <a:ext cx="15411452" cy="162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99"/>
              </a:lnSpc>
              <a:spcBef>
                <a:spcPct val="0"/>
              </a:spcBef>
            </a:pPr>
            <a:r>
              <a:rPr lang="en-US" sz="9999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SOLUÇÕES PARA A CRIAÇÃO DE CASOS DE TESTE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886757" y="4692178"/>
            <a:ext cx="20061513" cy="0"/>
          </a:xfrm>
          <a:prstGeom prst="line">
            <a:avLst/>
          </a:prstGeom>
          <a:ln cap="flat" w="28575">
            <a:solidFill>
              <a:srgbClr val="27272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4318712" y="4441149"/>
            <a:ext cx="502056" cy="50205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45915" y="4441149"/>
            <a:ext cx="502056" cy="50205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771316" y="4441149"/>
            <a:ext cx="502056" cy="50205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96717" y="4441149"/>
            <a:ext cx="502056" cy="50205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21572" y="5191125"/>
            <a:ext cx="4674149" cy="48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5"/>
              </a:lnSpc>
            </a:pPr>
            <a:r>
              <a:rPr lang="en-US" sz="35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Testes Unitários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39480" y="6193628"/>
            <a:ext cx="3182595" cy="153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Avaliam a interação entre diferentes componentes.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9230317" y="6193628"/>
            <a:ext cx="2769791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Verificam o sistema como um todo.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305033" y="6179132"/>
            <a:ext cx="3204626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Validam se o software atende aos requisitos do usuário final.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0361" y="6179132"/>
            <a:ext cx="2472572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Focados em testar componentes individuais.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-1850280" y="7758454"/>
            <a:ext cx="3346996" cy="3814241"/>
          </a:xfrm>
          <a:custGeom>
            <a:avLst/>
            <a:gdLst/>
            <a:ahLst/>
            <a:cxnLst/>
            <a:rect r="r" b="b" t="t" l="l"/>
            <a:pathLst>
              <a:path h="3814241" w="3346996">
                <a:moveTo>
                  <a:pt x="0" y="0"/>
                </a:moveTo>
                <a:lnTo>
                  <a:pt x="3346997" y="0"/>
                </a:lnTo>
                <a:lnTo>
                  <a:pt x="3346997" y="3814241"/>
                </a:lnTo>
                <a:lnTo>
                  <a:pt x="0" y="38142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990488" y="4999867"/>
            <a:ext cx="2915075" cy="94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5"/>
              </a:lnSpc>
            </a:pPr>
            <a:r>
              <a:rPr lang="en-US" b="true" sz="3500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Testes de Integração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230317" y="5154397"/>
            <a:ext cx="2635307" cy="94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5"/>
              </a:lnSpc>
            </a:pPr>
            <a:r>
              <a:rPr lang="en-US" sz="35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Testes de Sistema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72994" y="5228467"/>
            <a:ext cx="4500243" cy="48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5"/>
              </a:lnSpc>
            </a:pPr>
            <a:r>
              <a:rPr lang="en-US" b="true" sz="3500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Testes de Aceitação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41104" y="4501265"/>
            <a:ext cx="7340614" cy="209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489"/>
              </a:lnSpc>
            </a:pPr>
            <a:r>
              <a:rPr lang="en-US" sz="19065">
                <a:solidFill>
                  <a:srgbClr val="E05F37"/>
                </a:solidFill>
                <a:latin typeface="Hibernate"/>
                <a:ea typeface="Hibernate"/>
                <a:cs typeface="Hibernate"/>
                <a:sym typeface="Hibernate"/>
              </a:rPr>
              <a:t>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041138">
            <a:off x="11059119" y="-1706219"/>
            <a:ext cx="3029521" cy="4114800"/>
          </a:xfrm>
          <a:custGeom>
            <a:avLst/>
            <a:gdLst/>
            <a:ahLst/>
            <a:cxnLst/>
            <a:rect r="r" b="b" t="t" l="l"/>
            <a:pathLst>
              <a:path h="4114800" w="3029521">
                <a:moveTo>
                  <a:pt x="0" y="0"/>
                </a:moveTo>
                <a:lnTo>
                  <a:pt x="3029522" y="0"/>
                </a:lnTo>
                <a:lnTo>
                  <a:pt x="30295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22920" y="7514745"/>
            <a:ext cx="4876800" cy="4114800"/>
          </a:xfrm>
          <a:custGeom>
            <a:avLst/>
            <a:gdLst/>
            <a:ahLst/>
            <a:cxnLst/>
            <a:rect r="r" b="b" t="t" l="l"/>
            <a:pathLst>
              <a:path h="4114800" w="4876800">
                <a:moveTo>
                  <a:pt x="0" y="0"/>
                </a:moveTo>
                <a:lnTo>
                  <a:pt x="4876800" y="0"/>
                </a:lnTo>
                <a:lnTo>
                  <a:pt x="4876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0822" y="9119126"/>
            <a:ext cx="2573788" cy="1554763"/>
          </a:xfrm>
          <a:custGeom>
            <a:avLst/>
            <a:gdLst/>
            <a:ahLst/>
            <a:cxnLst/>
            <a:rect r="r" b="b" t="t" l="l"/>
            <a:pathLst>
              <a:path h="1554763" w="2573788">
                <a:moveTo>
                  <a:pt x="0" y="0"/>
                </a:moveTo>
                <a:lnTo>
                  <a:pt x="2573788" y="0"/>
                </a:lnTo>
                <a:lnTo>
                  <a:pt x="2573788" y="1554763"/>
                </a:lnTo>
                <a:lnTo>
                  <a:pt x="0" y="15547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80908" y="8377658"/>
            <a:ext cx="2451842" cy="2388974"/>
          </a:xfrm>
          <a:custGeom>
            <a:avLst/>
            <a:gdLst/>
            <a:ahLst/>
            <a:cxnLst/>
            <a:rect r="r" b="b" t="t" l="l"/>
            <a:pathLst>
              <a:path h="2388974" w="2451842">
                <a:moveTo>
                  <a:pt x="0" y="0"/>
                </a:moveTo>
                <a:lnTo>
                  <a:pt x="2451842" y="0"/>
                </a:lnTo>
                <a:lnTo>
                  <a:pt x="2451842" y="2388974"/>
                </a:lnTo>
                <a:lnTo>
                  <a:pt x="0" y="23889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865918" y="7305322"/>
            <a:ext cx="3527849" cy="3627608"/>
          </a:xfrm>
          <a:custGeom>
            <a:avLst/>
            <a:gdLst/>
            <a:ahLst/>
            <a:cxnLst/>
            <a:rect r="r" b="b" t="t" l="l"/>
            <a:pathLst>
              <a:path h="3627608" w="3527849">
                <a:moveTo>
                  <a:pt x="0" y="0"/>
                </a:moveTo>
                <a:lnTo>
                  <a:pt x="3527849" y="0"/>
                </a:lnTo>
                <a:lnTo>
                  <a:pt x="3527849" y="3627608"/>
                </a:lnTo>
                <a:lnTo>
                  <a:pt x="0" y="36276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864630" y="4401954"/>
            <a:ext cx="1893330" cy="2747577"/>
          </a:xfrm>
          <a:custGeom>
            <a:avLst/>
            <a:gdLst/>
            <a:ahLst/>
            <a:cxnLst/>
            <a:rect r="r" b="b" t="t" l="l"/>
            <a:pathLst>
              <a:path h="2747577" w="1893330">
                <a:moveTo>
                  <a:pt x="0" y="0"/>
                </a:moveTo>
                <a:lnTo>
                  <a:pt x="1893330" y="0"/>
                </a:lnTo>
                <a:lnTo>
                  <a:pt x="1893330" y="2747577"/>
                </a:lnTo>
                <a:lnTo>
                  <a:pt x="0" y="274757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392124" y="-1028700"/>
            <a:ext cx="3649207" cy="3562539"/>
          </a:xfrm>
          <a:custGeom>
            <a:avLst/>
            <a:gdLst/>
            <a:ahLst/>
            <a:cxnLst/>
            <a:rect r="r" b="b" t="t" l="l"/>
            <a:pathLst>
              <a:path h="3562539" w="3649207">
                <a:moveTo>
                  <a:pt x="0" y="0"/>
                </a:moveTo>
                <a:lnTo>
                  <a:pt x="3649208" y="0"/>
                </a:lnTo>
                <a:lnTo>
                  <a:pt x="3649208" y="3562539"/>
                </a:lnTo>
                <a:lnTo>
                  <a:pt x="0" y="35625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541368"/>
            <a:ext cx="1893330" cy="2747577"/>
          </a:xfrm>
          <a:custGeom>
            <a:avLst/>
            <a:gdLst/>
            <a:ahLst/>
            <a:cxnLst/>
            <a:rect r="r" b="b" t="t" l="l"/>
            <a:pathLst>
              <a:path h="2747577" w="1893330">
                <a:moveTo>
                  <a:pt x="0" y="0"/>
                </a:moveTo>
                <a:lnTo>
                  <a:pt x="1893330" y="0"/>
                </a:lnTo>
                <a:lnTo>
                  <a:pt x="1893330" y="2747577"/>
                </a:lnTo>
                <a:lnTo>
                  <a:pt x="0" y="274757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7327199">
            <a:off x="3626552" y="2564964"/>
            <a:ext cx="1591739" cy="1766145"/>
          </a:xfrm>
          <a:custGeom>
            <a:avLst/>
            <a:gdLst/>
            <a:ahLst/>
            <a:cxnLst/>
            <a:rect r="r" b="b" t="t" l="l"/>
            <a:pathLst>
              <a:path h="1766145" w="1591739">
                <a:moveTo>
                  <a:pt x="0" y="0"/>
                </a:moveTo>
                <a:lnTo>
                  <a:pt x="1591739" y="0"/>
                </a:lnTo>
                <a:lnTo>
                  <a:pt x="1591739" y="1766145"/>
                </a:lnTo>
                <a:lnTo>
                  <a:pt x="0" y="176614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413964">
            <a:off x="13421861" y="6266459"/>
            <a:ext cx="1591739" cy="1766145"/>
          </a:xfrm>
          <a:custGeom>
            <a:avLst/>
            <a:gdLst/>
            <a:ahLst/>
            <a:cxnLst/>
            <a:rect r="r" b="b" t="t" l="l"/>
            <a:pathLst>
              <a:path h="1766145" w="1591739">
                <a:moveTo>
                  <a:pt x="0" y="0"/>
                </a:moveTo>
                <a:lnTo>
                  <a:pt x="1591738" y="0"/>
                </a:lnTo>
                <a:lnTo>
                  <a:pt x="1591738" y="1766145"/>
                </a:lnTo>
                <a:lnTo>
                  <a:pt x="0" y="176614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623304" y="-961531"/>
            <a:ext cx="3882875" cy="4114800"/>
          </a:xfrm>
          <a:custGeom>
            <a:avLst/>
            <a:gdLst/>
            <a:ahLst/>
            <a:cxnLst/>
            <a:rect r="r" b="b" t="t" l="l"/>
            <a:pathLst>
              <a:path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7367" y="-2631085"/>
            <a:ext cx="3610737" cy="4114800"/>
          </a:xfrm>
          <a:custGeom>
            <a:avLst/>
            <a:gdLst/>
            <a:ahLst/>
            <a:cxnLst/>
            <a:rect r="r" b="b" t="t" l="l"/>
            <a:pathLst>
              <a:path h="4114800" w="3610737">
                <a:moveTo>
                  <a:pt x="0" y="0"/>
                </a:moveTo>
                <a:lnTo>
                  <a:pt x="3610737" y="0"/>
                </a:lnTo>
                <a:lnTo>
                  <a:pt x="36107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011319">
            <a:off x="3972927" y="8903384"/>
            <a:ext cx="1739612" cy="2686659"/>
          </a:xfrm>
          <a:custGeom>
            <a:avLst/>
            <a:gdLst/>
            <a:ahLst/>
            <a:cxnLst/>
            <a:rect r="r" b="b" t="t" l="l"/>
            <a:pathLst>
              <a:path h="2686659" w="1739612">
                <a:moveTo>
                  <a:pt x="0" y="0"/>
                </a:moveTo>
                <a:lnTo>
                  <a:pt x="1739612" y="0"/>
                </a:lnTo>
                <a:lnTo>
                  <a:pt x="1739612" y="2686658"/>
                </a:lnTo>
                <a:lnTo>
                  <a:pt x="0" y="268665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434110" y="8433501"/>
            <a:ext cx="2677302" cy="2926013"/>
          </a:xfrm>
          <a:custGeom>
            <a:avLst/>
            <a:gdLst/>
            <a:ahLst/>
            <a:cxnLst/>
            <a:rect r="r" b="b" t="t" l="l"/>
            <a:pathLst>
              <a:path h="2926013" w="2677302">
                <a:moveTo>
                  <a:pt x="0" y="0"/>
                </a:moveTo>
                <a:lnTo>
                  <a:pt x="2677301" y="0"/>
                </a:lnTo>
                <a:lnTo>
                  <a:pt x="2677301" y="2926013"/>
                </a:lnTo>
                <a:lnTo>
                  <a:pt x="0" y="2926013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7059165" y="-1317943"/>
            <a:ext cx="2677302" cy="2926013"/>
          </a:xfrm>
          <a:custGeom>
            <a:avLst/>
            <a:gdLst/>
            <a:ahLst/>
            <a:cxnLst/>
            <a:rect r="r" b="b" t="t" l="l"/>
            <a:pathLst>
              <a:path h="2926013" w="2677302">
                <a:moveTo>
                  <a:pt x="0" y="0"/>
                </a:moveTo>
                <a:lnTo>
                  <a:pt x="2677302" y="0"/>
                </a:lnTo>
                <a:lnTo>
                  <a:pt x="2677302" y="2926013"/>
                </a:lnTo>
                <a:lnTo>
                  <a:pt x="0" y="292601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041479" y="-1509409"/>
            <a:ext cx="1893330" cy="2747577"/>
          </a:xfrm>
          <a:custGeom>
            <a:avLst/>
            <a:gdLst/>
            <a:ahLst/>
            <a:cxnLst/>
            <a:rect r="r" b="b" t="t" l="l"/>
            <a:pathLst>
              <a:path h="2747577" w="1893330">
                <a:moveTo>
                  <a:pt x="0" y="0"/>
                </a:moveTo>
                <a:lnTo>
                  <a:pt x="1893330" y="0"/>
                </a:lnTo>
                <a:lnTo>
                  <a:pt x="1893330" y="2747578"/>
                </a:lnTo>
                <a:lnTo>
                  <a:pt x="0" y="27475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73535" y="3603782"/>
            <a:ext cx="12340930" cy="5112705"/>
            <a:chOff x="0" y="0"/>
            <a:chExt cx="3250286" cy="13465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0286" cy="1346556"/>
            </a:xfrm>
            <a:custGeom>
              <a:avLst/>
              <a:gdLst/>
              <a:ahLst/>
              <a:cxnLst/>
              <a:rect r="r" b="b" t="t" l="l"/>
              <a:pathLst>
                <a:path h="1346556" w="3250286">
                  <a:moveTo>
                    <a:pt x="31994" y="0"/>
                  </a:moveTo>
                  <a:lnTo>
                    <a:pt x="3218292" y="0"/>
                  </a:lnTo>
                  <a:cubicBezTo>
                    <a:pt x="3235962" y="0"/>
                    <a:pt x="3250286" y="14324"/>
                    <a:pt x="3250286" y="31994"/>
                  </a:cubicBezTo>
                  <a:lnTo>
                    <a:pt x="3250286" y="1314562"/>
                  </a:lnTo>
                  <a:cubicBezTo>
                    <a:pt x="3250286" y="1332232"/>
                    <a:pt x="3235962" y="1346556"/>
                    <a:pt x="3218292" y="1346556"/>
                  </a:cubicBezTo>
                  <a:lnTo>
                    <a:pt x="31994" y="1346556"/>
                  </a:lnTo>
                  <a:cubicBezTo>
                    <a:pt x="14324" y="1346556"/>
                    <a:pt x="0" y="1332232"/>
                    <a:pt x="0" y="1314562"/>
                  </a:cubicBezTo>
                  <a:lnTo>
                    <a:pt x="0" y="31994"/>
                  </a:lnTo>
                  <a:cubicBezTo>
                    <a:pt x="0" y="14324"/>
                    <a:pt x="14324" y="0"/>
                    <a:pt x="31994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3250286" cy="1337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99095" y="728389"/>
            <a:ext cx="13708592" cy="3171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1"/>
              </a:lnSpc>
            </a:pPr>
            <a:r>
              <a:rPr lang="en-US" sz="9688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O QUE É E POR QUE É </a:t>
            </a:r>
            <a:r>
              <a:rPr lang="en-US" sz="9688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importante </a:t>
            </a:r>
          </a:p>
          <a:p>
            <a:pPr algn="ctr" marL="0" indent="0" lvl="0">
              <a:lnSpc>
                <a:spcPts val="12691"/>
              </a:lnSpc>
              <a:spcBef>
                <a:spcPct val="0"/>
              </a:spcBef>
            </a:pPr>
            <a:r>
              <a:rPr lang="en-US" sz="9688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um Test Case?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80018" y="4587875"/>
            <a:ext cx="9727964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Um test case (caso de teste) é um conjunto de condições, entradas e ações </a:t>
            </a:r>
            <a:r>
              <a:rPr lang="en-US" b="true" sz="2400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específicas executadas para verificar se um sistema ou aplicativo está funcionando conforme o esperado. Esse tipo de verificação é crucial para garantir que todas as funcionalidades do software estejam operando corretamente e que qualquer anomalia seja detectada antes do lançamento ou atualização de um produto.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282259" y="9313613"/>
            <a:ext cx="2297812" cy="1388052"/>
          </a:xfrm>
          <a:custGeom>
            <a:avLst/>
            <a:gdLst/>
            <a:ahLst/>
            <a:cxnLst/>
            <a:rect r="r" b="b" t="t" l="l"/>
            <a:pathLst>
              <a:path h="1388052" w="2297812">
                <a:moveTo>
                  <a:pt x="0" y="0"/>
                </a:moveTo>
                <a:lnTo>
                  <a:pt x="2297812" y="0"/>
                </a:lnTo>
                <a:lnTo>
                  <a:pt x="2297812" y="1388052"/>
                </a:lnTo>
                <a:lnTo>
                  <a:pt x="0" y="1388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07982" y="8723456"/>
            <a:ext cx="2030267" cy="1978208"/>
          </a:xfrm>
          <a:custGeom>
            <a:avLst/>
            <a:gdLst/>
            <a:ahLst/>
            <a:cxnLst/>
            <a:rect r="r" b="b" t="t" l="l"/>
            <a:pathLst>
              <a:path h="1978208" w="2030267">
                <a:moveTo>
                  <a:pt x="0" y="0"/>
                </a:moveTo>
                <a:lnTo>
                  <a:pt x="2030267" y="0"/>
                </a:lnTo>
                <a:lnTo>
                  <a:pt x="2030267" y="1978209"/>
                </a:lnTo>
                <a:lnTo>
                  <a:pt x="0" y="19782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244194" y="7694295"/>
            <a:ext cx="3149573" cy="3238636"/>
          </a:xfrm>
          <a:custGeom>
            <a:avLst/>
            <a:gdLst/>
            <a:ahLst/>
            <a:cxnLst/>
            <a:rect r="r" b="b" t="t" l="l"/>
            <a:pathLst>
              <a:path h="3238636" w="3149573">
                <a:moveTo>
                  <a:pt x="0" y="0"/>
                </a:moveTo>
                <a:lnTo>
                  <a:pt x="3149573" y="0"/>
                </a:lnTo>
                <a:lnTo>
                  <a:pt x="3149573" y="3238635"/>
                </a:lnTo>
                <a:lnTo>
                  <a:pt x="0" y="32386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2623304" y="-1083481"/>
            <a:ext cx="3599256" cy="3814241"/>
          </a:xfrm>
          <a:custGeom>
            <a:avLst/>
            <a:gdLst/>
            <a:ahLst/>
            <a:cxnLst/>
            <a:rect r="r" b="b" t="t" l="l"/>
            <a:pathLst>
              <a:path h="3814241" w="3599256">
                <a:moveTo>
                  <a:pt x="0" y="0"/>
                </a:moveTo>
                <a:lnTo>
                  <a:pt x="3599257" y="0"/>
                </a:lnTo>
                <a:lnTo>
                  <a:pt x="3599257" y="3814241"/>
                </a:lnTo>
                <a:lnTo>
                  <a:pt x="0" y="38142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5596" y="-2631085"/>
            <a:ext cx="3346996" cy="3814241"/>
          </a:xfrm>
          <a:custGeom>
            <a:avLst/>
            <a:gdLst/>
            <a:ahLst/>
            <a:cxnLst/>
            <a:rect r="r" b="b" t="t" l="l"/>
            <a:pathLst>
              <a:path h="3814241" w="3346996">
                <a:moveTo>
                  <a:pt x="0" y="0"/>
                </a:moveTo>
                <a:lnTo>
                  <a:pt x="3346997" y="0"/>
                </a:lnTo>
                <a:lnTo>
                  <a:pt x="3346997" y="3814240"/>
                </a:lnTo>
                <a:lnTo>
                  <a:pt x="0" y="3814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81617" y="-1591340"/>
            <a:ext cx="1755035" cy="2546885"/>
          </a:xfrm>
          <a:custGeom>
            <a:avLst/>
            <a:gdLst/>
            <a:ahLst/>
            <a:cxnLst/>
            <a:rect r="r" b="b" t="t" l="l"/>
            <a:pathLst>
              <a:path h="2546885" w="1755035">
                <a:moveTo>
                  <a:pt x="0" y="0"/>
                </a:moveTo>
                <a:lnTo>
                  <a:pt x="1755035" y="0"/>
                </a:lnTo>
                <a:lnTo>
                  <a:pt x="1755035" y="2546885"/>
                </a:lnTo>
                <a:lnTo>
                  <a:pt x="0" y="25468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6883" y="715508"/>
            <a:ext cx="14774235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0"/>
              </a:lnSpc>
              <a:spcBef>
                <a:spcPct val="0"/>
              </a:spcBef>
            </a:pPr>
            <a:r>
              <a:rPr lang="en-US" sz="120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TIPOS DE CASOS DE TESTE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43572" y="3343275"/>
            <a:ext cx="4298154" cy="1869978"/>
            <a:chOff x="0" y="0"/>
            <a:chExt cx="1132024" cy="4925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2024" cy="492504"/>
            </a:xfrm>
            <a:custGeom>
              <a:avLst/>
              <a:gdLst/>
              <a:ahLst/>
              <a:cxnLst/>
              <a:rect r="r" b="b" t="t" l="l"/>
              <a:pathLst>
                <a:path h="492504" w="1132024">
                  <a:moveTo>
                    <a:pt x="91862" y="0"/>
                  </a:moveTo>
                  <a:lnTo>
                    <a:pt x="1040162" y="0"/>
                  </a:lnTo>
                  <a:cubicBezTo>
                    <a:pt x="1064525" y="0"/>
                    <a:pt x="1087891" y="9678"/>
                    <a:pt x="1105118" y="26906"/>
                  </a:cubicBezTo>
                  <a:cubicBezTo>
                    <a:pt x="1122346" y="44133"/>
                    <a:pt x="1132024" y="67499"/>
                    <a:pt x="1132024" y="91862"/>
                  </a:cubicBezTo>
                  <a:lnTo>
                    <a:pt x="1132024" y="400642"/>
                  </a:lnTo>
                  <a:cubicBezTo>
                    <a:pt x="1132024" y="425006"/>
                    <a:pt x="1122346" y="448371"/>
                    <a:pt x="1105118" y="465599"/>
                  </a:cubicBezTo>
                  <a:cubicBezTo>
                    <a:pt x="1087891" y="482826"/>
                    <a:pt x="1064525" y="492504"/>
                    <a:pt x="1040162" y="492504"/>
                  </a:cubicBezTo>
                  <a:lnTo>
                    <a:pt x="91862" y="492504"/>
                  </a:lnTo>
                  <a:cubicBezTo>
                    <a:pt x="67499" y="492504"/>
                    <a:pt x="44133" y="482826"/>
                    <a:pt x="26906" y="465599"/>
                  </a:cubicBezTo>
                  <a:cubicBezTo>
                    <a:pt x="9678" y="448371"/>
                    <a:pt x="0" y="425006"/>
                    <a:pt x="0" y="400642"/>
                  </a:cubicBezTo>
                  <a:lnTo>
                    <a:pt x="0" y="91862"/>
                  </a:lnTo>
                  <a:cubicBezTo>
                    <a:pt x="0" y="67499"/>
                    <a:pt x="9678" y="44133"/>
                    <a:pt x="26906" y="26906"/>
                  </a:cubicBezTo>
                  <a:cubicBezTo>
                    <a:pt x="44133" y="9678"/>
                    <a:pt x="67499" y="0"/>
                    <a:pt x="91862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1132024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22782" y="3672644"/>
            <a:ext cx="378577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 DO CASO DE TESTE: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0542" y="4265877"/>
            <a:ext cx="5112778" cy="32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Um identificador único.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43572" y="5635767"/>
            <a:ext cx="4298154" cy="1869978"/>
            <a:chOff x="0" y="0"/>
            <a:chExt cx="1132024" cy="4925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2024" cy="492504"/>
            </a:xfrm>
            <a:custGeom>
              <a:avLst/>
              <a:gdLst/>
              <a:ahLst/>
              <a:cxnLst/>
              <a:rect r="r" b="b" t="t" l="l"/>
              <a:pathLst>
                <a:path h="492504" w="1132024">
                  <a:moveTo>
                    <a:pt x="91862" y="0"/>
                  </a:moveTo>
                  <a:lnTo>
                    <a:pt x="1040162" y="0"/>
                  </a:lnTo>
                  <a:cubicBezTo>
                    <a:pt x="1064525" y="0"/>
                    <a:pt x="1087891" y="9678"/>
                    <a:pt x="1105118" y="26906"/>
                  </a:cubicBezTo>
                  <a:cubicBezTo>
                    <a:pt x="1122346" y="44133"/>
                    <a:pt x="1132024" y="67499"/>
                    <a:pt x="1132024" y="91862"/>
                  </a:cubicBezTo>
                  <a:lnTo>
                    <a:pt x="1132024" y="400642"/>
                  </a:lnTo>
                  <a:cubicBezTo>
                    <a:pt x="1132024" y="425006"/>
                    <a:pt x="1122346" y="448371"/>
                    <a:pt x="1105118" y="465599"/>
                  </a:cubicBezTo>
                  <a:cubicBezTo>
                    <a:pt x="1087891" y="482826"/>
                    <a:pt x="1064525" y="492504"/>
                    <a:pt x="1040162" y="492504"/>
                  </a:cubicBezTo>
                  <a:lnTo>
                    <a:pt x="91862" y="492504"/>
                  </a:lnTo>
                  <a:cubicBezTo>
                    <a:pt x="67499" y="492504"/>
                    <a:pt x="44133" y="482826"/>
                    <a:pt x="26906" y="465599"/>
                  </a:cubicBezTo>
                  <a:cubicBezTo>
                    <a:pt x="9678" y="448371"/>
                    <a:pt x="0" y="425006"/>
                    <a:pt x="0" y="400642"/>
                  </a:cubicBezTo>
                  <a:lnTo>
                    <a:pt x="0" y="91862"/>
                  </a:lnTo>
                  <a:cubicBezTo>
                    <a:pt x="0" y="67499"/>
                    <a:pt x="9678" y="44133"/>
                    <a:pt x="26906" y="26906"/>
                  </a:cubicBezTo>
                  <a:cubicBezTo>
                    <a:pt x="44133" y="9678"/>
                    <a:pt x="67499" y="0"/>
                    <a:pt x="91862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132024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22782" y="5965136"/>
            <a:ext cx="378577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DESCRIÇÃO/RESUMO: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60542" y="6558369"/>
            <a:ext cx="5112778" cy="32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 do teste.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584165" y="7667670"/>
            <a:ext cx="4257561" cy="1869978"/>
            <a:chOff x="0" y="0"/>
            <a:chExt cx="1121333" cy="4925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1333" cy="492504"/>
            </a:xfrm>
            <a:custGeom>
              <a:avLst/>
              <a:gdLst/>
              <a:ahLst/>
              <a:cxnLst/>
              <a:rect r="r" b="b" t="t" l="l"/>
              <a:pathLst>
                <a:path h="492504" w="1121333">
                  <a:moveTo>
                    <a:pt x="92738" y="0"/>
                  </a:moveTo>
                  <a:lnTo>
                    <a:pt x="1028595" y="0"/>
                  </a:lnTo>
                  <a:cubicBezTo>
                    <a:pt x="1079813" y="0"/>
                    <a:pt x="1121333" y="41520"/>
                    <a:pt x="1121333" y="92738"/>
                  </a:cubicBezTo>
                  <a:lnTo>
                    <a:pt x="1121333" y="399766"/>
                  </a:lnTo>
                  <a:cubicBezTo>
                    <a:pt x="1121333" y="424362"/>
                    <a:pt x="1111562" y="447950"/>
                    <a:pt x="1094171" y="465342"/>
                  </a:cubicBezTo>
                  <a:cubicBezTo>
                    <a:pt x="1076779" y="482734"/>
                    <a:pt x="1053191" y="492504"/>
                    <a:pt x="1028595" y="492504"/>
                  </a:cubicBezTo>
                  <a:lnTo>
                    <a:pt x="92738" y="492504"/>
                  </a:lnTo>
                  <a:cubicBezTo>
                    <a:pt x="41520" y="492504"/>
                    <a:pt x="0" y="450984"/>
                    <a:pt x="0" y="399766"/>
                  </a:cubicBezTo>
                  <a:lnTo>
                    <a:pt x="0" y="92738"/>
                  </a:lnTo>
                  <a:cubicBezTo>
                    <a:pt x="0" y="68142"/>
                    <a:pt x="9771" y="44554"/>
                    <a:pt x="27162" y="27162"/>
                  </a:cubicBezTo>
                  <a:cubicBezTo>
                    <a:pt x="44554" y="9771"/>
                    <a:pt x="68142" y="0"/>
                    <a:pt x="92738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1121333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63376" y="7997039"/>
            <a:ext cx="34230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ETAPAS DO TESTE: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01136" y="8590272"/>
            <a:ext cx="3233414" cy="66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 tooltip="https://www.canva.com/design/DAGN9luZ_gU/RzhWYCBlpC8MrvtoJNS1_w/edit?utm_content=DAGN9luZ_gU&amp;utm_campaign=designshare&amp;utm_medium=link2&amp;utm_source=sharebutton"/>
              </a:rPr>
              <a:t>assos a serem seguidos durante o teste.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592211" y="3343275"/>
            <a:ext cx="4495982" cy="1869978"/>
            <a:chOff x="0" y="0"/>
            <a:chExt cx="1184127" cy="4925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4127" cy="492504"/>
            </a:xfrm>
            <a:custGeom>
              <a:avLst/>
              <a:gdLst/>
              <a:ahLst/>
              <a:cxnLst/>
              <a:rect r="r" b="b" t="t" l="l"/>
              <a:pathLst>
                <a:path h="492504" w="1184127">
                  <a:moveTo>
                    <a:pt x="87820" y="0"/>
                  </a:moveTo>
                  <a:lnTo>
                    <a:pt x="1096307" y="0"/>
                  </a:lnTo>
                  <a:cubicBezTo>
                    <a:pt x="1119598" y="0"/>
                    <a:pt x="1141936" y="9252"/>
                    <a:pt x="1158405" y="25722"/>
                  </a:cubicBezTo>
                  <a:cubicBezTo>
                    <a:pt x="1174875" y="42191"/>
                    <a:pt x="1184127" y="64529"/>
                    <a:pt x="1184127" y="87820"/>
                  </a:cubicBezTo>
                  <a:lnTo>
                    <a:pt x="1184127" y="404684"/>
                  </a:lnTo>
                  <a:cubicBezTo>
                    <a:pt x="1184127" y="453186"/>
                    <a:pt x="1144809" y="492504"/>
                    <a:pt x="1096307" y="492504"/>
                  </a:cubicBezTo>
                  <a:lnTo>
                    <a:pt x="87820" y="492504"/>
                  </a:lnTo>
                  <a:cubicBezTo>
                    <a:pt x="39318" y="492504"/>
                    <a:pt x="0" y="453186"/>
                    <a:pt x="0" y="404684"/>
                  </a:cubicBezTo>
                  <a:lnTo>
                    <a:pt x="0" y="87820"/>
                  </a:lnTo>
                  <a:cubicBezTo>
                    <a:pt x="0" y="39318"/>
                    <a:pt x="39318" y="0"/>
                    <a:pt x="87820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9525"/>
              <a:ext cx="1184127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939071" y="3460558"/>
            <a:ext cx="380226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RESULTADO ESPERADO: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47407" y="3857655"/>
            <a:ext cx="3793926" cy="13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resultado que se espera obter após a execução das etapas.</a:t>
            </a:r>
          </a:p>
          <a:p>
            <a:pPr algn="just">
              <a:lnSpc>
                <a:spcPts val="2736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6592211" y="5591003"/>
            <a:ext cx="4495982" cy="1869978"/>
            <a:chOff x="0" y="0"/>
            <a:chExt cx="1184127" cy="49250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84127" cy="492504"/>
            </a:xfrm>
            <a:custGeom>
              <a:avLst/>
              <a:gdLst/>
              <a:ahLst/>
              <a:cxnLst/>
              <a:rect r="r" b="b" t="t" l="l"/>
              <a:pathLst>
                <a:path h="492504" w="1184127">
                  <a:moveTo>
                    <a:pt x="87820" y="0"/>
                  </a:moveTo>
                  <a:lnTo>
                    <a:pt x="1096307" y="0"/>
                  </a:lnTo>
                  <a:cubicBezTo>
                    <a:pt x="1119598" y="0"/>
                    <a:pt x="1141936" y="9252"/>
                    <a:pt x="1158405" y="25722"/>
                  </a:cubicBezTo>
                  <a:cubicBezTo>
                    <a:pt x="1174875" y="42191"/>
                    <a:pt x="1184127" y="64529"/>
                    <a:pt x="1184127" y="87820"/>
                  </a:cubicBezTo>
                  <a:lnTo>
                    <a:pt x="1184127" y="404684"/>
                  </a:lnTo>
                  <a:cubicBezTo>
                    <a:pt x="1184127" y="453186"/>
                    <a:pt x="1144809" y="492504"/>
                    <a:pt x="1096307" y="492504"/>
                  </a:cubicBezTo>
                  <a:lnTo>
                    <a:pt x="87820" y="492504"/>
                  </a:lnTo>
                  <a:cubicBezTo>
                    <a:pt x="39318" y="492504"/>
                    <a:pt x="0" y="453186"/>
                    <a:pt x="0" y="404684"/>
                  </a:cubicBezTo>
                  <a:lnTo>
                    <a:pt x="0" y="87820"/>
                  </a:lnTo>
                  <a:cubicBezTo>
                    <a:pt x="0" y="39318"/>
                    <a:pt x="39318" y="0"/>
                    <a:pt x="87820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1184127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205460" y="5794494"/>
            <a:ext cx="526948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PRÉ-REQUISITOS: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47407" y="6188699"/>
            <a:ext cx="3802261" cy="13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Condições ou configurações necessárias antes da execução do teste.</a:t>
            </a:r>
          </a:p>
          <a:p>
            <a:pPr algn="just">
              <a:lnSpc>
                <a:spcPts val="2736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6592211" y="7622906"/>
            <a:ext cx="4495982" cy="1869978"/>
            <a:chOff x="0" y="0"/>
            <a:chExt cx="1184127" cy="49250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84127" cy="492504"/>
            </a:xfrm>
            <a:custGeom>
              <a:avLst/>
              <a:gdLst/>
              <a:ahLst/>
              <a:cxnLst/>
              <a:rect r="r" b="b" t="t" l="l"/>
              <a:pathLst>
                <a:path h="492504" w="1184127">
                  <a:moveTo>
                    <a:pt x="87820" y="0"/>
                  </a:moveTo>
                  <a:lnTo>
                    <a:pt x="1096307" y="0"/>
                  </a:lnTo>
                  <a:cubicBezTo>
                    <a:pt x="1119598" y="0"/>
                    <a:pt x="1141936" y="9252"/>
                    <a:pt x="1158405" y="25722"/>
                  </a:cubicBezTo>
                  <a:cubicBezTo>
                    <a:pt x="1174875" y="42191"/>
                    <a:pt x="1184127" y="64529"/>
                    <a:pt x="1184127" y="87820"/>
                  </a:cubicBezTo>
                  <a:lnTo>
                    <a:pt x="1184127" y="404684"/>
                  </a:lnTo>
                  <a:cubicBezTo>
                    <a:pt x="1184127" y="453186"/>
                    <a:pt x="1144809" y="492504"/>
                    <a:pt x="1096307" y="492504"/>
                  </a:cubicBezTo>
                  <a:lnTo>
                    <a:pt x="87820" y="492504"/>
                  </a:lnTo>
                  <a:cubicBezTo>
                    <a:pt x="39318" y="492504"/>
                    <a:pt x="0" y="453186"/>
                    <a:pt x="0" y="404684"/>
                  </a:cubicBezTo>
                  <a:lnTo>
                    <a:pt x="0" y="87820"/>
                  </a:lnTo>
                  <a:cubicBezTo>
                    <a:pt x="0" y="39318"/>
                    <a:pt x="39318" y="0"/>
                    <a:pt x="87820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9525"/>
              <a:ext cx="1184127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205460" y="7822931"/>
            <a:ext cx="526948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RESULTADO REAL: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09274" y="8267871"/>
            <a:ext cx="3678526" cy="101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 tooltip="https://www.canva.com/design/DAGN9luZ_gU/RzhWYCBlpC8MrvtoJNS1_w/edit?utm_content=DAGN9luZ_gU&amp;utm_campaign=designshare&amp;utm_medium=link2&amp;utm_source=sharebutton"/>
              </a:rPr>
              <a:t>O que realmente ocorreu após a execução.</a:t>
            </a:r>
          </a:p>
          <a:p>
            <a:pPr algn="just">
              <a:lnSpc>
                <a:spcPts val="2736"/>
              </a:lnSpc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1861695" y="3388038"/>
            <a:ext cx="4495982" cy="1869978"/>
            <a:chOff x="0" y="0"/>
            <a:chExt cx="1184127" cy="49250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84127" cy="492504"/>
            </a:xfrm>
            <a:custGeom>
              <a:avLst/>
              <a:gdLst/>
              <a:ahLst/>
              <a:cxnLst/>
              <a:rect r="r" b="b" t="t" l="l"/>
              <a:pathLst>
                <a:path h="492504" w="1184127">
                  <a:moveTo>
                    <a:pt x="87820" y="0"/>
                  </a:moveTo>
                  <a:lnTo>
                    <a:pt x="1096307" y="0"/>
                  </a:lnTo>
                  <a:cubicBezTo>
                    <a:pt x="1119598" y="0"/>
                    <a:pt x="1141936" y="9252"/>
                    <a:pt x="1158405" y="25722"/>
                  </a:cubicBezTo>
                  <a:cubicBezTo>
                    <a:pt x="1174875" y="42191"/>
                    <a:pt x="1184127" y="64529"/>
                    <a:pt x="1184127" y="87820"/>
                  </a:cubicBezTo>
                  <a:lnTo>
                    <a:pt x="1184127" y="404684"/>
                  </a:lnTo>
                  <a:cubicBezTo>
                    <a:pt x="1184127" y="453186"/>
                    <a:pt x="1144809" y="492504"/>
                    <a:pt x="1096307" y="492504"/>
                  </a:cubicBezTo>
                  <a:lnTo>
                    <a:pt x="87820" y="492504"/>
                  </a:lnTo>
                  <a:cubicBezTo>
                    <a:pt x="39318" y="492504"/>
                    <a:pt x="0" y="453186"/>
                    <a:pt x="0" y="404684"/>
                  </a:cubicBezTo>
                  <a:lnTo>
                    <a:pt x="0" y="87820"/>
                  </a:lnTo>
                  <a:cubicBezTo>
                    <a:pt x="0" y="39318"/>
                    <a:pt x="39318" y="0"/>
                    <a:pt x="87820" y="0"/>
                  </a:cubicBezTo>
                  <a:close/>
                </a:path>
              </a:pathLst>
            </a:custGeom>
            <a:solidFill>
              <a:srgbClr val="F4C2A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9525"/>
              <a:ext cx="1184127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208556" y="3505322"/>
            <a:ext cx="380226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AUTOMAÇÃO: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278758" y="4094427"/>
            <a:ext cx="3793926" cy="66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Indicação se o teste é automatizado.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1861695" y="5635767"/>
            <a:ext cx="4495982" cy="1869978"/>
            <a:chOff x="0" y="0"/>
            <a:chExt cx="1184127" cy="49250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84127" cy="492504"/>
            </a:xfrm>
            <a:custGeom>
              <a:avLst/>
              <a:gdLst/>
              <a:ahLst/>
              <a:cxnLst/>
              <a:rect r="r" b="b" t="t" l="l"/>
              <a:pathLst>
                <a:path h="492504" w="1184127">
                  <a:moveTo>
                    <a:pt x="87820" y="0"/>
                  </a:moveTo>
                  <a:lnTo>
                    <a:pt x="1096307" y="0"/>
                  </a:lnTo>
                  <a:cubicBezTo>
                    <a:pt x="1119598" y="0"/>
                    <a:pt x="1141936" y="9252"/>
                    <a:pt x="1158405" y="25722"/>
                  </a:cubicBezTo>
                  <a:cubicBezTo>
                    <a:pt x="1174875" y="42191"/>
                    <a:pt x="1184127" y="64529"/>
                    <a:pt x="1184127" y="87820"/>
                  </a:cubicBezTo>
                  <a:lnTo>
                    <a:pt x="1184127" y="404684"/>
                  </a:lnTo>
                  <a:cubicBezTo>
                    <a:pt x="1184127" y="453186"/>
                    <a:pt x="1144809" y="492504"/>
                    <a:pt x="1096307" y="492504"/>
                  </a:cubicBezTo>
                  <a:lnTo>
                    <a:pt x="87820" y="492504"/>
                  </a:lnTo>
                  <a:cubicBezTo>
                    <a:pt x="39318" y="492504"/>
                    <a:pt x="0" y="453186"/>
                    <a:pt x="0" y="404684"/>
                  </a:cubicBezTo>
                  <a:lnTo>
                    <a:pt x="0" y="87820"/>
                  </a:lnTo>
                  <a:cubicBezTo>
                    <a:pt x="0" y="39318"/>
                    <a:pt x="39318" y="0"/>
                    <a:pt x="87820" y="0"/>
                  </a:cubicBezTo>
                  <a:close/>
                </a:path>
              </a:pathLst>
            </a:custGeom>
            <a:solidFill>
              <a:srgbClr val="F4C2A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9525"/>
              <a:ext cx="1184127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474944" y="5839258"/>
            <a:ext cx="526948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STATUS: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216891" y="6350343"/>
            <a:ext cx="3802261" cy="101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o teste foi aprovado ou reprovado.</a:t>
            </a:r>
          </a:p>
          <a:p>
            <a:pPr algn="just">
              <a:lnSpc>
                <a:spcPts val="2736"/>
              </a:lnSpc>
            </a:pPr>
          </a:p>
        </p:txBody>
      </p:sp>
      <p:grpSp>
        <p:nvGrpSpPr>
          <p:cNvPr name="Group 44" id="44"/>
          <p:cNvGrpSpPr/>
          <p:nvPr/>
        </p:nvGrpSpPr>
        <p:grpSpPr>
          <a:xfrm rot="0">
            <a:off x="11861695" y="7667670"/>
            <a:ext cx="4495982" cy="1869978"/>
            <a:chOff x="0" y="0"/>
            <a:chExt cx="1184127" cy="49250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184127" cy="492504"/>
            </a:xfrm>
            <a:custGeom>
              <a:avLst/>
              <a:gdLst/>
              <a:ahLst/>
              <a:cxnLst/>
              <a:rect r="r" b="b" t="t" l="l"/>
              <a:pathLst>
                <a:path h="492504" w="1184127">
                  <a:moveTo>
                    <a:pt x="87820" y="0"/>
                  </a:moveTo>
                  <a:lnTo>
                    <a:pt x="1096307" y="0"/>
                  </a:lnTo>
                  <a:cubicBezTo>
                    <a:pt x="1119598" y="0"/>
                    <a:pt x="1141936" y="9252"/>
                    <a:pt x="1158405" y="25722"/>
                  </a:cubicBezTo>
                  <a:cubicBezTo>
                    <a:pt x="1174875" y="42191"/>
                    <a:pt x="1184127" y="64529"/>
                    <a:pt x="1184127" y="87820"/>
                  </a:cubicBezTo>
                  <a:lnTo>
                    <a:pt x="1184127" y="404684"/>
                  </a:lnTo>
                  <a:cubicBezTo>
                    <a:pt x="1184127" y="453186"/>
                    <a:pt x="1144809" y="492504"/>
                    <a:pt x="1096307" y="492504"/>
                  </a:cubicBezTo>
                  <a:lnTo>
                    <a:pt x="87820" y="492504"/>
                  </a:lnTo>
                  <a:cubicBezTo>
                    <a:pt x="39318" y="492504"/>
                    <a:pt x="0" y="453186"/>
                    <a:pt x="0" y="404684"/>
                  </a:cubicBezTo>
                  <a:lnTo>
                    <a:pt x="0" y="87820"/>
                  </a:lnTo>
                  <a:cubicBezTo>
                    <a:pt x="0" y="39318"/>
                    <a:pt x="39318" y="0"/>
                    <a:pt x="87820" y="0"/>
                  </a:cubicBezTo>
                  <a:close/>
                </a:path>
              </a:pathLst>
            </a:custGeom>
            <a:solidFill>
              <a:srgbClr val="F4C2A1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9525"/>
              <a:ext cx="1184127" cy="48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1474944" y="7867695"/>
            <a:ext cx="526948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OBSERVAÇÕES: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278758" y="8383315"/>
            <a:ext cx="3678526" cy="101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6"/>
              </a:lnSpc>
            </a:pPr>
            <a:r>
              <a:rPr lang="en-US" b="true" sz="1800" spc="5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 tooltip="https://www.canva.com/design/DAGN9luZ_gU/RzhWYCBlpC8MrvtoJNS1_w/edit?utm_content=DAGN9luZ_gU&amp;utm_campaign=designshare&amp;utm_medium=link2&amp;utm_source=sharebutton"/>
              </a:rPr>
              <a:t>Notas adicionais relevantes para o teste.</a:t>
            </a:r>
          </a:p>
          <a:p>
            <a:pPr algn="just">
              <a:lnSpc>
                <a:spcPts val="273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68310" y="1646655"/>
            <a:ext cx="12751380" cy="6993690"/>
            <a:chOff x="0" y="0"/>
            <a:chExt cx="3358388" cy="18419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8388" cy="1841959"/>
            </a:xfrm>
            <a:custGeom>
              <a:avLst/>
              <a:gdLst/>
              <a:ahLst/>
              <a:cxnLst/>
              <a:rect r="r" b="b" t="t" l="l"/>
              <a:pathLst>
                <a:path h="1841959" w="3358388">
                  <a:moveTo>
                    <a:pt x="0" y="0"/>
                  </a:moveTo>
                  <a:lnTo>
                    <a:pt x="3358388" y="0"/>
                  </a:lnTo>
                  <a:lnTo>
                    <a:pt x="3358388" y="1841959"/>
                  </a:lnTo>
                  <a:lnTo>
                    <a:pt x="0" y="1841959"/>
                  </a:ln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58388" cy="188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282259" y="9313613"/>
            <a:ext cx="2297812" cy="1388052"/>
          </a:xfrm>
          <a:custGeom>
            <a:avLst/>
            <a:gdLst/>
            <a:ahLst/>
            <a:cxnLst/>
            <a:rect r="r" b="b" t="t" l="l"/>
            <a:pathLst>
              <a:path h="1388052" w="2297812">
                <a:moveTo>
                  <a:pt x="0" y="0"/>
                </a:moveTo>
                <a:lnTo>
                  <a:pt x="2297812" y="0"/>
                </a:lnTo>
                <a:lnTo>
                  <a:pt x="2297812" y="1388052"/>
                </a:lnTo>
                <a:lnTo>
                  <a:pt x="0" y="1388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7982" y="8723456"/>
            <a:ext cx="2030267" cy="1978208"/>
          </a:xfrm>
          <a:custGeom>
            <a:avLst/>
            <a:gdLst/>
            <a:ahLst/>
            <a:cxnLst/>
            <a:rect r="r" b="b" t="t" l="l"/>
            <a:pathLst>
              <a:path h="1978208" w="2030267">
                <a:moveTo>
                  <a:pt x="0" y="0"/>
                </a:moveTo>
                <a:lnTo>
                  <a:pt x="2030267" y="0"/>
                </a:lnTo>
                <a:lnTo>
                  <a:pt x="2030267" y="1978209"/>
                </a:lnTo>
                <a:lnTo>
                  <a:pt x="0" y="19782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244194" y="7694295"/>
            <a:ext cx="3149573" cy="3238636"/>
          </a:xfrm>
          <a:custGeom>
            <a:avLst/>
            <a:gdLst/>
            <a:ahLst/>
            <a:cxnLst/>
            <a:rect r="r" b="b" t="t" l="l"/>
            <a:pathLst>
              <a:path h="3238636" w="3149573">
                <a:moveTo>
                  <a:pt x="0" y="0"/>
                </a:moveTo>
                <a:lnTo>
                  <a:pt x="3149573" y="0"/>
                </a:lnTo>
                <a:lnTo>
                  <a:pt x="3149573" y="3238635"/>
                </a:lnTo>
                <a:lnTo>
                  <a:pt x="0" y="32386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2623304" y="-1083481"/>
            <a:ext cx="3599256" cy="3814241"/>
          </a:xfrm>
          <a:custGeom>
            <a:avLst/>
            <a:gdLst/>
            <a:ahLst/>
            <a:cxnLst/>
            <a:rect r="r" b="b" t="t" l="l"/>
            <a:pathLst>
              <a:path h="3814241" w="3599256">
                <a:moveTo>
                  <a:pt x="0" y="0"/>
                </a:moveTo>
                <a:lnTo>
                  <a:pt x="3599257" y="0"/>
                </a:lnTo>
                <a:lnTo>
                  <a:pt x="3599257" y="3814241"/>
                </a:lnTo>
                <a:lnTo>
                  <a:pt x="0" y="38142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5596" y="-2631085"/>
            <a:ext cx="3346996" cy="3814241"/>
          </a:xfrm>
          <a:custGeom>
            <a:avLst/>
            <a:gdLst/>
            <a:ahLst/>
            <a:cxnLst/>
            <a:rect r="r" b="b" t="t" l="l"/>
            <a:pathLst>
              <a:path h="3814241" w="3346996">
                <a:moveTo>
                  <a:pt x="0" y="0"/>
                </a:moveTo>
                <a:lnTo>
                  <a:pt x="3346997" y="0"/>
                </a:lnTo>
                <a:lnTo>
                  <a:pt x="3346997" y="3814240"/>
                </a:lnTo>
                <a:lnTo>
                  <a:pt x="0" y="3814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81617" y="-1591340"/>
            <a:ext cx="1755035" cy="2546885"/>
          </a:xfrm>
          <a:custGeom>
            <a:avLst/>
            <a:gdLst/>
            <a:ahLst/>
            <a:cxnLst/>
            <a:rect r="r" b="b" t="t" l="l"/>
            <a:pathLst>
              <a:path h="2546885" w="1755035">
                <a:moveTo>
                  <a:pt x="0" y="0"/>
                </a:moveTo>
                <a:lnTo>
                  <a:pt x="1755035" y="0"/>
                </a:lnTo>
                <a:lnTo>
                  <a:pt x="1755035" y="2546885"/>
                </a:lnTo>
                <a:lnTo>
                  <a:pt x="0" y="25468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756883" y="3582378"/>
            <a:ext cx="14774235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0"/>
              </a:lnSpc>
              <a:spcBef>
                <a:spcPct val="0"/>
              </a:spcBef>
            </a:pPr>
            <a:r>
              <a:rPr lang="en-US" sz="120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TEST CASE VS TEST UNITARIO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4228" y="5261864"/>
            <a:ext cx="11508888" cy="152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45"/>
              </a:lnSpc>
              <a:spcBef>
                <a:spcPct val="0"/>
              </a:spcBef>
            </a:pPr>
            <a:r>
              <a:rPr lang="en-US" sz="9347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TEM DIFERENÇA?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8336" y="554361"/>
            <a:ext cx="4229454" cy="1282834"/>
            <a:chOff x="0" y="0"/>
            <a:chExt cx="1113930" cy="3378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3930" cy="337866"/>
            </a:xfrm>
            <a:custGeom>
              <a:avLst/>
              <a:gdLst/>
              <a:ahLst/>
              <a:cxnLst/>
              <a:rect r="r" b="b" t="t" l="l"/>
              <a:pathLst>
                <a:path h="337866" w="1113930">
                  <a:moveTo>
                    <a:pt x="93354" y="0"/>
                  </a:moveTo>
                  <a:lnTo>
                    <a:pt x="1020576" y="0"/>
                  </a:lnTo>
                  <a:cubicBezTo>
                    <a:pt x="1072134" y="0"/>
                    <a:pt x="1113930" y="41796"/>
                    <a:pt x="1113930" y="93354"/>
                  </a:cubicBezTo>
                  <a:lnTo>
                    <a:pt x="1113930" y="244511"/>
                  </a:lnTo>
                  <a:cubicBezTo>
                    <a:pt x="1113930" y="269270"/>
                    <a:pt x="1104095" y="293015"/>
                    <a:pt x="1086587" y="310523"/>
                  </a:cubicBezTo>
                  <a:cubicBezTo>
                    <a:pt x="1069080" y="328030"/>
                    <a:pt x="1045335" y="337866"/>
                    <a:pt x="1020576" y="337866"/>
                  </a:cubicBezTo>
                  <a:lnTo>
                    <a:pt x="93354" y="337866"/>
                  </a:lnTo>
                  <a:cubicBezTo>
                    <a:pt x="41796" y="337866"/>
                    <a:pt x="0" y="296069"/>
                    <a:pt x="0" y="244511"/>
                  </a:cubicBezTo>
                  <a:lnTo>
                    <a:pt x="0" y="93354"/>
                  </a:lnTo>
                  <a:cubicBezTo>
                    <a:pt x="0" y="41796"/>
                    <a:pt x="41796" y="0"/>
                    <a:pt x="93354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113930" cy="328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1017" y="3028088"/>
            <a:ext cx="8177540" cy="598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7829" indent="-263914" lvl="1">
              <a:lnSpc>
                <a:spcPts val="3422"/>
              </a:lnSpc>
              <a:buFont typeface="Arial"/>
              <a:buChar char="•"/>
            </a:pPr>
            <a:r>
              <a:rPr lang="en-US" sz="2444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Foca em uma unidade isolada de código.</a:t>
            </a:r>
          </a:p>
          <a:p>
            <a:pPr algn="l">
              <a:lnSpc>
                <a:spcPts val="3422"/>
              </a:lnSpc>
            </a:pPr>
          </a:p>
          <a:p>
            <a:pPr algn="l" marL="527829" indent="-263914" lvl="1">
              <a:lnSpc>
                <a:spcPts val="3422"/>
              </a:lnSpc>
              <a:spcBef>
                <a:spcPct val="0"/>
              </a:spcBef>
              <a:buFont typeface="Arial"/>
              <a:buChar char="•"/>
            </a:pPr>
            <a:r>
              <a:rPr lang="en-US" sz="2444" spc="78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Testa funções ou métodos específicos.</a:t>
            </a:r>
          </a:p>
          <a:p>
            <a:pPr algn="l">
              <a:lnSpc>
                <a:spcPts val="3422"/>
              </a:lnSpc>
              <a:spcBef>
                <a:spcPct val="0"/>
              </a:spcBef>
            </a:pPr>
          </a:p>
          <a:p>
            <a:pPr algn="l" marL="527829" indent="-263914" lvl="1">
              <a:lnSpc>
                <a:spcPts val="3422"/>
              </a:lnSpc>
              <a:spcBef>
                <a:spcPct val="0"/>
              </a:spcBef>
              <a:buFont typeface="Arial"/>
              <a:buChar char="•"/>
            </a:pPr>
            <a:r>
              <a:rPr lang="en-US" sz="2444" spc="78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Não considera integração com outras partes do sistema.</a:t>
            </a:r>
          </a:p>
          <a:p>
            <a:pPr algn="l">
              <a:lnSpc>
                <a:spcPts val="3422"/>
              </a:lnSpc>
              <a:spcBef>
                <a:spcPct val="0"/>
              </a:spcBef>
            </a:pPr>
          </a:p>
          <a:p>
            <a:pPr algn="l" marL="527829" indent="-263914" lvl="1">
              <a:lnSpc>
                <a:spcPts val="3422"/>
              </a:lnSpc>
              <a:spcBef>
                <a:spcPct val="0"/>
              </a:spcBef>
              <a:buFont typeface="Arial"/>
              <a:buChar char="•"/>
            </a:pPr>
            <a:r>
              <a:rPr lang="en-US" sz="2444" spc="78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Rápido de executar e detectar erros específicos.</a:t>
            </a:r>
          </a:p>
          <a:p>
            <a:pPr algn="l">
              <a:lnSpc>
                <a:spcPts val="3422"/>
              </a:lnSpc>
              <a:spcBef>
                <a:spcPct val="0"/>
              </a:spcBef>
            </a:pPr>
          </a:p>
          <a:p>
            <a:pPr algn="l" marL="527829" indent="-263914" lvl="1">
              <a:lnSpc>
                <a:spcPts val="3422"/>
              </a:lnSpc>
              <a:spcBef>
                <a:spcPct val="0"/>
              </a:spcBef>
              <a:buFont typeface="Arial"/>
              <a:buChar char="•"/>
            </a:pPr>
            <a:r>
              <a:rPr lang="en-US" sz="2444" spc="78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Facilita a manutenção do código.</a:t>
            </a:r>
          </a:p>
          <a:p>
            <a:pPr algn="l">
              <a:lnSpc>
                <a:spcPts val="3422"/>
              </a:lnSpc>
              <a:spcBef>
                <a:spcPct val="0"/>
              </a:spcBef>
            </a:pPr>
          </a:p>
          <a:p>
            <a:pPr algn="l" marL="527829" indent="-263914" lvl="1">
              <a:lnSpc>
                <a:spcPts val="3422"/>
              </a:lnSpc>
              <a:spcBef>
                <a:spcPct val="0"/>
              </a:spcBef>
              <a:buFont typeface="Arial"/>
              <a:buChar char="•"/>
            </a:pPr>
            <a:r>
              <a:rPr lang="en-US" sz="2444" spc="78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Escopo limitado e detalhado.</a:t>
            </a:r>
          </a:p>
          <a:p>
            <a:pPr algn="l" marL="0" indent="0" lvl="0">
              <a:lnSpc>
                <a:spcPts val="3422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897527" y="554361"/>
            <a:ext cx="4229454" cy="1174533"/>
            <a:chOff x="0" y="0"/>
            <a:chExt cx="1113930" cy="3093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3930" cy="309342"/>
            </a:xfrm>
            <a:custGeom>
              <a:avLst/>
              <a:gdLst/>
              <a:ahLst/>
              <a:cxnLst/>
              <a:rect r="r" b="b" t="t" l="l"/>
              <a:pathLst>
                <a:path h="309342" w="1113930">
                  <a:moveTo>
                    <a:pt x="93354" y="0"/>
                  </a:moveTo>
                  <a:lnTo>
                    <a:pt x="1020576" y="0"/>
                  </a:lnTo>
                  <a:cubicBezTo>
                    <a:pt x="1072134" y="0"/>
                    <a:pt x="1113930" y="41796"/>
                    <a:pt x="1113930" y="93354"/>
                  </a:cubicBezTo>
                  <a:lnTo>
                    <a:pt x="1113930" y="215988"/>
                  </a:lnTo>
                  <a:cubicBezTo>
                    <a:pt x="1113930" y="240747"/>
                    <a:pt x="1104095" y="264492"/>
                    <a:pt x="1086587" y="281999"/>
                  </a:cubicBezTo>
                  <a:cubicBezTo>
                    <a:pt x="1069080" y="299506"/>
                    <a:pt x="1045335" y="309342"/>
                    <a:pt x="1020576" y="309342"/>
                  </a:cubicBezTo>
                  <a:lnTo>
                    <a:pt x="93354" y="309342"/>
                  </a:lnTo>
                  <a:cubicBezTo>
                    <a:pt x="41796" y="309342"/>
                    <a:pt x="0" y="267546"/>
                    <a:pt x="0" y="215988"/>
                  </a:cubicBezTo>
                  <a:lnTo>
                    <a:pt x="0" y="93354"/>
                  </a:lnTo>
                  <a:cubicBezTo>
                    <a:pt x="0" y="41796"/>
                    <a:pt x="41796" y="0"/>
                    <a:pt x="93354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1113930" cy="2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90872" y="617496"/>
            <a:ext cx="4064381" cy="121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60"/>
              </a:lnSpc>
              <a:spcBef>
                <a:spcPct val="0"/>
              </a:spcBef>
            </a:pPr>
            <a:r>
              <a:rPr lang="en-US" sz="7526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TEST UNITARIO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80063" y="617496"/>
            <a:ext cx="4064381" cy="121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60"/>
              </a:lnSpc>
              <a:spcBef>
                <a:spcPct val="0"/>
              </a:spcBef>
            </a:pPr>
            <a:r>
              <a:rPr lang="en-US" sz="7526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TEST CASE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76715" y="3028088"/>
            <a:ext cx="7682585" cy="555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Especifica entradas, condições e resultados esperados.</a:t>
            </a:r>
          </a:p>
          <a:p>
            <a:pPr algn="l">
              <a:lnSpc>
                <a:spcPts val="3415"/>
              </a:lnSpc>
            </a:pP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Pode incluir testes unitários, de integração ou de sistema.</a:t>
            </a:r>
          </a:p>
          <a:p>
            <a:pPr algn="l">
              <a:lnSpc>
                <a:spcPts val="3415"/>
              </a:lnSpc>
            </a:pP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Documenta o que será testado e como.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Abrange diferentes aspectos e cenários do software.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Serve como um roteiro para validação.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Garante cobertura completa de funcionalidades.</a:t>
            </a:r>
          </a:p>
          <a:p>
            <a:pPr algn="l" marL="0" indent="0" lvl="0">
              <a:lnSpc>
                <a:spcPts val="34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0718" y="2677507"/>
            <a:ext cx="2037263" cy="20372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4005" y="0"/>
                  </a:moveTo>
                  <a:lnTo>
                    <a:pt x="698795" y="0"/>
                  </a:lnTo>
                  <a:cubicBezTo>
                    <a:pt x="761758" y="0"/>
                    <a:pt x="812800" y="51042"/>
                    <a:pt x="812800" y="114005"/>
                  </a:cubicBezTo>
                  <a:lnTo>
                    <a:pt x="812800" y="698795"/>
                  </a:lnTo>
                  <a:cubicBezTo>
                    <a:pt x="812800" y="761758"/>
                    <a:pt x="761758" y="812800"/>
                    <a:pt x="698795" y="812800"/>
                  </a:cubicBezTo>
                  <a:lnTo>
                    <a:pt x="114005" y="812800"/>
                  </a:lnTo>
                  <a:cubicBezTo>
                    <a:pt x="51042" y="812800"/>
                    <a:pt x="0" y="761758"/>
                    <a:pt x="0" y="698795"/>
                  </a:cubicBezTo>
                  <a:lnTo>
                    <a:pt x="0" y="114005"/>
                  </a:lnTo>
                  <a:cubicBezTo>
                    <a:pt x="0" y="51042"/>
                    <a:pt x="51042" y="0"/>
                    <a:pt x="114005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143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b="true" sz="7499" spc="532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38274" y="668516"/>
            <a:ext cx="15411452" cy="162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99"/>
              </a:lnSpc>
              <a:spcBef>
                <a:spcPct val="0"/>
              </a:spcBef>
            </a:pPr>
            <a:r>
              <a:rPr lang="en-US" sz="9999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A IMPORTÂNCIA DOS TEST CASES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300" y="6393132"/>
            <a:ext cx="4818359" cy="226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 casos de teste permitem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validar se o software atende aos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requisitos definidos, garantindo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 todas as funcionalidades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estejam operando conforme o</a:t>
            </a:r>
          </a:p>
          <a:p>
            <a:pPr algn="ctr" marL="0" indent="0" lvl="0">
              <a:lnSpc>
                <a:spcPts val="3040"/>
              </a:lnSpc>
              <a:spcBef>
                <a:spcPct val="0"/>
              </a:spcBef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esperado.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25532" y="2677507"/>
            <a:ext cx="2037263" cy="203726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4005" y="0"/>
                  </a:moveTo>
                  <a:lnTo>
                    <a:pt x="698795" y="0"/>
                  </a:lnTo>
                  <a:cubicBezTo>
                    <a:pt x="761758" y="0"/>
                    <a:pt x="812800" y="51042"/>
                    <a:pt x="812800" y="114005"/>
                  </a:cubicBezTo>
                  <a:lnTo>
                    <a:pt x="812800" y="698795"/>
                  </a:lnTo>
                  <a:cubicBezTo>
                    <a:pt x="812800" y="761758"/>
                    <a:pt x="761758" y="812800"/>
                    <a:pt x="698795" y="812800"/>
                  </a:cubicBezTo>
                  <a:lnTo>
                    <a:pt x="114005" y="812800"/>
                  </a:lnTo>
                  <a:cubicBezTo>
                    <a:pt x="51042" y="812800"/>
                    <a:pt x="0" y="761758"/>
                    <a:pt x="0" y="698795"/>
                  </a:cubicBezTo>
                  <a:lnTo>
                    <a:pt x="0" y="114005"/>
                  </a:lnTo>
                  <a:cubicBezTo>
                    <a:pt x="0" y="51042"/>
                    <a:pt x="51042" y="0"/>
                    <a:pt x="114005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143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b="true" sz="7499" spc="532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20988" y="2677507"/>
            <a:ext cx="2037263" cy="203726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4005" y="0"/>
                  </a:moveTo>
                  <a:lnTo>
                    <a:pt x="698795" y="0"/>
                  </a:lnTo>
                  <a:cubicBezTo>
                    <a:pt x="761758" y="0"/>
                    <a:pt x="812800" y="51042"/>
                    <a:pt x="812800" y="114005"/>
                  </a:cubicBezTo>
                  <a:lnTo>
                    <a:pt x="812800" y="698795"/>
                  </a:lnTo>
                  <a:cubicBezTo>
                    <a:pt x="812800" y="761758"/>
                    <a:pt x="761758" y="812800"/>
                    <a:pt x="698795" y="812800"/>
                  </a:cubicBezTo>
                  <a:lnTo>
                    <a:pt x="114005" y="812800"/>
                  </a:lnTo>
                  <a:cubicBezTo>
                    <a:pt x="51042" y="812800"/>
                    <a:pt x="0" y="761758"/>
                    <a:pt x="0" y="698795"/>
                  </a:cubicBezTo>
                  <a:lnTo>
                    <a:pt x="0" y="114005"/>
                  </a:lnTo>
                  <a:cubicBezTo>
                    <a:pt x="0" y="51042"/>
                    <a:pt x="51042" y="0"/>
                    <a:pt x="114005" y="0"/>
                  </a:cubicBezTo>
                  <a:close/>
                </a:path>
              </a:pathLst>
            </a:custGeom>
            <a:solidFill>
              <a:srgbClr val="F4C2A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14300"/>
              <a:ext cx="8128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b="true" sz="7499" spc="532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0321" y="5417772"/>
            <a:ext cx="4018056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95"/>
              </a:lnSpc>
              <a:spcBef>
                <a:spcPct val="0"/>
              </a:spcBef>
            </a:pPr>
            <a:r>
              <a:rPr lang="en-US" sz="45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VALIDAÇÃO DE REQUISITOS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77349" y="6393132"/>
            <a:ext cx="4818359" cy="188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criação de casos de teste bem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bem definidos facilita a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identificação e correção de erros</a:t>
            </a:r>
          </a:p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erros e bugs antes do</a:t>
            </a:r>
          </a:p>
          <a:p>
            <a:pPr algn="ctr" marL="0" indent="0" lvl="0">
              <a:lnSpc>
                <a:spcPts val="3040"/>
              </a:lnSpc>
              <a:spcBef>
                <a:spcPct val="0"/>
              </a:spcBef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lançamento do produto.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3371" y="5417772"/>
            <a:ext cx="4018056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95"/>
              </a:lnSpc>
              <a:spcBef>
                <a:spcPct val="0"/>
              </a:spcBef>
            </a:pPr>
            <a:r>
              <a:rPr lang="en-US" sz="45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DETECÇÃO DE ERROS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31367" y="6393132"/>
            <a:ext cx="5396285" cy="302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 casos de teste podem ser </a:t>
            </a: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reproduzidos em diferentes versões do software, facilitando a realização de testes testes de regressão que garantem que novas alterações alterações não introduzam erros erros em funcionalidades já</a:t>
            </a:r>
          </a:p>
          <a:p>
            <a:pPr algn="ctr" marL="0" indent="0" lvl="0">
              <a:lnSpc>
                <a:spcPts val="3040"/>
              </a:lnSpc>
              <a:spcBef>
                <a:spcPct val="0"/>
              </a:spcBef>
            </a:pPr>
            <a:r>
              <a:rPr lang="en-US" b="true" sz="2000" spc="64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existentes.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47389" y="5417772"/>
            <a:ext cx="4018056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95"/>
              </a:lnSpc>
              <a:spcBef>
                <a:spcPct val="0"/>
              </a:spcBef>
            </a:pPr>
            <a:r>
              <a:rPr lang="en-US" sz="45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TESTES DE REGRESSÃO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6883" y="715508"/>
            <a:ext cx="14774235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0"/>
              </a:lnSpc>
              <a:spcBef>
                <a:spcPct val="0"/>
              </a:spcBef>
            </a:pPr>
            <a:r>
              <a:rPr lang="en-US" sz="120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TIPOS DE CASOS DE TESTE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90872" y="3524617"/>
            <a:ext cx="5946719" cy="5533745"/>
            <a:chOff x="0" y="0"/>
            <a:chExt cx="1566214" cy="14574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6214" cy="1457447"/>
            </a:xfrm>
            <a:custGeom>
              <a:avLst/>
              <a:gdLst/>
              <a:ahLst/>
              <a:cxnLst/>
              <a:rect r="r" b="b" t="t" l="l"/>
              <a:pathLst>
                <a:path h="1457447" w="1566214">
                  <a:moveTo>
                    <a:pt x="66396" y="0"/>
                  </a:moveTo>
                  <a:lnTo>
                    <a:pt x="1499818" y="0"/>
                  </a:lnTo>
                  <a:cubicBezTo>
                    <a:pt x="1536488" y="0"/>
                    <a:pt x="1566214" y="29726"/>
                    <a:pt x="1566214" y="66396"/>
                  </a:cubicBezTo>
                  <a:lnTo>
                    <a:pt x="1566214" y="1391051"/>
                  </a:lnTo>
                  <a:cubicBezTo>
                    <a:pt x="1566214" y="1408661"/>
                    <a:pt x="1559219" y="1425549"/>
                    <a:pt x="1546767" y="1438000"/>
                  </a:cubicBezTo>
                  <a:cubicBezTo>
                    <a:pt x="1534316" y="1450452"/>
                    <a:pt x="1517428" y="1457447"/>
                    <a:pt x="1499818" y="1457447"/>
                  </a:cubicBezTo>
                  <a:lnTo>
                    <a:pt x="66396" y="1457447"/>
                  </a:lnTo>
                  <a:cubicBezTo>
                    <a:pt x="29726" y="1457447"/>
                    <a:pt x="0" y="1427721"/>
                    <a:pt x="0" y="1391051"/>
                  </a:cubicBezTo>
                  <a:lnTo>
                    <a:pt x="0" y="66396"/>
                  </a:lnTo>
                  <a:cubicBezTo>
                    <a:pt x="0" y="29726"/>
                    <a:pt x="29726" y="0"/>
                    <a:pt x="66396" y="0"/>
                  </a:cubicBezTo>
                  <a:close/>
                </a:path>
              </a:pathLst>
            </a:custGeom>
            <a:solidFill>
              <a:srgbClr val="C8BE9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1566214" cy="1447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70083" y="3844462"/>
            <a:ext cx="5269484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 spc="9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CASOS DE TESTE FORMAIS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0083" y="5337445"/>
            <a:ext cx="5072713" cy="317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2"/>
              </a:lnSpc>
            </a:pPr>
            <a:r>
              <a:rPr lang="en-US" b="true" sz="2100" spc="6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Esses casos de teste incluem entradas conhecidas e saídas </a:t>
            </a:r>
            <a:r>
              <a:rPr lang="en-US" b="true" sz="2100" spc="6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saídas esperadas, validando se a funcionalidade funciona</a:t>
            </a:r>
          </a:p>
          <a:p>
            <a:pPr algn="just">
              <a:lnSpc>
                <a:spcPts val="3192"/>
              </a:lnSpc>
            </a:pPr>
            <a:r>
              <a:rPr lang="en-US" b="true" sz="2100" spc="6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funciona como esperado e se a aplicação lida adequadamente com entradas inválidas ou cenários cenários inesperados.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584398" y="3524617"/>
            <a:ext cx="5946719" cy="5533745"/>
            <a:chOff x="0" y="0"/>
            <a:chExt cx="1566214" cy="14574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6214" cy="1457447"/>
            </a:xfrm>
            <a:custGeom>
              <a:avLst/>
              <a:gdLst/>
              <a:ahLst/>
              <a:cxnLst/>
              <a:rect r="r" b="b" t="t" l="l"/>
              <a:pathLst>
                <a:path h="1457447" w="1566214">
                  <a:moveTo>
                    <a:pt x="66396" y="0"/>
                  </a:moveTo>
                  <a:lnTo>
                    <a:pt x="1499818" y="0"/>
                  </a:lnTo>
                  <a:cubicBezTo>
                    <a:pt x="1536488" y="0"/>
                    <a:pt x="1566214" y="29726"/>
                    <a:pt x="1566214" y="66396"/>
                  </a:cubicBezTo>
                  <a:lnTo>
                    <a:pt x="1566214" y="1391051"/>
                  </a:lnTo>
                  <a:cubicBezTo>
                    <a:pt x="1566214" y="1408661"/>
                    <a:pt x="1559219" y="1425549"/>
                    <a:pt x="1546767" y="1438000"/>
                  </a:cubicBezTo>
                  <a:cubicBezTo>
                    <a:pt x="1534316" y="1450452"/>
                    <a:pt x="1517428" y="1457447"/>
                    <a:pt x="1499818" y="1457447"/>
                  </a:cubicBezTo>
                  <a:lnTo>
                    <a:pt x="66396" y="1457447"/>
                  </a:lnTo>
                  <a:cubicBezTo>
                    <a:pt x="29726" y="1457447"/>
                    <a:pt x="0" y="1427721"/>
                    <a:pt x="0" y="1391051"/>
                  </a:cubicBezTo>
                  <a:lnTo>
                    <a:pt x="0" y="66396"/>
                  </a:lnTo>
                  <a:cubicBezTo>
                    <a:pt x="0" y="29726"/>
                    <a:pt x="29726" y="0"/>
                    <a:pt x="66396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566214" cy="1447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418380" y="3844462"/>
            <a:ext cx="4278754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 spc="9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CASOS DE TESTE INFORMAIS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21401" y="5337445"/>
            <a:ext cx="5072713" cy="277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2"/>
              </a:lnSpc>
            </a:pPr>
            <a:r>
              <a:rPr lang="en-US" b="true" sz="2100" spc="6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Quando os requisitos formais não estão claramente </a:t>
            </a:r>
            <a:r>
              <a:rPr lang="en-US" b="true" sz="2100" spc="6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definidos, os casos de teste podem ser baseados em operações padrão ou práticas de sistemas semelhantes,</a:t>
            </a:r>
          </a:p>
          <a:p>
            <a:pPr algn="just">
              <a:lnSpc>
                <a:spcPts val="3192"/>
              </a:lnSpc>
            </a:pPr>
            <a:r>
              <a:rPr lang="en-US" b="true" sz="2100" spc="6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além de testes de cenário com histórias hipotéticas.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4692178"/>
            <a:ext cx="20061513" cy="0"/>
          </a:xfrm>
          <a:prstGeom prst="line">
            <a:avLst/>
          </a:prstGeom>
          <a:ln cap="flat" w="28575">
            <a:solidFill>
              <a:srgbClr val="27272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318712" y="444114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045915" y="444114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771316" y="4441149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6717" y="4441149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98773" y="1399133"/>
            <a:ext cx="13673718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0"/>
              </a:lnSpc>
              <a:spcBef>
                <a:spcPct val="0"/>
              </a:spcBef>
            </a:pPr>
            <a:r>
              <a:rPr lang="en-US" sz="12000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ESTRUTURA DE UM TEST CASE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1572" y="5191125"/>
            <a:ext cx="4674149" cy="48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5"/>
              </a:lnSpc>
            </a:pPr>
            <a:r>
              <a:rPr lang="en-US" sz="35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39480" y="6193628"/>
            <a:ext cx="3182595" cy="231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objetivo do teste e os passos a serem seguidos durante a execução são claramente definidos.</a:t>
            </a:r>
          </a:p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definidos.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30317" y="6193628"/>
            <a:ext cx="2769791" cy="19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resultado esperado e o resultado real após a execução do teste são registrados.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89405" y="6179132"/>
            <a:ext cx="2720254" cy="19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Pré-requisitos, status, automação e observações relevantes também são incluídos.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0361" y="6179132"/>
            <a:ext cx="2472572" cy="153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Cada caso de teste possui um ID único que o identifica.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946382" y="-317897"/>
            <a:ext cx="2297812" cy="1388052"/>
          </a:xfrm>
          <a:custGeom>
            <a:avLst/>
            <a:gdLst/>
            <a:ahLst/>
            <a:cxnLst/>
            <a:rect r="r" b="b" t="t" l="l"/>
            <a:pathLst>
              <a:path h="1388052" w="2297812">
                <a:moveTo>
                  <a:pt x="0" y="0"/>
                </a:moveTo>
                <a:lnTo>
                  <a:pt x="2297812" y="0"/>
                </a:lnTo>
                <a:lnTo>
                  <a:pt x="2297812" y="1388052"/>
                </a:lnTo>
                <a:lnTo>
                  <a:pt x="0" y="1388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372580" y="-795053"/>
            <a:ext cx="2173722" cy="2117986"/>
          </a:xfrm>
          <a:custGeom>
            <a:avLst/>
            <a:gdLst/>
            <a:ahLst/>
            <a:cxnLst/>
            <a:rect r="r" b="b" t="t" l="l"/>
            <a:pathLst>
              <a:path h="2117986" w="2173722">
                <a:moveTo>
                  <a:pt x="0" y="0"/>
                </a:moveTo>
                <a:lnTo>
                  <a:pt x="2173722" y="0"/>
                </a:lnTo>
                <a:lnTo>
                  <a:pt x="2173722" y="2117986"/>
                </a:lnTo>
                <a:lnTo>
                  <a:pt x="0" y="2117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1850280" y="7758454"/>
            <a:ext cx="3346996" cy="3814241"/>
          </a:xfrm>
          <a:custGeom>
            <a:avLst/>
            <a:gdLst/>
            <a:ahLst/>
            <a:cxnLst/>
            <a:rect r="r" b="b" t="t" l="l"/>
            <a:pathLst>
              <a:path h="3814241" w="3346996">
                <a:moveTo>
                  <a:pt x="0" y="0"/>
                </a:moveTo>
                <a:lnTo>
                  <a:pt x="3346997" y="0"/>
                </a:lnTo>
                <a:lnTo>
                  <a:pt x="3346997" y="3814241"/>
                </a:lnTo>
                <a:lnTo>
                  <a:pt x="0" y="38142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214253" y="9025810"/>
            <a:ext cx="1755035" cy="2546885"/>
          </a:xfrm>
          <a:custGeom>
            <a:avLst/>
            <a:gdLst/>
            <a:ahLst/>
            <a:cxnLst/>
            <a:rect r="r" b="b" t="t" l="l"/>
            <a:pathLst>
              <a:path h="2546885" w="1755035">
                <a:moveTo>
                  <a:pt x="0" y="0"/>
                </a:moveTo>
                <a:lnTo>
                  <a:pt x="1755035" y="0"/>
                </a:lnTo>
                <a:lnTo>
                  <a:pt x="1755035" y="2546885"/>
                </a:lnTo>
                <a:lnTo>
                  <a:pt x="0" y="25468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7259300" y="1532483"/>
            <a:ext cx="1755035" cy="2546885"/>
          </a:xfrm>
          <a:custGeom>
            <a:avLst/>
            <a:gdLst/>
            <a:ahLst/>
            <a:cxnLst/>
            <a:rect r="r" b="b" t="t" l="l"/>
            <a:pathLst>
              <a:path h="2546885" w="1755035">
                <a:moveTo>
                  <a:pt x="0" y="0"/>
                </a:moveTo>
                <a:lnTo>
                  <a:pt x="1755035" y="0"/>
                </a:lnTo>
                <a:lnTo>
                  <a:pt x="1755035" y="2546884"/>
                </a:lnTo>
                <a:lnTo>
                  <a:pt x="0" y="25468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4990488" y="4999867"/>
            <a:ext cx="2915075" cy="94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5"/>
              </a:lnSpc>
            </a:pPr>
            <a:r>
              <a:rPr lang="en-US" sz="35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Descrição e </a:t>
            </a:r>
          </a:p>
          <a:p>
            <a:pPr algn="ctr">
              <a:lnSpc>
                <a:spcPts val="3605"/>
              </a:lnSpc>
            </a:pPr>
            <a:r>
              <a:rPr lang="en-US" b="true" sz="3500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Etapas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230317" y="5228467"/>
            <a:ext cx="2635307" cy="48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5"/>
              </a:lnSpc>
            </a:pPr>
            <a:r>
              <a:rPr lang="en-US" sz="3500" b="tru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759057" y="5040832"/>
            <a:ext cx="4500243" cy="94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5"/>
              </a:lnSpc>
            </a:pPr>
            <a:r>
              <a:rPr lang="en-US" b="true" sz="3500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Informações Adicionais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0429" t="0" r="-704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35730" y="1708392"/>
            <a:ext cx="5884851" cy="1174533"/>
            <a:chOff x="0" y="0"/>
            <a:chExt cx="1549920" cy="3093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9920" cy="309342"/>
            </a:xfrm>
            <a:custGeom>
              <a:avLst/>
              <a:gdLst/>
              <a:ahLst/>
              <a:cxnLst/>
              <a:rect r="r" b="b" t="t" l="l"/>
              <a:pathLst>
                <a:path h="309342" w="1549920">
                  <a:moveTo>
                    <a:pt x="67094" y="0"/>
                  </a:moveTo>
                  <a:lnTo>
                    <a:pt x="1482826" y="0"/>
                  </a:lnTo>
                  <a:cubicBezTo>
                    <a:pt x="1519881" y="0"/>
                    <a:pt x="1549920" y="30039"/>
                    <a:pt x="1549920" y="67094"/>
                  </a:cubicBezTo>
                  <a:lnTo>
                    <a:pt x="1549920" y="242248"/>
                  </a:lnTo>
                  <a:cubicBezTo>
                    <a:pt x="1549920" y="260042"/>
                    <a:pt x="1542851" y="277108"/>
                    <a:pt x="1530268" y="289691"/>
                  </a:cubicBezTo>
                  <a:cubicBezTo>
                    <a:pt x="1517686" y="302273"/>
                    <a:pt x="1500620" y="309342"/>
                    <a:pt x="1482826" y="309342"/>
                  </a:cubicBezTo>
                  <a:lnTo>
                    <a:pt x="67094" y="309342"/>
                  </a:lnTo>
                  <a:cubicBezTo>
                    <a:pt x="30039" y="309342"/>
                    <a:pt x="0" y="279303"/>
                    <a:pt x="0" y="242248"/>
                  </a:cubicBezTo>
                  <a:lnTo>
                    <a:pt x="0" y="67094"/>
                  </a:lnTo>
                  <a:cubicBezTo>
                    <a:pt x="0" y="49300"/>
                    <a:pt x="7069" y="32234"/>
                    <a:pt x="19651" y="19651"/>
                  </a:cubicBezTo>
                  <a:cubicBezTo>
                    <a:pt x="32234" y="7069"/>
                    <a:pt x="49300" y="0"/>
                    <a:pt x="67094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549920" cy="2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38341" y="1940739"/>
            <a:ext cx="5079630" cy="94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49"/>
              </a:lnSpc>
              <a:spcBef>
                <a:spcPct val="0"/>
              </a:spcBef>
            </a:pPr>
            <a:r>
              <a:rPr lang="en-US" sz="5762">
                <a:solidFill>
                  <a:srgbClr val="272727"/>
                </a:solidFill>
                <a:latin typeface="Hibernate"/>
                <a:ea typeface="Hibernate"/>
                <a:cs typeface="Hibernate"/>
                <a:sym typeface="Hibernate"/>
              </a:rPr>
              <a:t>EXEMPLO DE TEST CASE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06126" y="4287090"/>
            <a:ext cx="1244199" cy="909526"/>
            <a:chOff x="0" y="0"/>
            <a:chExt cx="235723" cy="1723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723" cy="172317"/>
            </a:xfrm>
            <a:custGeom>
              <a:avLst/>
              <a:gdLst/>
              <a:ahLst/>
              <a:cxnLst/>
              <a:rect r="r" b="b" t="t" l="l"/>
              <a:pathLst>
                <a:path h="172317" w="235723">
                  <a:moveTo>
                    <a:pt x="86158" y="0"/>
                  </a:moveTo>
                  <a:lnTo>
                    <a:pt x="149565" y="0"/>
                  </a:lnTo>
                  <a:cubicBezTo>
                    <a:pt x="197149" y="0"/>
                    <a:pt x="235723" y="38574"/>
                    <a:pt x="235723" y="86158"/>
                  </a:cubicBezTo>
                  <a:lnTo>
                    <a:pt x="235723" y="86158"/>
                  </a:lnTo>
                  <a:cubicBezTo>
                    <a:pt x="235723" y="133742"/>
                    <a:pt x="197149" y="172317"/>
                    <a:pt x="149565" y="172317"/>
                  </a:cubicBezTo>
                  <a:lnTo>
                    <a:pt x="86158" y="172317"/>
                  </a:lnTo>
                  <a:cubicBezTo>
                    <a:pt x="38574" y="172317"/>
                    <a:pt x="0" y="133742"/>
                    <a:pt x="0" y="86158"/>
                  </a:cubicBezTo>
                  <a:lnTo>
                    <a:pt x="0" y="86158"/>
                  </a:lnTo>
                  <a:cubicBezTo>
                    <a:pt x="0" y="38574"/>
                    <a:pt x="38574" y="0"/>
                    <a:pt x="86158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35723" cy="162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  <a:r>
                <a:rPr lang="en-US" b="true" sz="252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06126" y="6029884"/>
            <a:ext cx="1244199" cy="909526"/>
            <a:chOff x="0" y="0"/>
            <a:chExt cx="235723" cy="1723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723" cy="172317"/>
            </a:xfrm>
            <a:custGeom>
              <a:avLst/>
              <a:gdLst/>
              <a:ahLst/>
              <a:cxnLst/>
              <a:rect r="r" b="b" t="t" l="l"/>
              <a:pathLst>
                <a:path h="172317" w="235723">
                  <a:moveTo>
                    <a:pt x="86158" y="0"/>
                  </a:moveTo>
                  <a:lnTo>
                    <a:pt x="149565" y="0"/>
                  </a:lnTo>
                  <a:cubicBezTo>
                    <a:pt x="197149" y="0"/>
                    <a:pt x="235723" y="38574"/>
                    <a:pt x="235723" y="86158"/>
                  </a:cubicBezTo>
                  <a:lnTo>
                    <a:pt x="235723" y="86158"/>
                  </a:lnTo>
                  <a:cubicBezTo>
                    <a:pt x="235723" y="133742"/>
                    <a:pt x="197149" y="172317"/>
                    <a:pt x="149565" y="172317"/>
                  </a:cubicBezTo>
                  <a:lnTo>
                    <a:pt x="86158" y="172317"/>
                  </a:lnTo>
                  <a:cubicBezTo>
                    <a:pt x="38574" y="172317"/>
                    <a:pt x="0" y="133742"/>
                    <a:pt x="0" y="86158"/>
                  </a:cubicBezTo>
                  <a:lnTo>
                    <a:pt x="0" y="86158"/>
                  </a:lnTo>
                  <a:cubicBezTo>
                    <a:pt x="0" y="38574"/>
                    <a:pt x="38574" y="0"/>
                    <a:pt x="86158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235723" cy="162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  <a:r>
                <a:rPr lang="en-US" b="true" sz="252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21770" y="4287090"/>
            <a:ext cx="1244199" cy="909526"/>
            <a:chOff x="0" y="0"/>
            <a:chExt cx="235723" cy="1723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5723" cy="172317"/>
            </a:xfrm>
            <a:custGeom>
              <a:avLst/>
              <a:gdLst/>
              <a:ahLst/>
              <a:cxnLst/>
              <a:rect r="r" b="b" t="t" l="l"/>
              <a:pathLst>
                <a:path h="172317" w="235723">
                  <a:moveTo>
                    <a:pt x="86158" y="0"/>
                  </a:moveTo>
                  <a:lnTo>
                    <a:pt x="149565" y="0"/>
                  </a:lnTo>
                  <a:cubicBezTo>
                    <a:pt x="197149" y="0"/>
                    <a:pt x="235723" y="38574"/>
                    <a:pt x="235723" y="86158"/>
                  </a:cubicBezTo>
                  <a:lnTo>
                    <a:pt x="235723" y="86158"/>
                  </a:lnTo>
                  <a:cubicBezTo>
                    <a:pt x="235723" y="133742"/>
                    <a:pt x="197149" y="172317"/>
                    <a:pt x="149565" y="172317"/>
                  </a:cubicBezTo>
                  <a:lnTo>
                    <a:pt x="86158" y="172317"/>
                  </a:lnTo>
                  <a:cubicBezTo>
                    <a:pt x="38574" y="172317"/>
                    <a:pt x="0" y="133742"/>
                    <a:pt x="0" y="86158"/>
                  </a:cubicBezTo>
                  <a:lnTo>
                    <a:pt x="0" y="86158"/>
                  </a:lnTo>
                  <a:cubicBezTo>
                    <a:pt x="0" y="38574"/>
                    <a:pt x="38574" y="0"/>
                    <a:pt x="86158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235723" cy="162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  <a:r>
                <a:rPr lang="en-US" b="true" sz="252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21770" y="5961035"/>
            <a:ext cx="1244199" cy="909526"/>
            <a:chOff x="0" y="0"/>
            <a:chExt cx="235723" cy="1723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723" cy="172317"/>
            </a:xfrm>
            <a:custGeom>
              <a:avLst/>
              <a:gdLst/>
              <a:ahLst/>
              <a:cxnLst/>
              <a:rect r="r" b="b" t="t" l="l"/>
              <a:pathLst>
                <a:path h="172317" w="235723">
                  <a:moveTo>
                    <a:pt x="86158" y="0"/>
                  </a:moveTo>
                  <a:lnTo>
                    <a:pt x="149565" y="0"/>
                  </a:lnTo>
                  <a:cubicBezTo>
                    <a:pt x="197149" y="0"/>
                    <a:pt x="235723" y="38574"/>
                    <a:pt x="235723" y="86158"/>
                  </a:cubicBezTo>
                  <a:lnTo>
                    <a:pt x="235723" y="86158"/>
                  </a:lnTo>
                  <a:cubicBezTo>
                    <a:pt x="235723" y="133742"/>
                    <a:pt x="197149" y="172317"/>
                    <a:pt x="149565" y="172317"/>
                  </a:cubicBezTo>
                  <a:lnTo>
                    <a:pt x="86158" y="172317"/>
                  </a:lnTo>
                  <a:cubicBezTo>
                    <a:pt x="38574" y="172317"/>
                    <a:pt x="0" y="133742"/>
                    <a:pt x="0" y="86158"/>
                  </a:cubicBezTo>
                  <a:lnTo>
                    <a:pt x="0" y="86158"/>
                  </a:lnTo>
                  <a:cubicBezTo>
                    <a:pt x="0" y="38574"/>
                    <a:pt x="38574" y="0"/>
                    <a:pt x="86158" y="0"/>
                  </a:cubicBezTo>
                  <a:close/>
                </a:path>
              </a:pathLst>
            </a:custGeom>
            <a:solidFill>
              <a:srgbClr val="EAD3C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235723" cy="162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8"/>
                </a:lnSpc>
              </a:pPr>
              <a:r>
                <a:rPr lang="en-US" b="true" sz="2520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4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326088" y="4381426"/>
            <a:ext cx="4842272" cy="73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  <a:spcBef>
                <a:spcPct val="0"/>
              </a:spcBef>
            </a:pPr>
            <a:r>
              <a:rPr lang="en-US" b="true" sz="2520">
                <a:solidFill>
                  <a:srgbClr val="27272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ENTRADA -</a:t>
            </a:r>
          </a:p>
          <a:p>
            <a:pPr algn="l">
              <a:lnSpc>
                <a:spcPts val="2898"/>
              </a:lnSpc>
              <a:spcBef>
                <a:spcPct val="0"/>
              </a:spcBef>
            </a:pPr>
            <a:r>
              <a:rPr lang="en-US" b="true" sz="2520">
                <a:solidFill>
                  <a:srgbClr val="27272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NOME DE USUÁRIO E SENHA.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27460" y="5762270"/>
            <a:ext cx="5816540" cy="145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  <a:spcBef>
                <a:spcPct val="0"/>
              </a:spcBef>
            </a:pPr>
            <a:r>
              <a:rPr lang="en-US" b="true" sz="2520">
                <a:solidFill>
                  <a:srgbClr val="27272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ETAPAS -  </a:t>
            </a:r>
          </a:p>
          <a:p>
            <a:pPr algn="l">
              <a:lnSpc>
                <a:spcPts val="2898"/>
              </a:lnSpc>
              <a:spcBef>
                <a:spcPct val="0"/>
              </a:spcBef>
            </a:pPr>
            <a:r>
              <a:rPr lang="en-US" b="true" sz="2520">
                <a:solidFill>
                  <a:srgbClr val="27272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INSERIR NOME DE USUÁRIO VÁLIDO, INSERIR SENHA VÁLIDA, CLICAR EM "LOGIN".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43104" y="4352890"/>
            <a:ext cx="4447806" cy="73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  <a:spcBef>
                <a:spcPct val="0"/>
              </a:spcBef>
            </a:pPr>
            <a:r>
              <a:rPr lang="en-US" b="true" sz="2520">
                <a:solidFill>
                  <a:srgbClr val="27272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RESULTADO ESPERADO -  ACESSO CONCEDIDO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41732" y="5874396"/>
            <a:ext cx="3575423" cy="109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  <a:spcBef>
                <a:spcPct val="0"/>
              </a:spcBef>
            </a:pPr>
            <a:r>
              <a:rPr lang="en-US" b="true" sz="2520">
                <a:solidFill>
                  <a:srgbClr val="27272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RESULTADO REAL SERÁ PREENCHIDO APÓS O TESTE.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DAGN9luZ_gU</dc:identifier>
  <dcterms:modified xsi:type="dcterms:W3CDTF">2011-08-01T06:04:30Z</dcterms:modified>
  <cp:revision>1</cp:revision>
  <dc:title>Test case</dc:title>
</cp:coreProperties>
</file>