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9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5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9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1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4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4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BC57F8-F203-4E44-ACE3-2E1C76F5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BUT Informatique S1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63C3FE-4298-AB4D-8C0C-D2377EC60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Colas NAUDI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ogo couleur de l'IUT de Bayonne et du Pays Basque">
            <a:extLst>
              <a:ext uri="{FF2B5EF4-FFF2-40B4-BE49-F238E27FC236}">
                <a16:creationId xmlns:a16="http://schemas.microsoft.com/office/drawing/2014/main" id="{43BAE60D-5D39-DF43-8DB1-8B50FF10F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6" y="893935"/>
            <a:ext cx="3289646" cy="478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8A2F29-1626-D14C-A963-133CF51B4337}"/>
              </a:ext>
            </a:extLst>
          </p:cNvPr>
          <p:cNvSpPr txBox="1"/>
          <p:nvPr/>
        </p:nvSpPr>
        <p:spPr>
          <a:xfrm>
            <a:off x="5232342" y="3554790"/>
            <a:ext cx="700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</a:rPr>
              <a:t>The best </a:t>
            </a:r>
            <a:r>
              <a:rPr lang="fr-FR" dirty="0" err="1">
                <a:solidFill>
                  <a:schemeClr val="bg1"/>
                </a:solidFill>
              </a:rPr>
              <a:t>way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i="1" u="sng" dirty="0" err="1">
                <a:solidFill>
                  <a:schemeClr val="bg1"/>
                </a:solidFill>
              </a:rPr>
              <a:t>secure</a:t>
            </a:r>
            <a:r>
              <a:rPr lang="fr-FR" i="1" u="sng" dirty="0">
                <a:solidFill>
                  <a:schemeClr val="bg1"/>
                </a:solidFill>
              </a:rPr>
              <a:t> </a:t>
            </a:r>
            <a:r>
              <a:rPr lang="fr-FR" i="1" u="sng" dirty="0" err="1">
                <a:solidFill>
                  <a:schemeClr val="bg1"/>
                </a:solidFill>
              </a:rPr>
              <a:t>your</a:t>
            </a:r>
            <a:r>
              <a:rPr lang="fr-FR" i="1" u="sng" dirty="0">
                <a:solidFill>
                  <a:schemeClr val="bg1"/>
                </a:solidFill>
              </a:rPr>
              <a:t> </a:t>
            </a:r>
            <a:r>
              <a:rPr lang="fr-FR" i="1" u="sng" dirty="0" err="1">
                <a:solidFill>
                  <a:schemeClr val="bg1"/>
                </a:solidFill>
              </a:rPr>
              <a:t>devices</a:t>
            </a:r>
            <a:r>
              <a:rPr lang="fr-FR" dirty="0">
                <a:solidFill>
                  <a:schemeClr val="bg1"/>
                </a:solidFill>
              </a:rPr>
              <a:t>: a </a:t>
            </a:r>
            <a:r>
              <a:rPr lang="fr-FR" b="1" i="1" dirty="0" err="1">
                <a:solidFill>
                  <a:schemeClr val="bg1"/>
                </a:solidFill>
              </a:rPr>
              <a:t>physical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security</a:t>
            </a:r>
            <a:r>
              <a:rPr lang="fr-FR" b="1" i="1" dirty="0">
                <a:solidFill>
                  <a:schemeClr val="bg1"/>
                </a:solidFill>
              </a:rPr>
              <a:t> key </a:t>
            </a:r>
            <a:r>
              <a:rPr lang="fr-FR" dirty="0" err="1">
                <a:solidFill>
                  <a:schemeClr val="bg1"/>
                </a:solidFill>
              </a:rPr>
              <a:t>named</a:t>
            </a:r>
            <a:r>
              <a:rPr lang="fr-FR" b="1" i="1" dirty="0">
                <a:solidFill>
                  <a:schemeClr val="bg1"/>
                </a:solidFill>
              </a:rPr>
              <a:t> YUBICO </a:t>
            </a:r>
            <a:r>
              <a:rPr lang="fr-FR" b="1" i="1" dirty="0" err="1">
                <a:solidFill>
                  <a:schemeClr val="bg1"/>
                </a:solidFill>
              </a:rPr>
              <a:t>YubiKey</a:t>
            </a:r>
            <a:r>
              <a:rPr lang="fr-FR" b="1" i="1" dirty="0">
                <a:solidFill>
                  <a:schemeClr val="bg1"/>
                </a:solidFill>
              </a:rPr>
              <a:t> 5 NFC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03FE21-17E1-F543-8AAB-943709011E86}"/>
              </a:ext>
            </a:extLst>
          </p:cNvPr>
          <p:cNvSpPr txBox="1"/>
          <p:nvPr/>
        </p:nvSpPr>
        <p:spPr>
          <a:xfrm>
            <a:off x="5978914" y="1227373"/>
            <a:ext cx="248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10th </a:t>
            </a:r>
            <a:r>
              <a:rPr lang="fr-FR" dirty="0" err="1">
                <a:solidFill>
                  <a:schemeClr val="bg1"/>
                </a:solidFill>
              </a:rPr>
              <a:t>September</a:t>
            </a:r>
            <a:r>
              <a:rPr lang="fr-FR" dirty="0">
                <a:solidFill>
                  <a:schemeClr val="bg1"/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940289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Discover YubiKey 5 | Strong Authentication for Secure Login | Yubico">
            <a:extLst>
              <a:ext uri="{FF2B5EF4-FFF2-40B4-BE49-F238E27FC236}">
                <a16:creationId xmlns:a16="http://schemas.microsoft.com/office/drawing/2014/main" id="{006FB24E-3CAD-8347-9D76-C3EE8959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9" y="2253869"/>
            <a:ext cx="5160929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avec coin arrondi 6">
            <a:extLst>
              <a:ext uri="{FF2B5EF4-FFF2-40B4-BE49-F238E27FC236}">
                <a16:creationId xmlns:a16="http://schemas.microsoft.com/office/drawing/2014/main" id="{DC793304-A864-CE48-9146-B0EA1938BA2E}"/>
              </a:ext>
            </a:extLst>
          </p:cNvPr>
          <p:cNvSpPr/>
          <p:nvPr/>
        </p:nvSpPr>
        <p:spPr>
          <a:xfrm>
            <a:off x="87682" y="125260"/>
            <a:ext cx="4459266" cy="848896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</a:t>
            </a:r>
            <a:r>
              <a:rPr lang="fr-FR" sz="2400" b="1" dirty="0" err="1"/>
              <a:t>Yubikey</a:t>
            </a:r>
            <a:r>
              <a:rPr lang="fr-FR" sz="2400" b="1" dirty="0"/>
              <a:t>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2920A-B75A-6247-A8CA-3FA9B1FDAB22}"/>
              </a:ext>
            </a:extLst>
          </p:cNvPr>
          <p:cNvSpPr txBox="1"/>
          <p:nvPr/>
        </p:nvSpPr>
        <p:spPr>
          <a:xfrm>
            <a:off x="146498" y="1352810"/>
            <a:ext cx="562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key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plug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u="sng" dirty="0"/>
              <a:t>pc</a:t>
            </a:r>
            <a:r>
              <a:rPr lang="fr-FR" dirty="0"/>
              <a:t>, </a:t>
            </a:r>
            <a:r>
              <a:rPr lang="fr-FR" u="sng" dirty="0" err="1"/>
              <a:t>macbook</a:t>
            </a:r>
            <a:r>
              <a:rPr lang="fr-FR" dirty="0"/>
              <a:t>, </a:t>
            </a:r>
            <a:r>
              <a:rPr lang="fr-FR" u="sng" dirty="0"/>
              <a:t>iPhone</a:t>
            </a:r>
            <a:r>
              <a:rPr lang="fr-FR" dirty="0"/>
              <a:t>, </a:t>
            </a:r>
            <a:r>
              <a:rPr lang="fr-FR" u="sng" dirty="0"/>
              <a:t>all </a:t>
            </a:r>
            <a:r>
              <a:rPr lang="fr-FR" u="sng" dirty="0" err="1"/>
              <a:t>others</a:t>
            </a:r>
            <a:r>
              <a:rPr lang="fr-FR" u="sng" dirty="0"/>
              <a:t> phones </a:t>
            </a:r>
            <a:r>
              <a:rPr lang="fr-FR" dirty="0"/>
              <a:t>and </a:t>
            </a:r>
            <a:r>
              <a:rPr lang="fr-FR" u="sng" dirty="0"/>
              <a:t>computer server.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C969D8-CD27-BB4A-A199-6FE9E5B2D4F5}"/>
              </a:ext>
            </a:extLst>
          </p:cNvPr>
          <p:cNvSpPr txBox="1"/>
          <p:nvPr/>
        </p:nvSpPr>
        <p:spPr>
          <a:xfrm>
            <a:off x="146499" y="4546948"/>
            <a:ext cx="5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Looks </a:t>
            </a:r>
            <a:r>
              <a:rPr lang="fr-FR" dirty="0" err="1"/>
              <a:t>like</a:t>
            </a:r>
            <a:r>
              <a:rPr lang="fr-FR" dirty="0"/>
              <a:t> a </a:t>
            </a:r>
            <a:r>
              <a:rPr lang="fr-FR" dirty="0" err="1"/>
              <a:t>classic</a:t>
            </a:r>
            <a:r>
              <a:rPr lang="fr-FR" dirty="0"/>
              <a:t> USB Key.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7667CA-6A7A-8C4D-AEDF-DA43CB2FA972}"/>
              </a:ext>
            </a:extLst>
          </p:cNvPr>
          <p:cNvSpPr txBox="1"/>
          <p:nvPr/>
        </p:nvSpPr>
        <p:spPr>
          <a:xfrm>
            <a:off x="146498" y="4986343"/>
            <a:ext cx="500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b="1" i="1" dirty="0"/>
              <a:t>more </a:t>
            </a:r>
            <a:r>
              <a:rPr lang="fr-FR" b="1" i="1" dirty="0" err="1"/>
              <a:t>secure</a:t>
            </a:r>
            <a:r>
              <a:rPr lang="fr-FR" b="1" i="1" dirty="0"/>
              <a:t> </a:t>
            </a:r>
            <a:r>
              <a:rPr lang="fr-FR" dirty="0" err="1"/>
              <a:t>than</a:t>
            </a:r>
            <a:r>
              <a:rPr lang="fr-FR" dirty="0"/>
              <a:t> a </a:t>
            </a:r>
            <a:r>
              <a:rPr lang="fr-FR" b="1" i="1" dirty="0" err="1"/>
              <a:t>strong</a:t>
            </a:r>
            <a:r>
              <a:rPr lang="fr-FR" dirty="0"/>
              <a:t> </a:t>
            </a:r>
            <a:r>
              <a:rPr lang="fr-FR" dirty="0" err="1"/>
              <a:t>password</a:t>
            </a:r>
            <a:r>
              <a:rPr lang="fr-FR" dirty="0"/>
              <a:t>.</a:t>
            </a:r>
          </a:p>
        </p:txBody>
      </p:sp>
      <p:sp>
        <p:nvSpPr>
          <p:cNvPr id="19" name="Rectangle : avec coin arrondi 18">
            <a:extLst>
              <a:ext uri="{FF2B5EF4-FFF2-40B4-BE49-F238E27FC236}">
                <a16:creationId xmlns:a16="http://schemas.microsoft.com/office/drawing/2014/main" id="{900213AC-1340-8E4E-A9CE-AB2742761863}"/>
              </a:ext>
            </a:extLst>
          </p:cNvPr>
          <p:cNvSpPr/>
          <p:nvPr/>
        </p:nvSpPr>
        <p:spPr>
          <a:xfrm>
            <a:off x="6096000" y="125260"/>
            <a:ext cx="4929189" cy="848896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/>
              <a:t>How  </a:t>
            </a:r>
            <a:r>
              <a:rPr lang="fr-FR" sz="2400" b="1" dirty="0" err="1"/>
              <a:t>does</a:t>
            </a:r>
            <a:r>
              <a:rPr lang="fr-FR" sz="2400" b="1" dirty="0"/>
              <a:t> a </a:t>
            </a:r>
            <a:r>
              <a:rPr lang="fr-FR" sz="2400" b="1" dirty="0" err="1"/>
              <a:t>Yubikey</a:t>
            </a:r>
            <a:r>
              <a:rPr lang="fr-FR" sz="2400" b="1" dirty="0"/>
              <a:t> </a:t>
            </a:r>
            <a:r>
              <a:rPr lang="fr-FR" sz="2400" b="1" dirty="0" err="1"/>
              <a:t>work</a:t>
            </a:r>
            <a:r>
              <a:rPr lang="fr-FR" sz="2400" b="1" dirty="0"/>
              <a:t> 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030827B-9B81-0143-BEF2-F35AFA853876}"/>
              </a:ext>
            </a:extLst>
          </p:cNvPr>
          <p:cNvSpPr txBox="1"/>
          <p:nvPr/>
        </p:nvSpPr>
        <p:spPr>
          <a:xfrm>
            <a:off x="6096000" y="1262780"/>
            <a:ext cx="4795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Firstly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main </a:t>
            </a:r>
            <a:r>
              <a:rPr lang="fr-FR" dirty="0" err="1"/>
              <a:t>password</a:t>
            </a:r>
            <a:r>
              <a:rPr lang="fr-FR" dirty="0"/>
              <a:t> or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google</a:t>
            </a:r>
            <a:r>
              <a:rPr lang="fr-FR" dirty="0"/>
              <a:t> </a:t>
            </a:r>
            <a:r>
              <a:rPr lang="fr-FR" dirty="0" err="1"/>
              <a:t>password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i="1" dirty="0" err="1"/>
              <a:t>Secondly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the key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always</a:t>
            </a:r>
            <a:r>
              <a:rPr lang="fr-FR" dirty="0"/>
              <a:t> have </a:t>
            </a:r>
            <a:r>
              <a:rPr lang="fr-FR" dirty="0" err="1"/>
              <a:t>it</a:t>
            </a:r>
            <a:r>
              <a:rPr lang="fr-FR" dirty="0"/>
              <a:t> on </a:t>
            </a:r>
            <a:r>
              <a:rPr lang="fr-FR" dirty="0" err="1"/>
              <a:t>you</a:t>
            </a:r>
            <a:r>
              <a:rPr lang="fr-FR" dirty="0"/>
              <a:t>.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enter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google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,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the good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let </a:t>
            </a:r>
            <a:r>
              <a:rPr lang="fr-FR" dirty="0" err="1"/>
              <a:t>you</a:t>
            </a:r>
            <a:r>
              <a:rPr lang="fr-FR" dirty="0"/>
              <a:t> enter. </a:t>
            </a:r>
          </a:p>
          <a:p>
            <a:endParaRPr lang="fr-FR" dirty="0"/>
          </a:p>
          <a:p>
            <a:r>
              <a:rPr lang="fr-FR" i="1" dirty="0" err="1"/>
              <a:t>Third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, plug </a:t>
            </a:r>
            <a:r>
              <a:rPr lang="fr-FR" dirty="0" err="1"/>
              <a:t>your</a:t>
            </a:r>
            <a:r>
              <a:rPr lang="fr-FR" dirty="0"/>
              <a:t> key and </a:t>
            </a:r>
            <a:r>
              <a:rPr lang="fr-FR" dirty="0" err="1"/>
              <a:t>press</a:t>
            </a:r>
            <a:r>
              <a:rPr lang="fr-FR" dirty="0"/>
              <a:t> the </a:t>
            </a:r>
            <a:r>
              <a:rPr lang="fr-FR" dirty="0" err="1"/>
              <a:t>button</a:t>
            </a:r>
            <a:r>
              <a:rPr lang="fr-FR" dirty="0"/>
              <a:t> on </a:t>
            </a:r>
            <a:r>
              <a:rPr lang="fr-FR" dirty="0" err="1"/>
              <a:t>it</a:t>
            </a:r>
            <a:r>
              <a:rPr lang="fr-FR" dirty="0"/>
              <a:t>, and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2F40EE2-A1F5-4242-B6ED-B6D64502C8D4}"/>
              </a:ext>
            </a:extLst>
          </p:cNvPr>
          <p:cNvSpPr txBox="1"/>
          <p:nvPr/>
        </p:nvSpPr>
        <p:spPr>
          <a:xfrm>
            <a:off x="11837096" y="6025019"/>
            <a:ext cx="4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680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6DA527-6BCC-C443-9A22-77DCFDF99FF1}"/>
              </a:ext>
            </a:extLst>
          </p:cNvPr>
          <p:cNvSpPr txBox="1"/>
          <p:nvPr/>
        </p:nvSpPr>
        <p:spPr>
          <a:xfrm>
            <a:off x="11837096" y="6025019"/>
            <a:ext cx="4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 : avec coin arrondi 5">
            <a:extLst>
              <a:ext uri="{FF2B5EF4-FFF2-40B4-BE49-F238E27FC236}">
                <a16:creationId xmlns:a16="http://schemas.microsoft.com/office/drawing/2014/main" id="{C5D51DCA-3352-3F46-9C00-B93A89DAF561}"/>
              </a:ext>
            </a:extLst>
          </p:cNvPr>
          <p:cNvSpPr/>
          <p:nvPr/>
        </p:nvSpPr>
        <p:spPr>
          <a:xfrm>
            <a:off x="87682" y="125259"/>
            <a:ext cx="4459266" cy="1290181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err="1"/>
              <a:t>Why</a:t>
            </a:r>
            <a:r>
              <a:rPr lang="fr-FR" sz="2400" b="1" dirty="0"/>
              <a:t> </a:t>
            </a:r>
            <a:r>
              <a:rPr lang="fr-FR" sz="2400" b="1" dirty="0" err="1"/>
              <a:t>it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more </a:t>
            </a:r>
            <a:r>
              <a:rPr lang="fr-FR" sz="2400" b="1" dirty="0" err="1"/>
              <a:t>secure</a:t>
            </a:r>
            <a:r>
              <a:rPr lang="fr-FR" sz="2400" b="1" dirty="0"/>
              <a:t> more </a:t>
            </a:r>
            <a:r>
              <a:rPr lang="fr-FR" sz="2400" b="1" dirty="0" err="1"/>
              <a:t>than</a:t>
            </a:r>
            <a:r>
              <a:rPr lang="fr-FR" sz="2400" b="1" dirty="0"/>
              <a:t> </a:t>
            </a:r>
            <a:r>
              <a:rPr lang="fr-FR" sz="2400" b="1" dirty="0" err="1"/>
              <a:t>other</a:t>
            </a:r>
            <a:r>
              <a:rPr lang="fr-FR" sz="2400" b="1" dirty="0"/>
              <a:t> </a:t>
            </a:r>
            <a:r>
              <a:rPr lang="fr-FR" sz="2400" b="1" dirty="0" err="1"/>
              <a:t>two</a:t>
            </a:r>
            <a:r>
              <a:rPr lang="fr-FR" sz="2400" b="1" dirty="0"/>
              <a:t> factor </a:t>
            </a:r>
            <a:r>
              <a:rPr lang="fr-FR" sz="2400" b="1" dirty="0" err="1"/>
              <a:t>authentication</a:t>
            </a:r>
            <a:r>
              <a:rPr lang="fr-FR" sz="2400" b="1" dirty="0"/>
              <a:t>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180E0F-59AA-224F-9514-BC42D239C607}"/>
              </a:ext>
            </a:extLst>
          </p:cNvPr>
          <p:cNvSpPr txBox="1"/>
          <p:nvPr/>
        </p:nvSpPr>
        <p:spPr>
          <a:xfrm>
            <a:off x="0" y="1590805"/>
            <a:ext cx="53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secure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Google </a:t>
            </a:r>
            <a:r>
              <a:rPr lang="fr-FR" dirty="0" err="1"/>
              <a:t>Authetificator</a:t>
            </a:r>
            <a:r>
              <a:rPr lang="fr-FR" dirty="0"/>
              <a:t>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582B89-93EA-3D4E-AFB2-D41DCC98DC98}"/>
              </a:ext>
            </a:extLst>
          </p:cNvPr>
          <p:cNvSpPr txBox="1"/>
          <p:nvPr/>
        </p:nvSpPr>
        <p:spPr>
          <a:xfrm>
            <a:off x="87682" y="5322189"/>
            <a:ext cx="568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the </a:t>
            </a:r>
            <a:r>
              <a:rPr lang="fr-FR" dirty="0" err="1"/>
              <a:t>physical</a:t>
            </a:r>
            <a:r>
              <a:rPr lang="fr-FR" dirty="0"/>
              <a:t> key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enter.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F27F4C-F26A-954D-93D8-CFFEE5FF782A}"/>
              </a:ext>
            </a:extLst>
          </p:cNvPr>
          <p:cNvSpPr txBox="1"/>
          <p:nvPr/>
        </p:nvSpPr>
        <p:spPr>
          <a:xfrm>
            <a:off x="87682" y="5733804"/>
            <a:ext cx="537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Sometimes</a:t>
            </a:r>
            <a:r>
              <a:rPr lang="fr-FR" dirty="0"/>
              <a:t> people use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password</a:t>
            </a:r>
            <a:r>
              <a:rPr lang="fr-FR" dirty="0"/>
              <a:t> for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accounts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if a hacker </a:t>
            </a:r>
            <a:r>
              <a:rPr lang="fr-FR" dirty="0" err="1"/>
              <a:t>succeed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one,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the </a:t>
            </a:r>
            <a:r>
              <a:rPr lang="fr-FR" dirty="0" err="1"/>
              <a:t>password</a:t>
            </a:r>
            <a:r>
              <a:rPr lang="fr-FR" dirty="0"/>
              <a:t> of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accounts</a:t>
            </a:r>
            <a:r>
              <a:rPr lang="fr-FR" dirty="0"/>
              <a:t>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1700EE-018F-6D42-B4CE-08EB9B720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" y="2002420"/>
            <a:ext cx="5603409" cy="2920635"/>
          </a:xfrm>
          <a:prstGeom prst="rect">
            <a:avLst/>
          </a:prstGeom>
        </p:spPr>
      </p:pic>
      <p:sp>
        <p:nvSpPr>
          <p:cNvPr id="17" name="Rectangle : avec coin arrondi 16">
            <a:extLst>
              <a:ext uri="{FF2B5EF4-FFF2-40B4-BE49-F238E27FC236}">
                <a16:creationId xmlns:a16="http://schemas.microsoft.com/office/drawing/2014/main" id="{262454B0-7E20-5446-8B34-7B69C11ADB9B}"/>
              </a:ext>
            </a:extLst>
          </p:cNvPr>
          <p:cNvSpPr/>
          <p:nvPr/>
        </p:nvSpPr>
        <p:spPr>
          <a:xfrm>
            <a:off x="6096000" y="185014"/>
            <a:ext cx="4459266" cy="848896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err="1"/>
              <a:t>Where</a:t>
            </a:r>
            <a:r>
              <a:rPr lang="fr-FR" sz="2400" b="1" dirty="0"/>
              <a:t> to </a:t>
            </a:r>
            <a:r>
              <a:rPr lang="fr-FR" sz="2400" b="1" dirty="0" err="1"/>
              <a:t>buy</a:t>
            </a:r>
            <a:r>
              <a:rPr lang="fr-FR" sz="2400" b="1" dirty="0"/>
              <a:t> a </a:t>
            </a:r>
            <a:r>
              <a:rPr lang="fr-FR" sz="2400" b="1" dirty="0" err="1"/>
              <a:t>Yubikey</a:t>
            </a:r>
            <a:r>
              <a:rPr lang="fr-FR" sz="2400" b="1" dirty="0"/>
              <a:t> ?</a:t>
            </a:r>
          </a:p>
          <a:p>
            <a:r>
              <a:rPr lang="fr-FR" sz="2400" b="1" dirty="0" err="1"/>
              <a:t>What’s</a:t>
            </a:r>
            <a:r>
              <a:rPr lang="fr-FR" sz="2400" b="1" dirty="0"/>
              <a:t> the </a:t>
            </a:r>
            <a:r>
              <a:rPr lang="fr-FR" sz="2400" b="1" dirty="0" err="1"/>
              <a:t>price</a:t>
            </a:r>
            <a:r>
              <a:rPr lang="fr-FR" sz="2400" b="1" dirty="0"/>
              <a:t> 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66AE06C-E000-2440-A237-489EDC7AB45E}"/>
              </a:ext>
            </a:extLst>
          </p:cNvPr>
          <p:cNvSpPr txBox="1"/>
          <p:nvPr/>
        </p:nvSpPr>
        <p:spPr>
          <a:xfrm>
            <a:off x="6096000" y="1415440"/>
            <a:ext cx="5027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the internet (Amazon, LDLC, </a:t>
            </a:r>
            <a:r>
              <a:rPr lang="fr-FR" dirty="0" err="1"/>
              <a:t>Yubikey</a:t>
            </a:r>
            <a:r>
              <a:rPr lang="fr-FR" dirty="0"/>
              <a:t> </a:t>
            </a:r>
            <a:r>
              <a:rPr lang="fr-FR" dirty="0" err="1"/>
              <a:t>website</a:t>
            </a:r>
            <a:r>
              <a:rPr lang="fr-FR" dirty="0"/>
              <a:t>…).</a:t>
            </a:r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costs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u="sng" dirty="0"/>
              <a:t>45€</a:t>
            </a:r>
            <a:r>
              <a:rPr lang="fr-FR" dirty="0"/>
              <a:t> for the </a:t>
            </a:r>
            <a:r>
              <a:rPr lang="fr-FR" dirty="0" err="1"/>
              <a:t>usb</a:t>
            </a:r>
            <a:r>
              <a:rPr lang="fr-FR" dirty="0"/>
              <a:t>-A port and NFC to </a:t>
            </a:r>
            <a:r>
              <a:rPr lang="fr-FR" u="sng" dirty="0"/>
              <a:t>70€ </a:t>
            </a:r>
            <a:r>
              <a:rPr lang="fr-FR" dirty="0"/>
              <a:t>for the dual </a:t>
            </a:r>
            <a:r>
              <a:rPr lang="fr-FR" dirty="0" err="1"/>
              <a:t>connector</a:t>
            </a:r>
            <a:r>
              <a:rPr lang="fr-FR" dirty="0"/>
              <a:t> </a:t>
            </a:r>
            <a:r>
              <a:rPr lang="fr-FR" dirty="0" err="1"/>
              <a:t>usb</a:t>
            </a:r>
            <a:r>
              <a:rPr lang="fr-FR" dirty="0"/>
              <a:t>-c and </a:t>
            </a:r>
            <a:r>
              <a:rPr lang="fr-FR" dirty="0" err="1"/>
              <a:t>lightning</a:t>
            </a:r>
            <a:r>
              <a:rPr lang="fr-FR" dirty="0"/>
              <a:t>.</a:t>
            </a:r>
          </a:p>
        </p:txBody>
      </p:sp>
      <p:pic>
        <p:nvPicPr>
          <p:cNvPr id="3074" name="Picture 2" descr="Yubico YubiKey 5Ci Clé de sécurité à 2 connecteurs pour Android/PC/iPhone  avec clé USB certifiée FIDO, compte de sécurité en ligne avec plus de mots  de passe : Amazon.fr: Informatique">
            <a:extLst>
              <a:ext uri="{FF2B5EF4-FFF2-40B4-BE49-F238E27FC236}">
                <a16:creationId xmlns:a16="http://schemas.microsoft.com/office/drawing/2014/main" id="{4A830D26-B51A-1042-8D3D-F4755F82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94" y="3979478"/>
            <a:ext cx="2004944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Yubico - YubiKey 5 NFC - Clé de sécurité USB et NFC à authentification à  deux facteurs, s'adapte aux ports USB-A et fonctionne avec les appareils  mobiles NFC pris en charge :">
            <a:extLst>
              <a:ext uri="{FF2B5EF4-FFF2-40B4-BE49-F238E27FC236}">
                <a16:creationId xmlns:a16="http://schemas.microsoft.com/office/drawing/2014/main" id="{08E7C15C-1138-1948-A94D-64D561D7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46" y="3979476"/>
            <a:ext cx="2004945" cy="17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6B1847A-6686-AC4E-86E0-6F84A1A7660E}"/>
              </a:ext>
            </a:extLst>
          </p:cNvPr>
          <p:cNvSpPr txBox="1"/>
          <p:nvPr/>
        </p:nvSpPr>
        <p:spPr>
          <a:xfrm>
            <a:off x="6293446" y="3594970"/>
            <a:ext cx="200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USB-A and NFC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B6E2B1-1F05-B548-B6EC-EE0DC059A1F5}"/>
              </a:ext>
            </a:extLst>
          </p:cNvPr>
          <p:cNvSpPr txBox="1"/>
          <p:nvPr/>
        </p:nvSpPr>
        <p:spPr>
          <a:xfrm>
            <a:off x="9369469" y="3594970"/>
            <a:ext cx="255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USB-C and </a:t>
            </a:r>
            <a:r>
              <a:rPr lang="fr-FR" dirty="0" err="1"/>
              <a:t>lightning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6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76F6F91-AB05-3947-952D-27F7E3339403}"/>
              </a:ext>
            </a:extLst>
          </p:cNvPr>
          <p:cNvSpPr txBox="1"/>
          <p:nvPr/>
        </p:nvSpPr>
        <p:spPr>
          <a:xfrm>
            <a:off x="11837096" y="6025019"/>
            <a:ext cx="4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6B3595-68C3-1F42-8B47-064B9E6D1C58}"/>
              </a:ext>
            </a:extLst>
          </p:cNvPr>
          <p:cNvSpPr txBox="1"/>
          <p:nvPr/>
        </p:nvSpPr>
        <p:spPr>
          <a:xfrm>
            <a:off x="1292267" y="2705725"/>
            <a:ext cx="96074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fr-F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lang="fr-FR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411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265</Words>
  <Application>Microsoft Macintosh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Sitka Banner</vt:lpstr>
      <vt:lpstr>Times New Roman</vt:lpstr>
      <vt:lpstr>HeadlinesVTI</vt:lpstr>
      <vt:lpstr>BUT Informatique S1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 Informatique S1</dc:title>
  <dc:creator>Naudi Colas</dc:creator>
  <cp:lastModifiedBy>Naudi Colas</cp:lastModifiedBy>
  <cp:revision>16</cp:revision>
  <dcterms:created xsi:type="dcterms:W3CDTF">2021-09-09T17:23:02Z</dcterms:created>
  <dcterms:modified xsi:type="dcterms:W3CDTF">2021-09-09T18:20:46Z</dcterms:modified>
</cp:coreProperties>
</file>