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6" r:id="rId5"/>
    <p:sldId id="277" r:id="rId6"/>
    <p:sldId id="260" r:id="rId7"/>
    <p:sldId id="278" r:id="rId8"/>
    <p:sldId id="283" r:id="rId9"/>
    <p:sldId id="280" r:id="rId10"/>
    <p:sldId id="284" r:id="rId11"/>
    <p:sldId id="281" r:id="rId12"/>
    <p:sldId id="282" r:id="rId13"/>
    <p:sldId id="259" r:id="rId14"/>
    <p:sldId id="258" r:id="rId15"/>
    <p:sldId id="257"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6B5CA-449F-44F8-8426-FF9D7D2A503A}" v="5" dt="2021-11-07T16:59:58.459"/>
    <p1510:client id="{9045DD42-E591-4358-AAAA-218A9C69100E}" v="281" dt="2021-11-07T18:05:42.600"/>
    <p1510:client id="{B60C88E6-620F-46A2-BF69-B3ADEC01F3F4}" v="1" dt="2021-11-07T18:03:25.03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583"/>
  </p:normalViewPr>
  <p:slideViewPr>
    <p:cSldViewPr snapToGrid="0" snapToObjects="1">
      <p:cViewPr varScale="1">
        <p:scale>
          <a:sx n="66" d="100"/>
          <a:sy n="66" d="100"/>
        </p:scale>
        <p:origin x="210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enic Konrad Schäfer (dschaef8)" userId="20c5124e-17b2-43bc-a11d-91625203f016" providerId="ADAL" clId="{9045DD42-E591-4358-AAAA-218A9C69100E}"/>
    <pc:docChg chg="undo custSel addSld delSld modSld">
      <pc:chgData name="Domenic Konrad Schäfer (dschaef8)" userId="20c5124e-17b2-43bc-a11d-91625203f016" providerId="ADAL" clId="{9045DD42-E591-4358-AAAA-218A9C69100E}" dt="2021-11-07T18:11:26.402" v="4526" actId="20577"/>
      <pc:docMkLst>
        <pc:docMk/>
      </pc:docMkLst>
      <pc:sldChg chg="modSp mod">
        <pc:chgData name="Domenic Konrad Schäfer (dschaef8)" userId="20c5124e-17b2-43bc-a11d-91625203f016" providerId="ADAL" clId="{9045DD42-E591-4358-AAAA-218A9C69100E}" dt="2021-11-07T17:48:40.527" v="3498" actId="113"/>
        <pc:sldMkLst>
          <pc:docMk/>
          <pc:sldMk cId="0" sldId="256"/>
        </pc:sldMkLst>
        <pc:spChg chg="mod">
          <ac:chgData name="Domenic Konrad Schäfer (dschaef8)" userId="20c5124e-17b2-43bc-a11d-91625203f016" providerId="ADAL" clId="{9045DD42-E591-4358-AAAA-218A9C69100E}" dt="2021-11-07T17:48:40.527" v="3498" actId="113"/>
          <ac:spMkLst>
            <pc:docMk/>
            <pc:sldMk cId="0" sldId="256"/>
            <ac:spMk id="183" creationId="{00000000-0000-0000-0000-000000000000}"/>
          </ac:spMkLst>
        </pc:spChg>
      </pc:sldChg>
      <pc:sldChg chg="modSp mod">
        <pc:chgData name="Domenic Konrad Schäfer (dschaef8)" userId="20c5124e-17b2-43bc-a11d-91625203f016" providerId="ADAL" clId="{9045DD42-E591-4358-AAAA-218A9C69100E}" dt="2021-11-07T17:46:27.106" v="3483" actId="113"/>
        <pc:sldMkLst>
          <pc:docMk/>
          <pc:sldMk cId="0" sldId="259"/>
        </pc:sldMkLst>
        <pc:spChg chg="mod">
          <ac:chgData name="Domenic Konrad Schäfer (dschaef8)" userId="20c5124e-17b2-43bc-a11d-91625203f016" providerId="ADAL" clId="{9045DD42-E591-4358-AAAA-218A9C69100E}" dt="2021-11-07T17:46:27.106" v="3483" actId="113"/>
          <ac:spMkLst>
            <pc:docMk/>
            <pc:sldMk cId="0" sldId="259"/>
            <ac:spMk id="300" creationId="{00000000-0000-0000-0000-000000000000}"/>
          </ac:spMkLst>
        </pc:spChg>
      </pc:sldChg>
      <pc:sldChg chg="modSp mod">
        <pc:chgData name="Domenic Konrad Schäfer (dschaef8)" userId="20c5124e-17b2-43bc-a11d-91625203f016" providerId="ADAL" clId="{9045DD42-E591-4358-AAAA-218A9C69100E}" dt="2021-11-07T17:55:46.342" v="3520" actId="2711"/>
        <pc:sldMkLst>
          <pc:docMk/>
          <pc:sldMk cId="0" sldId="260"/>
        </pc:sldMkLst>
        <pc:spChg chg="mod">
          <ac:chgData name="Domenic Konrad Schäfer (dschaef8)" userId="20c5124e-17b2-43bc-a11d-91625203f016" providerId="ADAL" clId="{9045DD42-E591-4358-AAAA-218A9C69100E}" dt="2021-11-07T17:46:55.983" v="3487" actId="2711"/>
          <ac:spMkLst>
            <pc:docMk/>
            <pc:sldMk cId="0" sldId="260"/>
            <ac:spMk id="344" creationId="{00000000-0000-0000-0000-000000000000}"/>
          </ac:spMkLst>
        </pc:spChg>
        <pc:spChg chg="mod">
          <ac:chgData name="Domenic Konrad Schäfer (dschaef8)" userId="20c5124e-17b2-43bc-a11d-91625203f016" providerId="ADAL" clId="{9045DD42-E591-4358-AAAA-218A9C69100E}" dt="2021-11-07T17:55:46.342" v="3520" actId="2711"/>
          <ac:spMkLst>
            <pc:docMk/>
            <pc:sldMk cId="0" sldId="260"/>
            <ac:spMk id="382" creationId="{00000000-0000-0000-0000-000000000000}"/>
          </ac:spMkLst>
        </pc:spChg>
      </pc:sldChg>
      <pc:sldChg chg="modSp mod">
        <pc:chgData name="Domenic Konrad Schäfer (dschaef8)" userId="20c5124e-17b2-43bc-a11d-91625203f016" providerId="ADAL" clId="{9045DD42-E591-4358-AAAA-218A9C69100E}" dt="2021-11-07T18:06:29.689" v="3557" actId="20577"/>
        <pc:sldMkLst>
          <pc:docMk/>
          <pc:sldMk cId="1419028784" sldId="277"/>
        </pc:sldMkLst>
        <pc:spChg chg="mod">
          <ac:chgData name="Domenic Konrad Schäfer (dschaef8)" userId="20c5124e-17b2-43bc-a11d-91625203f016" providerId="ADAL" clId="{9045DD42-E591-4358-AAAA-218A9C69100E}" dt="2021-11-07T17:46:47.399" v="3485" actId="2711"/>
          <ac:spMkLst>
            <pc:docMk/>
            <pc:sldMk cId="1419028784" sldId="277"/>
            <ac:spMk id="300" creationId="{00000000-0000-0000-0000-000000000000}"/>
          </ac:spMkLst>
        </pc:spChg>
        <pc:spChg chg="mod">
          <ac:chgData name="Domenic Konrad Schäfer (dschaef8)" userId="20c5124e-17b2-43bc-a11d-91625203f016" providerId="ADAL" clId="{9045DD42-E591-4358-AAAA-218A9C69100E}" dt="2021-11-07T18:06:29.689" v="3557" actId="20577"/>
          <ac:spMkLst>
            <pc:docMk/>
            <pc:sldMk cId="1419028784" sldId="277"/>
            <ac:spMk id="341" creationId="{00000000-0000-0000-0000-000000000000}"/>
          </ac:spMkLst>
        </pc:spChg>
      </pc:sldChg>
      <pc:sldChg chg="modSp mod">
        <pc:chgData name="Domenic Konrad Schäfer (dschaef8)" userId="20c5124e-17b2-43bc-a11d-91625203f016" providerId="ADAL" clId="{9045DD42-E591-4358-AAAA-218A9C69100E}" dt="2021-11-07T17:55:54" v="3521" actId="2711"/>
        <pc:sldMkLst>
          <pc:docMk/>
          <pc:sldMk cId="2417340458" sldId="278"/>
        </pc:sldMkLst>
        <pc:spChg chg="mod">
          <ac:chgData name="Domenic Konrad Schäfer (dschaef8)" userId="20c5124e-17b2-43bc-a11d-91625203f016" providerId="ADAL" clId="{9045DD42-E591-4358-AAAA-218A9C69100E}" dt="2021-11-07T17:47:04.229" v="3489" actId="2711"/>
          <ac:spMkLst>
            <pc:docMk/>
            <pc:sldMk cId="2417340458" sldId="278"/>
            <ac:spMk id="344" creationId="{00000000-0000-0000-0000-000000000000}"/>
          </ac:spMkLst>
        </pc:spChg>
        <pc:spChg chg="mod">
          <ac:chgData name="Domenic Konrad Schäfer (dschaef8)" userId="20c5124e-17b2-43bc-a11d-91625203f016" providerId="ADAL" clId="{9045DD42-E591-4358-AAAA-218A9C69100E}" dt="2021-11-07T17:55:54" v="3521" actId="2711"/>
          <ac:spMkLst>
            <pc:docMk/>
            <pc:sldMk cId="2417340458" sldId="278"/>
            <ac:spMk id="382" creationId="{00000000-0000-0000-0000-000000000000}"/>
          </ac:spMkLst>
        </pc:spChg>
      </pc:sldChg>
      <pc:sldChg chg="del">
        <pc:chgData name="Domenic Konrad Schäfer (dschaef8)" userId="20c5124e-17b2-43bc-a11d-91625203f016" providerId="ADAL" clId="{9045DD42-E591-4358-AAAA-218A9C69100E}" dt="2021-11-07T17:01:24.621" v="2" actId="47"/>
        <pc:sldMkLst>
          <pc:docMk/>
          <pc:sldMk cId="1931180056" sldId="279"/>
        </pc:sldMkLst>
      </pc:sldChg>
      <pc:sldChg chg="addSp delSp modSp mod modNotesTx">
        <pc:chgData name="Domenic Konrad Schäfer (dschaef8)" userId="20c5124e-17b2-43bc-a11d-91625203f016" providerId="ADAL" clId="{9045DD42-E591-4358-AAAA-218A9C69100E}" dt="2021-11-07T18:07:43.137" v="3733" actId="20577"/>
        <pc:sldMkLst>
          <pc:docMk/>
          <pc:sldMk cId="2278411924" sldId="280"/>
        </pc:sldMkLst>
        <pc:spChg chg="mod">
          <ac:chgData name="Domenic Konrad Schäfer (dschaef8)" userId="20c5124e-17b2-43bc-a11d-91625203f016" providerId="ADAL" clId="{9045DD42-E591-4358-AAAA-218A9C69100E}" dt="2021-11-07T17:47:24.834" v="3493" actId="2711"/>
          <ac:spMkLst>
            <pc:docMk/>
            <pc:sldMk cId="2278411924" sldId="280"/>
            <ac:spMk id="344" creationId="{00000000-0000-0000-0000-000000000000}"/>
          </ac:spMkLst>
        </pc:spChg>
        <pc:spChg chg="del mod">
          <ac:chgData name="Domenic Konrad Schäfer (dschaef8)" userId="20c5124e-17b2-43bc-a11d-91625203f016" providerId="ADAL" clId="{9045DD42-E591-4358-AAAA-218A9C69100E}" dt="2021-11-07T18:05:49.510" v="3547" actId="478"/>
          <ac:spMkLst>
            <pc:docMk/>
            <pc:sldMk cId="2278411924" sldId="280"/>
            <ac:spMk id="382" creationId="{00000000-0000-0000-0000-000000000000}"/>
          </ac:spMkLst>
        </pc:spChg>
        <pc:graphicFrameChg chg="add del mod">
          <ac:chgData name="Domenic Konrad Schäfer (dschaef8)" userId="20c5124e-17b2-43bc-a11d-91625203f016" providerId="ADAL" clId="{9045DD42-E591-4358-AAAA-218A9C69100E}" dt="2021-11-07T18:04:36.675" v="3536" actId="478"/>
          <ac:graphicFrameMkLst>
            <pc:docMk/>
            <pc:sldMk cId="2278411924" sldId="280"/>
            <ac:graphicFrameMk id="2" creationId="{DB41C82E-ACE3-4EE6-B866-CF0F48B2DF68}"/>
          </ac:graphicFrameMkLst>
        </pc:graphicFrameChg>
        <pc:picChg chg="add mod ord">
          <ac:chgData name="Domenic Konrad Schäfer (dschaef8)" userId="20c5124e-17b2-43bc-a11d-91625203f016" providerId="ADAL" clId="{9045DD42-E591-4358-AAAA-218A9C69100E}" dt="2021-11-07T18:06:44.296" v="3559" actId="1076"/>
          <ac:picMkLst>
            <pc:docMk/>
            <pc:sldMk cId="2278411924" sldId="280"/>
            <ac:picMk id="4" creationId="{99451016-6A3F-4695-A9E9-14FA4BCAE8F3}"/>
          </ac:picMkLst>
        </pc:picChg>
        <pc:picChg chg="del">
          <ac:chgData name="Domenic Konrad Schäfer (dschaef8)" userId="20c5124e-17b2-43bc-a11d-91625203f016" providerId="ADAL" clId="{9045DD42-E591-4358-AAAA-218A9C69100E}" dt="2021-11-07T18:05:42.600" v="3543" actId="478"/>
          <ac:picMkLst>
            <pc:docMk/>
            <pc:sldMk cId="2278411924" sldId="280"/>
            <ac:picMk id="1026" creationId="{039F6182-DD3E-124B-A9FE-08891EB822ED}"/>
          </ac:picMkLst>
        </pc:picChg>
        <pc:picChg chg="del">
          <ac:chgData name="Domenic Konrad Schäfer (dschaef8)" userId="20c5124e-17b2-43bc-a11d-91625203f016" providerId="ADAL" clId="{9045DD42-E591-4358-AAAA-218A9C69100E}" dt="2021-11-07T18:05:41.180" v="3542" actId="478"/>
          <ac:picMkLst>
            <pc:docMk/>
            <pc:sldMk cId="2278411924" sldId="280"/>
            <ac:picMk id="1028" creationId="{CAD98EFA-B8AA-C348-A220-267AC30D932F}"/>
          </ac:picMkLst>
        </pc:picChg>
      </pc:sldChg>
      <pc:sldChg chg="modSp mod modNotesTx">
        <pc:chgData name="Domenic Konrad Schäfer (dschaef8)" userId="20c5124e-17b2-43bc-a11d-91625203f016" providerId="ADAL" clId="{9045DD42-E591-4358-AAAA-218A9C69100E}" dt="2021-11-07T18:08:18.502" v="3758" actId="20577"/>
        <pc:sldMkLst>
          <pc:docMk/>
          <pc:sldMk cId="3410511496" sldId="281"/>
        </pc:sldMkLst>
        <pc:spChg chg="mod">
          <ac:chgData name="Domenic Konrad Schäfer (dschaef8)" userId="20c5124e-17b2-43bc-a11d-91625203f016" providerId="ADAL" clId="{9045DD42-E591-4358-AAAA-218A9C69100E}" dt="2021-11-07T18:06:22.495" v="3552" actId="20577"/>
          <ac:spMkLst>
            <pc:docMk/>
            <pc:sldMk cId="3410511496" sldId="281"/>
            <ac:spMk id="344" creationId="{00000000-0000-0000-0000-000000000000}"/>
          </ac:spMkLst>
        </pc:spChg>
        <pc:spChg chg="mod">
          <ac:chgData name="Domenic Konrad Schäfer (dschaef8)" userId="20c5124e-17b2-43bc-a11d-91625203f016" providerId="ADAL" clId="{9045DD42-E591-4358-AAAA-218A9C69100E}" dt="2021-11-07T17:56:56.099" v="3530" actId="2711"/>
          <ac:spMkLst>
            <pc:docMk/>
            <pc:sldMk cId="3410511496" sldId="281"/>
            <ac:spMk id="382" creationId="{00000000-0000-0000-0000-000000000000}"/>
          </ac:spMkLst>
        </pc:spChg>
      </pc:sldChg>
      <pc:sldChg chg="modSp mod modNotesTx">
        <pc:chgData name="Domenic Konrad Schäfer (dschaef8)" userId="20c5124e-17b2-43bc-a11d-91625203f016" providerId="ADAL" clId="{9045DD42-E591-4358-AAAA-218A9C69100E}" dt="2021-11-07T18:11:26.402" v="4526" actId="20577"/>
        <pc:sldMkLst>
          <pc:docMk/>
          <pc:sldMk cId="3910996301" sldId="282"/>
        </pc:sldMkLst>
        <pc:spChg chg="mod">
          <ac:chgData name="Domenic Konrad Schäfer (dschaef8)" userId="20c5124e-17b2-43bc-a11d-91625203f016" providerId="ADAL" clId="{9045DD42-E591-4358-AAAA-218A9C69100E}" dt="2021-11-07T17:47:47.238" v="3497" actId="113"/>
          <ac:spMkLst>
            <pc:docMk/>
            <pc:sldMk cId="3910996301" sldId="282"/>
            <ac:spMk id="344" creationId="{00000000-0000-0000-0000-000000000000}"/>
          </ac:spMkLst>
        </pc:spChg>
        <pc:spChg chg="mod">
          <ac:chgData name="Domenic Konrad Schäfer (dschaef8)" userId="20c5124e-17b2-43bc-a11d-91625203f016" providerId="ADAL" clId="{9045DD42-E591-4358-AAAA-218A9C69100E}" dt="2021-11-07T17:57:04.881" v="3531" actId="2711"/>
          <ac:spMkLst>
            <pc:docMk/>
            <pc:sldMk cId="3910996301" sldId="282"/>
            <ac:spMk id="382" creationId="{00000000-0000-0000-0000-000000000000}"/>
          </ac:spMkLst>
        </pc:spChg>
      </pc:sldChg>
      <pc:sldChg chg="addSp modSp add mod modNotesTx">
        <pc:chgData name="Domenic Konrad Schäfer (dschaef8)" userId="20c5124e-17b2-43bc-a11d-91625203f016" providerId="ADAL" clId="{9045DD42-E591-4358-AAAA-218A9C69100E}" dt="2021-11-07T17:57:29.864" v="3534" actId="12"/>
        <pc:sldMkLst>
          <pc:docMk/>
          <pc:sldMk cId="303430201" sldId="283"/>
        </pc:sldMkLst>
        <pc:spChg chg="mod">
          <ac:chgData name="Domenic Konrad Schäfer (dschaef8)" userId="20c5124e-17b2-43bc-a11d-91625203f016" providerId="ADAL" clId="{9045DD42-E591-4358-AAAA-218A9C69100E}" dt="2021-11-07T17:47:15.073" v="3491" actId="2711"/>
          <ac:spMkLst>
            <pc:docMk/>
            <pc:sldMk cId="303430201" sldId="283"/>
            <ac:spMk id="344" creationId="{00000000-0000-0000-0000-000000000000}"/>
          </ac:spMkLst>
        </pc:spChg>
        <pc:spChg chg="mod">
          <ac:chgData name="Domenic Konrad Schäfer (dschaef8)" userId="20c5124e-17b2-43bc-a11d-91625203f016" providerId="ADAL" clId="{9045DD42-E591-4358-AAAA-218A9C69100E}" dt="2021-11-07T17:57:17.624" v="3532" actId="12"/>
          <ac:spMkLst>
            <pc:docMk/>
            <pc:sldMk cId="303430201" sldId="283"/>
            <ac:spMk id="382" creationId="{00000000-0000-0000-0000-000000000000}"/>
          </ac:spMkLst>
        </pc:spChg>
        <pc:graphicFrameChg chg="add mod modGraphic">
          <ac:chgData name="Domenic Konrad Schäfer (dschaef8)" userId="20c5124e-17b2-43bc-a11d-91625203f016" providerId="ADAL" clId="{9045DD42-E591-4358-AAAA-218A9C69100E}" dt="2021-11-07T17:57:29.864" v="3534" actId="12"/>
          <ac:graphicFrameMkLst>
            <pc:docMk/>
            <pc:sldMk cId="303430201" sldId="283"/>
            <ac:graphicFrameMk id="2" creationId="{52F23AF3-2BAE-46DD-B798-F6A4CC306308}"/>
          </ac:graphicFrameMkLst>
        </pc:graphicFrameChg>
      </pc:sldChg>
      <pc:sldChg chg="modSp mod">
        <pc:chgData name="Domenic Konrad Schäfer (dschaef8)" userId="20c5124e-17b2-43bc-a11d-91625203f016" providerId="ADAL" clId="{9045DD42-E591-4358-AAAA-218A9C69100E}" dt="2021-11-07T18:06:18.868" v="3550" actId="20577"/>
        <pc:sldMkLst>
          <pc:docMk/>
          <pc:sldMk cId="1367090250" sldId="284"/>
        </pc:sldMkLst>
        <pc:spChg chg="mod">
          <ac:chgData name="Domenic Konrad Schäfer (dschaef8)" userId="20c5124e-17b2-43bc-a11d-91625203f016" providerId="ADAL" clId="{9045DD42-E591-4358-AAAA-218A9C69100E}" dt="2021-11-07T18:06:18.868" v="3550" actId="20577"/>
          <ac:spMkLst>
            <pc:docMk/>
            <pc:sldMk cId="1367090250" sldId="284"/>
            <ac:spMk id="344" creationId="{00000000-0000-0000-0000-000000000000}"/>
          </ac:spMkLst>
        </pc:spChg>
      </pc:sldChg>
    </pc:docChg>
  </pc:docChgLst>
  <pc:docChgLst>
    <pc:chgData name="Domenic Konrad Schäfer (dschaef8)" userId="S::domenic_konrad.schaefer@smail.th-koeln.de::20c5124e-17b2-43bc-a11d-91625203f016" providerId="AD" clId="Web-{1A56B5CA-449F-44F8-8426-FF9D7D2A503A}"/>
    <pc:docChg chg="modSld">
      <pc:chgData name="Domenic Konrad Schäfer (dschaef8)" userId="S::domenic_konrad.schaefer@smail.th-koeln.de::20c5124e-17b2-43bc-a11d-91625203f016" providerId="AD" clId="Web-{1A56B5CA-449F-44F8-8426-FF9D7D2A503A}" dt="2021-11-07T16:59:58.459" v="4"/>
      <pc:docMkLst>
        <pc:docMk/>
      </pc:docMkLst>
      <pc:sldChg chg="addSp delSp modSp">
        <pc:chgData name="Domenic Konrad Schäfer (dschaef8)" userId="S::domenic_konrad.schaefer@smail.th-koeln.de::20c5124e-17b2-43bc-a11d-91625203f016" providerId="AD" clId="Web-{1A56B5CA-449F-44F8-8426-FF9D7D2A503A}" dt="2021-11-07T16:59:58.459" v="4"/>
        <pc:sldMkLst>
          <pc:docMk/>
          <pc:sldMk cId="1931180056" sldId="279"/>
        </pc:sldMkLst>
        <pc:spChg chg="add del">
          <ac:chgData name="Domenic Konrad Schäfer (dschaef8)" userId="S::domenic_konrad.schaefer@smail.th-koeln.de::20c5124e-17b2-43bc-a11d-91625203f016" providerId="AD" clId="Web-{1A56B5CA-449F-44F8-8426-FF9D7D2A503A}" dt="2021-11-07T16:59:58.459" v="4"/>
          <ac:spMkLst>
            <pc:docMk/>
            <pc:sldMk cId="1931180056" sldId="279"/>
            <ac:spMk id="2" creationId="{5482DC57-6A68-4D12-ADE0-32EED003C70A}"/>
          </ac:spMkLst>
        </pc:spChg>
        <pc:spChg chg="add del mod">
          <ac:chgData name="Domenic Konrad Schäfer (dschaef8)" userId="S::domenic_konrad.schaefer@smail.th-koeln.de::20c5124e-17b2-43bc-a11d-91625203f016" providerId="AD" clId="Web-{1A56B5CA-449F-44F8-8426-FF9D7D2A503A}" dt="2021-11-07T16:59:54.928" v="3"/>
          <ac:spMkLst>
            <pc:docMk/>
            <pc:sldMk cId="1931180056" sldId="279"/>
            <ac:spMk id="3" creationId="{8CF9F2F4-DED0-463F-993F-8C537F93F7DF}"/>
          </ac:spMkLst>
        </pc:spChg>
      </pc:sldChg>
    </pc:docChg>
  </pc:docChgLst>
  <pc:docChgLst>
    <pc:chgData name="Domenic Konrad Schäfer (dschaef8)" userId="S::domenic_konrad.schaefer@smail.th-koeln.de::20c5124e-17b2-43bc-a11d-91625203f016" providerId="AD" clId="Web-{B60C88E6-620F-46A2-BF69-B3ADEC01F3F4}"/>
    <pc:docChg chg="addSld">
      <pc:chgData name="Domenic Konrad Schäfer (dschaef8)" userId="S::domenic_konrad.schaefer@smail.th-koeln.de::20c5124e-17b2-43bc-a11d-91625203f016" providerId="AD" clId="Web-{B60C88E6-620F-46A2-BF69-B3ADEC01F3F4}" dt="2021-11-07T18:03:25.039" v="0"/>
      <pc:docMkLst>
        <pc:docMk/>
      </pc:docMkLst>
      <pc:sldChg chg="add replId">
        <pc:chgData name="Domenic Konrad Schäfer (dschaef8)" userId="S::domenic_konrad.schaefer@smail.th-koeln.de::20c5124e-17b2-43bc-a11d-91625203f016" providerId="AD" clId="Web-{B60C88E6-620F-46A2-BF69-B3ADEC01F3F4}" dt="2021-11-07T18:03:25.039" v="0"/>
        <pc:sldMkLst>
          <pc:docMk/>
          <pc:sldMk cId="136709025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acker-school.d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code-it-studio.de/" TargetMode="External"/><Relationship Id="rId4" Type="http://schemas.openxmlformats.org/officeDocument/2006/relationships/hyperlink" Target="https://www.play-code.d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fontAlgn="base"/>
            <a:r>
              <a:rPr lang="de-DE" sz="2200" b="0" i="0" u="sng" dirty="0">
                <a:effectLst/>
                <a:latin typeface="Helvetica Neue"/>
                <a:ea typeface="Helvetica Neue"/>
                <a:cs typeface="Helvetica Neue"/>
                <a:sym typeface="Helvetica Neue"/>
              </a:rPr>
              <a:t>Problemstellung und Herleitung der Zielsetzung</a:t>
            </a:r>
            <a:r>
              <a:rPr lang="de-DE" sz="2200" b="0" i="0" dirty="0">
                <a:effectLst/>
                <a:latin typeface="Helvetica Neue"/>
                <a:ea typeface="Helvetica Neue"/>
                <a:cs typeface="Helvetica Neue"/>
                <a:sym typeface="Helvetica Neue"/>
              </a:rPr>
              <a:t> </a:t>
            </a:r>
          </a:p>
          <a:p>
            <a:pPr rtl="0" fontAlgn="base"/>
            <a:r>
              <a:rPr lang="de-DE" sz="2200" b="0" i="0" u="none" strike="noStrike" dirty="0">
                <a:effectLst/>
                <a:latin typeface="Helvetica Neue"/>
                <a:ea typeface="Helvetica Neue"/>
                <a:cs typeface="Helvetica Neue"/>
                <a:sym typeface="Helvetica Neue"/>
              </a:rPr>
              <a:t>Problemraum ist die mangelnde Quality Education. In sehr vielen Ländern schreitet die Digitalisierung nicht schnell voran. Die Ausbildung der Lehrkräfte sowie der erhebliche Anstieg der Anzahl an Kindern erschwert den Zugang zur Grundbildung, die inzwischen aus mehr als den herkömmlichen Fächern wie Mathe und Englisch besteht. Denn inzwischen gewinnen moderne Fächer wie Informatik und Technik immer mehr an Wichtigkeit. Falls Schulen diese doch anbieten, dann erst ab der Mittel- oder Oberstufe. Da Kinder und Jugendliche noch besser lernen können als Erwachsene, sollten auch die modernen Fächer möglichst früh den Kindern nähergebracht werden.</a:t>
            </a:r>
            <a:r>
              <a:rPr lang="de-DE" sz="2200" b="0" i="0" dirty="0">
                <a:effectLst/>
                <a:latin typeface="Helvetica Neue"/>
                <a:ea typeface="Helvetica Neue"/>
                <a:cs typeface="Helvetica Neue"/>
                <a:sym typeface="Helvetica Neue"/>
              </a:rPr>
              <a:t> </a:t>
            </a:r>
          </a:p>
          <a:p>
            <a:endParaRPr lang="de-DE" dirty="0"/>
          </a:p>
        </p:txBody>
      </p:sp>
    </p:spTree>
    <p:extLst>
      <p:ext uri="{BB962C8B-B14F-4D97-AF65-F5344CB8AC3E}">
        <p14:creationId xmlns:p14="http://schemas.microsoft.com/office/powerpoint/2010/main" val="197340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fontAlgn="base"/>
            <a:r>
              <a:rPr lang="de-DE" sz="2200" b="0" i="0" u="sng" dirty="0">
                <a:effectLst/>
                <a:latin typeface="Helvetica Neue"/>
                <a:ea typeface="Helvetica Neue"/>
                <a:cs typeface="Helvetica Neue"/>
                <a:sym typeface="Helvetica Neue"/>
              </a:rPr>
              <a:t>Zielsetzungen sowie Begründung des Vorgehens zur Erreichung dieser</a:t>
            </a:r>
            <a:r>
              <a:rPr lang="de-DE" sz="2200" b="0" i="0" dirty="0">
                <a:effectLst/>
                <a:latin typeface="Helvetica Neue"/>
                <a:ea typeface="Helvetica Neue"/>
                <a:cs typeface="Helvetica Neue"/>
                <a:sym typeface="Helvetica Neue"/>
              </a:rPr>
              <a:t> </a:t>
            </a:r>
          </a:p>
          <a:p>
            <a:pPr rtl="0" fontAlgn="base"/>
            <a:r>
              <a:rPr lang="de-DE" sz="2200" b="0" i="0" u="none" strike="noStrike" dirty="0">
                <a:effectLst/>
                <a:latin typeface="Helvetica Neue"/>
                <a:ea typeface="Helvetica Neue"/>
                <a:cs typeface="Helvetica Neue"/>
                <a:sym typeface="Helvetica Neue"/>
              </a:rPr>
              <a:t>Unser großes Ziel ist es, auch in Entwicklungsländern unser Programm zu verbreiten, damit auch dort die Kinder und Jugendlichen neuere Fächer lernen können und damit dann moderne Berufe mit gutem Gehalt ausüben können.</a:t>
            </a:r>
            <a:r>
              <a:rPr lang="de-DE" sz="2200" b="0" i="0" dirty="0">
                <a:effectLst/>
                <a:latin typeface="Helvetica Neue"/>
                <a:ea typeface="Helvetica Neue"/>
                <a:cs typeface="Helvetica Neue"/>
                <a:sym typeface="Helvetica Neue"/>
              </a:rPr>
              <a:t> </a:t>
            </a:r>
          </a:p>
          <a:p>
            <a:pPr rtl="0" fontAlgn="base"/>
            <a:r>
              <a:rPr lang="de-DE" sz="2200" b="0" i="0" u="none" strike="noStrike" dirty="0">
                <a:effectLst/>
                <a:latin typeface="Helvetica Neue"/>
                <a:ea typeface="Helvetica Neue"/>
                <a:cs typeface="Helvetica Neue"/>
                <a:sym typeface="Helvetica Neue"/>
              </a:rPr>
              <a:t>Um das zu erreichen, halten wir unsere Software möglichst schlicht, damit auch schlechte PCs unser Programm ausführen können. Außerdem beginnen wir erst in weiterentwickelten Ländern wie Deutschland, um zu sehen, wie das Programm dort ankommt und natürlich auch um dort die Digitalisierung voranzutreiben.</a:t>
            </a:r>
            <a:r>
              <a:rPr lang="de-DE" sz="2200" b="0" i="0" dirty="0">
                <a:effectLst/>
                <a:latin typeface="Helvetica Neue"/>
                <a:ea typeface="Helvetica Neue"/>
                <a:cs typeface="Helvetica Neue"/>
                <a:sym typeface="Helvetica Neue"/>
              </a:rPr>
              <a:t> </a:t>
            </a:r>
          </a:p>
          <a:p>
            <a:pPr rtl="0" fontAlgn="base"/>
            <a:r>
              <a:rPr lang="de-DE" sz="2200" b="0" i="0" u="none" strike="noStrike" dirty="0">
                <a:effectLst/>
                <a:latin typeface="Helvetica Neue"/>
                <a:ea typeface="Helvetica Neue"/>
                <a:cs typeface="Helvetica Neue"/>
                <a:sym typeface="Helvetica Neue"/>
              </a:rPr>
              <a:t>Mit spielerischem Lernen kann man Kinder am besten Erreichen, da sie so auch Spaß an der Sache haben. Vor allem heutzutage, wo schon Kinder teilweise mehrere Stunden pro Woche mit Videospielen verbringen, werden sie sich freuen, wenn Sie auch mit so einem Videospiel Lernen können.</a:t>
            </a:r>
            <a:r>
              <a:rPr lang="de-DE" sz="2200" b="0" i="0" dirty="0">
                <a:effectLst/>
                <a:latin typeface="Helvetica Neue"/>
                <a:ea typeface="Helvetica Neue"/>
                <a:cs typeface="Helvetica Neue"/>
                <a:sym typeface="Helvetica Neue"/>
              </a:rPr>
              <a:t> </a:t>
            </a:r>
          </a:p>
          <a:p>
            <a:pPr rtl="0" fontAlgn="base"/>
            <a:r>
              <a:rPr lang="de-DE" sz="2200" b="0" i="0" dirty="0">
                <a:effectLst/>
                <a:latin typeface="Helvetica Neue"/>
                <a:ea typeface="Helvetica Neue"/>
                <a:cs typeface="Helvetica Neue"/>
                <a:sym typeface="Helvetica Neue"/>
              </a:rPr>
              <a:t> </a:t>
            </a:r>
          </a:p>
          <a:p>
            <a:endParaRPr lang="de-DE" dirty="0"/>
          </a:p>
        </p:txBody>
      </p:sp>
    </p:spTree>
    <p:extLst>
      <p:ext uri="{BB962C8B-B14F-4D97-AF65-F5344CB8AC3E}">
        <p14:creationId xmlns:p14="http://schemas.microsoft.com/office/powerpoint/2010/main" val="269522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fontAlgn="base"/>
            <a:r>
              <a:rPr lang="de-DE" sz="2200" b="0" i="0" u="sng" dirty="0">
                <a:effectLst/>
                <a:latin typeface="Helvetica Neue"/>
                <a:ea typeface="Helvetica Neue"/>
                <a:cs typeface="Helvetica Neue"/>
                <a:sym typeface="Helvetica Neue"/>
              </a:rPr>
              <a:t>Erläuterung der Abwägung der gewählten Methoden im Vorgehen</a:t>
            </a:r>
            <a:endParaRPr lang="de-DE" sz="2200" b="0" i="0" dirty="0">
              <a:effectLst/>
              <a:latin typeface="Helvetica Neue"/>
              <a:ea typeface="Helvetica Neue"/>
              <a:cs typeface="Helvetica Neue"/>
              <a:sym typeface="Helvetica Neue"/>
            </a:endParaRPr>
          </a:p>
          <a:p>
            <a:pPr rtl="0" fontAlgn="base"/>
            <a:r>
              <a:rPr lang="de-DE" sz="2200" b="0" i="0" dirty="0">
                <a:effectLst/>
                <a:latin typeface="Helvetica Neue"/>
                <a:ea typeface="Helvetica Neue"/>
                <a:cs typeface="Helvetica Neue"/>
                <a:sym typeface="Helvetica Neue"/>
              </a:rPr>
              <a:t>Als mögliche Methoden für unser Projekt kamen Lernkurse, E-Learning oder ein Lernspiel in Frage. Nachdem wir diese Methoden untereinander </a:t>
            </a:r>
            <a:r>
              <a:rPr lang="de-DE" sz="2200" b="0" i="0" dirty="0" err="1">
                <a:effectLst/>
                <a:latin typeface="Helvetica Neue"/>
                <a:ea typeface="Helvetica Neue"/>
                <a:cs typeface="Helvetica Neue"/>
                <a:sym typeface="Helvetica Neue"/>
              </a:rPr>
              <a:t>abgewägt</a:t>
            </a:r>
            <a:r>
              <a:rPr lang="de-DE" sz="2200" b="0" i="0" dirty="0">
                <a:effectLst/>
                <a:latin typeface="Helvetica Neue"/>
                <a:ea typeface="Helvetica Neue"/>
                <a:cs typeface="Helvetica Neue"/>
                <a:sym typeface="Helvetica Neue"/>
              </a:rPr>
              <a:t> haben, haben wir uns dafür entschieden, unser Vorgehen durch ein Lernspiel zu verwirklichen. Natürlich hat auch diese Methode ihre Nachteile.</a:t>
            </a:r>
          </a:p>
          <a:p>
            <a:pPr rtl="0" fontAlgn="base"/>
            <a:r>
              <a:rPr lang="de-DE" sz="2200" b="0" i="0" dirty="0">
                <a:effectLst/>
                <a:latin typeface="Helvetica Neue"/>
                <a:ea typeface="Helvetica Neue"/>
                <a:cs typeface="Helvetica Neue"/>
                <a:sym typeface="Helvetica Neue"/>
              </a:rPr>
              <a:t>Es müssen z.B. die technischen Anforderungen erfüllt werden können. Also es muss ein Laptop oder PC zur Verfügung stehen, um das Programm zu installieren und herunterzuladen. Außerdem kann nur begrenzt geholfen werden, wenn die Anwender Hilfe benötigen. Bei Kursen vor Ort kann direkt auf den Nutzer eingegangen werden, das würde aber natürlich auch demensprechend einen größeren Aufwand bedeuten und weniger Flexibilität. Um diesen Nachteil auszugleichen, kann z.B. ein Hilfe-Button im Spiel existieren, bei dessen Betätigung dem „Spieler“ Tipps gegeben werden. Weiterhin darf das Spiel nicht zu schwer sein, sodass es den Spieler frustriert aber auch nicht zu einfach, damit es nicht zu langweilig wird.</a:t>
            </a:r>
          </a:p>
          <a:p>
            <a:pPr rtl="0" fontAlgn="base"/>
            <a:r>
              <a:rPr lang="de-DE" sz="2200" b="0" i="0" dirty="0">
                <a:effectLst/>
                <a:latin typeface="Helvetica Neue"/>
                <a:ea typeface="Helvetica Neue"/>
                <a:cs typeface="Helvetica Neue"/>
                <a:sym typeface="Helvetica Neue"/>
              </a:rPr>
              <a:t>Die Vorteile sprechen jedoch für sich. Durch den Spielspaß während des Lernens langweilen die Nutzer sich nicht und bleiben dran um in dem Spiel weiterzukommen und z.B. das nächste Level zu erreichen. Dazu kommt dann auch noch der Ehrgeiz, der den gleichen Sinn verfolgt, die Nutzer dazu zu bringen weiterzuspielen. Um diesen Ehrgeiz noch weiter zu fördern, wären Rankings und Wettbewerbe unter den Nutzern einer Bildungseinrichtung oder national bzw. international denkbar. Im Gegensatz zu Kursen vor Ort oder online, kann ein Lernspiel jederzeit verwendet werden. Man braucht also keine Termine zu vereinbaren, um das Programm zu verwenden. Das gleiche gilt für die selbstständige Nutzung des Lernspiels. Einen Kurs kann man dagegen nicht alleine abschließen.</a:t>
            </a:r>
          </a:p>
          <a:p>
            <a:pPr rtl="0" fontAlgn="base"/>
            <a:r>
              <a:rPr lang="de-DE" sz="2200" b="0" i="0" dirty="0">
                <a:effectLst/>
                <a:latin typeface="Helvetica Neue"/>
                <a:ea typeface="Helvetica Neue"/>
                <a:cs typeface="Helvetica Neue"/>
                <a:sym typeface="Helvetica Neue"/>
              </a:rPr>
              <a:t>Aus diesen Gründen haben wir uns letztendlich also für ein Lernspiel entschieden</a:t>
            </a:r>
          </a:p>
          <a:p>
            <a:endParaRPr lang="de-DE" dirty="0"/>
          </a:p>
        </p:txBody>
      </p:sp>
    </p:spTree>
    <p:extLst>
      <p:ext uri="{BB962C8B-B14F-4D97-AF65-F5344CB8AC3E}">
        <p14:creationId xmlns:p14="http://schemas.microsoft.com/office/powerpoint/2010/main" val="283802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Domänenmodell:</a:t>
            </a:r>
          </a:p>
          <a:p>
            <a:r>
              <a:rPr lang="de-DE" dirty="0"/>
              <a:t>Zum Domänenfeld Quality Education ist hier unser Domänenmodell zu sehen. Es ist auch, wie alle anderen Artefakte separat im GitHub-Repository hochgeladen.</a:t>
            </a:r>
          </a:p>
        </p:txBody>
      </p:sp>
    </p:spTree>
    <p:extLst>
      <p:ext uri="{BB962C8B-B14F-4D97-AF65-F5344CB8AC3E}">
        <p14:creationId xmlns:p14="http://schemas.microsoft.com/office/powerpoint/2010/main" val="341758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fontAlgn="base"/>
            <a:r>
              <a:rPr lang="de-DE" sz="2200" b="0" i="0" dirty="0">
                <a:effectLst/>
                <a:latin typeface="Helvetica Neue"/>
                <a:ea typeface="Helvetica Neue"/>
                <a:cs typeface="Helvetica Neue"/>
                <a:sym typeface="Helvetica Neue"/>
              </a:rPr>
              <a:t>Marktrecherche: </a:t>
            </a:r>
          </a:p>
          <a:p>
            <a:pPr rtl="0" fontAlgn="base"/>
            <a:r>
              <a:rPr lang="de-DE" sz="2200" b="0" i="0" u="sng" strike="noStrike" dirty="0">
                <a:effectLst/>
                <a:latin typeface="Helvetica Neue"/>
                <a:ea typeface="Helvetica Neue"/>
                <a:cs typeface="Helvetica Neue"/>
                <a:sym typeface="Helvetica Neue"/>
                <a:hlinkClick r:id="rId3"/>
              </a:rPr>
              <a:t>https://hacker-school.de/</a:t>
            </a:r>
            <a:r>
              <a:rPr lang="de-DE" sz="2200" b="0" i="0" dirty="0">
                <a:effectLst/>
                <a:latin typeface="Helvetica Neue"/>
                <a:ea typeface="Helvetica Neue"/>
                <a:cs typeface="Helvetica Neue"/>
                <a:sym typeface="Helvetica Neue"/>
              </a:rPr>
              <a:t> </a:t>
            </a:r>
          </a:p>
          <a:p>
            <a:pPr rtl="0" fontAlgn="base"/>
            <a:r>
              <a:rPr lang="de-DE" sz="2200" b="0" i="0" dirty="0">
                <a:effectLst/>
                <a:latin typeface="Helvetica Neue"/>
                <a:ea typeface="Helvetica Neue"/>
                <a:cs typeface="Helvetica Neue"/>
                <a:sym typeface="Helvetica Neue"/>
              </a:rPr>
              <a:t>Kurse vor Ort und online nur zu bestimmten Zeiten </a:t>
            </a:r>
          </a:p>
          <a:p>
            <a:pPr rtl="0" fontAlgn="base"/>
            <a:r>
              <a:rPr lang="de-DE" sz="2200" b="0" i="0" dirty="0">
                <a:effectLst/>
                <a:latin typeface="Helvetica Neue"/>
                <a:ea typeface="Helvetica Neue"/>
                <a:cs typeface="Helvetica Neue"/>
                <a:sym typeface="Helvetica Neue"/>
              </a:rPr>
              <a:t>Richtige Kurse, kein spielerisches Lernen </a:t>
            </a:r>
          </a:p>
          <a:p>
            <a:pPr rtl="0" fontAlgn="base"/>
            <a:r>
              <a:rPr lang="de-DE" sz="2200" b="0" i="0" dirty="0">
                <a:effectLst/>
                <a:latin typeface="Helvetica Neue"/>
                <a:ea typeface="Helvetica Neue"/>
                <a:cs typeface="Helvetica Neue"/>
                <a:sym typeface="Helvetica Neue"/>
              </a:rPr>
              <a:t>Voraussetzungen für Online-Kurse -&gt; gutes Internet, Laptop/PC UND Webcam </a:t>
            </a:r>
          </a:p>
          <a:p>
            <a:pPr rtl="0" fontAlgn="base"/>
            <a:r>
              <a:rPr lang="de-DE" sz="2200" b="0" i="0" dirty="0">
                <a:effectLst/>
                <a:latin typeface="Helvetica Neue"/>
                <a:ea typeface="Helvetica Neue"/>
                <a:cs typeface="Helvetica Neue"/>
                <a:sym typeface="Helvetica Neue"/>
              </a:rPr>
              <a:t>Standard-Tickets für 30€, </a:t>
            </a:r>
            <a:r>
              <a:rPr lang="de-DE" sz="2200" b="0" i="0" dirty="0" err="1">
                <a:effectLst/>
                <a:latin typeface="Helvetica Neue"/>
                <a:ea typeface="Helvetica Neue"/>
                <a:cs typeface="Helvetica Neue"/>
                <a:sym typeface="Helvetica Neue"/>
              </a:rPr>
              <a:t>Supporter</a:t>
            </a:r>
            <a:r>
              <a:rPr lang="de-DE" sz="2200" b="0" i="0" dirty="0">
                <a:effectLst/>
                <a:latin typeface="Helvetica Neue"/>
                <a:ea typeface="Helvetica Neue"/>
                <a:cs typeface="Helvetica Neue"/>
                <a:sym typeface="Helvetica Neue"/>
              </a:rPr>
              <a:t>-Tickets für 50€, gibt auch Tickets für frei wählbaren Preis (kostenlos auch möglich), aber können auch ausverkauft sein </a:t>
            </a:r>
          </a:p>
          <a:p>
            <a:pPr rtl="0" fontAlgn="base"/>
            <a:r>
              <a:rPr lang="de-DE" sz="2200" b="0" i="0" u="sng" strike="noStrike" dirty="0">
                <a:effectLst/>
                <a:latin typeface="Helvetica Neue"/>
                <a:ea typeface="Helvetica Neue"/>
                <a:cs typeface="Helvetica Neue"/>
                <a:sym typeface="Helvetica Neue"/>
                <a:hlinkClick r:id="rId4"/>
              </a:rPr>
              <a:t>https://www.play-code.de/</a:t>
            </a:r>
            <a:r>
              <a:rPr lang="de-DE" sz="2200" b="0" i="0" dirty="0">
                <a:effectLst/>
                <a:latin typeface="Helvetica Neue"/>
                <a:ea typeface="Helvetica Neue"/>
                <a:cs typeface="Helvetica Neue"/>
                <a:sym typeface="Helvetica Neue"/>
              </a:rPr>
              <a:t>  </a:t>
            </a:r>
          </a:p>
          <a:p>
            <a:pPr rtl="0" fontAlgn="base"/>
            <a:r>
              <a:rPr lang="de-DE" sz="2200" b="0" i="0" dirty="0">
                <a:effectLst/>
                <a:latin typeface="Helvetica Neue"/>
                <a:ea typeface="Helvetica Neue"/>
                <a:cs typeface="Helvetica Neue"/>
                <a:sym typeface="Helvetica Neue"/>
              </a:rPr>
              <a:t>Robotik- und Programmierkurse </a:t>
            </a:r>
          </a:p>
          <a:p>
            <a:pPr rtl="0" fontAlgn="base"/>
            <a:r>
              <a:rPr lang="de-DE" sz="2200" b="0" i="0" dirty="0">
                <a:effectLst/>
                <a:latin typeface="Helvetica Neue"/>
                <a:ea typeface="Helvetica Neue"/>
                <a:cs typeface="Helvetica Neue"/>
                <a:sym typeface="Helvetica Neue"/>
              </a:rPr>
              <a:t>E-Learning-Kurse ab 145€ </a:t>
            </a:r>
          </a:p>
          <a:p>
            <a:pPr rtl="0" fontAlgn="base"/>
            <a:r>
              <a:rPr lang="de-DE" sz="2200" b="0" i="0" dirty="0">
                <a:effectLst/>
                <a:latin typeface="Helvetica Neue"/>
                <a:ea typeface="Helvetica Neue"/>
                <a:cs typeface="Helvetica Neue"/>
                <a:sym typeface="Helvetica Neue"/>
              </a:rPr>
              <a:t>Internetanschluss und Mikrofon notwendig für Kurse </a:t>
            </a:r>
          </a:p>
          <a:p>
            <a:pPr rtl="0" fontAlgn="base"/>
            <a:r>
              <a:rPr lang="de-DE" sz="2200" b="0" i="0" dirty="0">
                <a:effectLst/>
                <a:latin typeface="Helvetica Neue"/>
                <a:ea typeface="Helvetica Neue"/>
                <a:cs typeface="Helvetica Neue"/>
                <a:sym typeface="Helvetica Neue"/>
              </a:rPr>
              <a:t>Auch mehr Kurse als spielerisches Lernen </a:t>
            </a:r>
          </a:p>
          <a:p>
            <a:pPr rtl="0" fontAlgn="base"/>
            <a:r>
              <a:rPr lang="de-DE" sz="2200" b="0" i="0" u="sng" strike="noStrike" dirty="0">
                <a:effectLst/>
                <a:latin typeface="Helvetica Neue"/>
                <a:ea typeface="Helvetica Neue"/>
                <a:cs typeface="Helvetica Neue"/>
                <a:sym typeface="Helvetica Neue"/>
                <a:hlinkClick r:id="rId5"/>
              </a:rPr>
              <a:t>https://code-it-studio.de/</a:t>
            </a:r>
            <a:r>
              <a:rPr lang="de-DE" sz="2200" b="0" i="0" dirty="0">
                <a:effectLst/>
                <a:latin typeface="Helvetica Neue"/>
                <a:ea typeface="Helvetica Neue"/>
                <a:cs typeface="Helvetica Neue"/>
                <a:sym typeface="Helvetica Neue"/>
              </a:rPr>
              <a:t> </a:t>
            </a:r>
          </a:p>
          <a:p>
            <a:pPr rtl="0" fontAlgn="base"/>
            <a:r>
              <a:rPr lang="de-DE" sz="2200" b="0" i="0" dirty="0">
                <a:effectLst/>
                <a:latin typeface="Helvetica Neue"/>
                <a:ea typeface="Helvetica Neue"/>
                <a:cs typeface="Helvetica Neue"/>
                <a:sym typeface="Helvetica Neue"/>
              </a:rPr>
              <a:t>Richtige Spiele zum Programmieren lernen </a:t>
            </a:r>
          </a:p>
          <a:p>
            <a:pPr rtl="0" fontAlgn="base"/>
            <a:r>
              <a:rPr lang="de-DE" sz="2200" b="0" i="0" dirty="0">
                <a:effectLst/>
                <a:latin typeface="Helvetica Neue"/>
                <a:ea typeface="Helvetica Neue"/>
                <a:cs typeface="Helvetica Neue"/>
                <a:sym typeface="Helvetica Neue"/>
              </a:rPr>
              <a:t>Kostenlos </a:t>
            </a:r>
          </a:p>
          <a:p>
            <a:pPr rtl="0" fontAlgn="base"/>
            <a:r>
              <a:rPr lang="de-DE" sz="2200" b="0" i="0" dirty="0">
                <a:effectLst/>
                <a:latin typeface="Helvetica Neue"/>
                <a:ea typeface="Helvetica Neue"/>
                <a:cs typeface="Helvetica Neue"/>
                <a:sym typeface="Helvetica Neue"/>
              </a:rPr>
              <a:t>Internetanschluss als Voraussetzung </a:t>
            </a:r>
          </a:p>
          <a:p>
            <a:pPr rtl="0" fontAlgn="base"/>
            <a:r>
              <a:rPr lang="de-DE" sz="2200" b="0" i="0" dirty="0">
                <a:effectLst/>
                <a:latin typeface="Helvetica Neue"/>
                <a:ea typeface="Helvetica Neue"/>
                <a:cs typeface="Helvetica Neue"/>
                <a:sym typeface="Helvetica Neue"/>
              </a:rPr>
              <a:t> </a:t>
            </a:r>
          </a:p>
          <a:p>
            <a:pPr rtl="0" fontAlgn="base"/>
            <a:r>
              <a:rPr lang="de-DE" sz="2200" b="0" i="0" dirty="0">
                <a:effectLst/>
                <a:latin typeface="Helvetica Neue"/>
                <a:ea typeface="Helvetica Neue"/>
                <a:cs typeface="Helvetica Neue"/>
                <a:sym typeface="Helvetica Neue"/>
              </a:rPr>
              <a:t>Alleinstellungsmerkmale: </a:t>
            </a:r>
          </a:p>
          <a:p>
            <a:pPr rtl="0" fontAlgn="base"/>
            <a:r>
              <a:rPr lang="de-DE" sz="2200" b="0" i="0" dirty="0">
                <a:effectLst/>
                <a:latin typeface="Helvetica Neue"/>
                <a:ea typeface="Helvetica Neue"/>
                <a:cs typeface="Helvetica Neue"/>
                <a:sym typeface="Helvetica Neue"/>
              </a:rPr>
              <a:t>Software einmal downloaden -&gt; danach kein Internet mehr nötig </a:t>
            </a:r>
          </a:p>
          <a:p>
            <a:pPr rtl="0" fontAlgn="base"/>
            <a:r>
              <a:rPr lang="de-DE" sz="2200" b="0" i="0" dirty="0">
                <a:effectLst/>
                <a:latin typeface="Helvetica Neue"/>
                <a:ea typeface="Helvetica Neue"/>
                <a:cs typeface="Helvetica Neue"/>
                <a:sym typeface="Helvetica Neue"/>
              </a:rPr>
              <a:t>Für private Nutzung kostenlos -&gt; für Bildungseinrichtungen Lizenzen mit zusätzlichen Funktionen (Wettbewerbe möglich, Vergleiche unter Schülern einsehbar...) </a:t>
            </a:r>
          </a:p>
          <a:p>
            <a:pPr rtl="0" fontAlgn="base"/>
            <a:r>
              <a:rPr lang="de-DE" sz="2200" b="0" i="0" dirty="0">
                <a:effectLst/>
                <a:latin typeface="Helvetica Neue"/>
                <a:ea typeface="Helvetica Neue"/>
                <a:cs typeface="Helvetica Neue"/>
                <a:sym typeface="Helvetica Neue"/>
              </a:rPr>
              <a:t>Mobile Version, falls mobiles Endgerät vorhanden ebenfalls kostenlos </a:t>
            </a:r>
          </a:p>
          <a:p>
            <a:pPr rtl="0" fontAlgn="base"/>
            <a:r>
              <a:rPr lang="de-DE" sz="2200" b="0" i="0" dirty="0">
                <a:effectLst/>
                <a:latin typeface="Helvetica Neue"/>
                <a:ea typeface="Helvetica Neue"/>
                <a:cs typeface="Helvetica Neue"/>
                <a:sym typeface="Helvetica Neue"/>
              </a:rPr>
              <a:t>Fokus auf Programmieren, aber auch andere wichtige Kenntnisse werden vermittelt (Microsoft Office, Aufbau eines PCs...) </a:t>
            </a:r>
          </a:p>
          <a:p>
            <a:pPr rtl="0" fontAlgn="base"/>
            <a:r>
              <a:rPr lang="de-DE" sz="2200" b="0" i="0" dirty="0">
                <a:effectLst/>
                <a:latin typeface="Helvetica Neue"/>
                <a:ea typeface="Helvetica Neue"/>
                <a:cs typeface="Helvetica Neue"/>
                <a:sym typeface="Helvetica Neue"/>
              </a:rPr>
              <a:t>Keine Kurse zu festen Zeiten -&gt; kann jederzeit selbstständig genutzt werden </a:t>
            </a:r>
          </a:p>
          <a:p>
            <a:pPr rtl="0" fontAlgn="base"/>
            <a:r>
              <a:rPr lang="de-DE" sz="2200" b="0" i="0" dirty="0">
                <a:effectLst/>
                <a:latin typeface="Helvetica Neue"/>
                <a:ea typeface="Helvetica Neue"/>
                <a:cs typeface="Helvetica Neue"/>
                <a:sym typeface="Helvetica Neue"/>
              </a:rPr>
              <a:t>Programm mit verschiedenen Spielen und Schwierigkeitsgraden als Leitfaden -&gt; nach Abschluss des Programms kann jedes Spiel/jede Übung wiederholt werden </a:t>
            </a:r>
          </a:p>
          <a:p>
            <a:endParaRPr lang="de-DE" dirty="0"/>
          </a:p>
        </p:txBody>
      </p:sp>
    </p:spTree>
    <p:extLst>
      <p:ext uri="{BB962C8B-B14F-4D97-AF65-F5344CB8AC3E}">
        <p14:creationId xmlns:p14="http://schemas.microsoft.com/office/powerpoint/2010/main" val="201071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fontAlgn="base"/>
            <a:r>
              <a:rPr lang="de-DE" sz="2200" b="0" i="0" dirty="0">
                <a:effectLst/>
                <a:latin typeface="Helvetica Neue"/>
                <a:ea typeface="Helvetica Neue"/>
                <a:cs typeface="Helvetica Neue"/>
                <a:sym typeface="Helvetica Neue"/>
              </a:rPr>
              <a:t>Risiken:</a:t>
            </a:r>
          </a:p>
          <a:p>
            <a:pPr rtl="0" fontAlgn="base"/>
            <a:r>
              <a:rPr lang="de-DE" sz="2200" b="0" i="0" dirty="0">
                <a:effectLst/>
                <a:latin typeface="Helvetica Neue"/>
                <a:ea typeface="Helvetica Neue"/>
                <a:cs typeface="Helvetica Neue"/>
                <a:sym typeface="Helvetica Neue"/>
              </a:rPr>
              <a:t>-Bankrott möglich durch großen Fokus auf wissenschaftliche und gesellschaftliche Relevanz -&gt; Finanzierung muss gesichert werden, z.B. durch Spenden, Investoren oder Lizenzen </a:t>
            </a:r>
          </a:p>
          <a:p>
            <a:pPr rtl="0" fontAlgn="base"/>
            <a:r>
              <a:rPr lang="de-DE" sz="2200" b="0" i="0" dirty="0">
                <a:effectLst/>
                <a:latin typeface="Helvetica Neue"/>
                <a:ea typeface="Helvetica Neue"/>
                <a:cs typeface="Helvetica Neue"/>
                <a:sym typeface="Helvetica Neue"/>
              </a:rPr>
              <a:t>-Fehlende Voraussetzungen (Laptop) -&gt; Software soll auf so gut wie jedem noch so schlechten Laptop laufen -&gt; im Notfall später für </a:t>
            </a:r>
          </a:p>
          <a:p>
            <a:pPr rtl="0" fontAlgn="base"/>
            <a:r>
              <a:rPr lang="de-DE" sz="2200" b="0" i="0" dirty="0">
                <a:effectLst/>
                <a:latin typeface="Helvetica Neue"/>
                <a:ea typeface="Helvetica Neue"/>
                <a:cs typeface="Helvetica Neue"/>
                <a:sym typeface="Helvetica Neue"/>
              </a:rPr>
              <a:t>Entwicklungsländer günstige Laptop(s) in Lizenz enthalten </a:t>
            </a:r>
          </a:p>
          <a:p>
            <a:pPr rtl="0" fontAlgn="base"/>
            <a:r>
              <a:rPr lang="de-DE" sz="2200" b="0" i="0" dirty="0">
                <a:effectLst/>
                <a:latin typeface="Helvetica Neue"/>
                <a:ea typeface="Helvetica Neue"/>
                <a:cs typeface="Helvetica Neue"/>
                <a:sym typeface="Helvetica Neue"/>
              </a:rPr>
              <a:t>-Keine Anerkennung unseres Lernprogramms in Schulen –&gt; Bevor es Kinder in der Schule benutzen können müssen Lehrer es genehmigen.  </a:t>
            </a:r>
          </a:p>
          <a:p>
            <a:endParaRPr lang="de-DE" dirty="0"/>
          </a:p>
          <a:p>
            <a:r>
              <a:rPr lang="de-DE" dirty="0"/>
              <a:t>Zielhierarchie:</a:t>
            </a:r>
          </a:p>
          <a:p>
            <a:pPr rtl="0" fontAlgn="base"/>
            <a:r>
              <a:rPr lang="de-DE" sz="2200" b="0" i="0" dirty="0">
                <a:effectLst/>
                <a:latin typeface="Helvetica Neue"/>
                <a:ea typeface="Helvetica Neue"/>
                <a:cs typeface="Helvetica Neue"/>
                <a:sym typeface="Helvetica Neue"/>
              </a:rPr>
              <a:t>Strategische Ziele (langfristig, über 5 Jahre): </a:t>
            </a:r>
          </a:p>
          <a:p>
            <a:pPr rtl="0" fontAlgn="base"/>
            <a:r>
              <a:rPr lang="de-DE" sz="2200" b="0" i="0" dirty="0">
                <a:effectLst/>
                <a:latin typeface="Helvetica Neue"/>
                <a:ea typeface="Helvetica Neue"/>
                <a:cs typeface="Helvetica Neue"/>
                <a:sym typeface="Helvetica Neue"/>
              </a:rPr>
              <a:t>-In Entwicklungsländern bekannter werden </a:t>
            </a:r>
          </a:p>
          <a:p>
            <a:pPr rtl="0" fontAlgn="base"/>
            <a:r>
              <a:rPr lang="de-DE" sz="2200" b="0" i="0" dirty="0">
                <a:effectLst/>
                <a:latin typeface="Helvetica Neue"/>
                <a:ea typeface="Helvetica Neue"/>
                <a:cs typeface="Helvetica Neue"/>
                <a:sym typeface="Helvetica Neue"/>
              </a:rPr>
              <a:t>-Kindern in Entwicklungsländern helfen, moderne und gut bezahlte Jobs ausüben zu können </a:t>
            </a:r>
          </a:p>
          <a:p>
            <a:pPr rtl="0" fontAlgn="base"/>
            <a:r>
              <a:rPr lang="de-DE" sz="2200" b="0" i="0" dirty="0">
                <a:effectLst/>
                <a:latin typeface="Helvetica Neue"/>
                <a:ea typeface="Helvetica Neue"/>
                <a:cs typeface="Helvetica Neue"/>
                <a:sym typeface="Helvetica Neue"/>
              </a:rPr>
              <a:t>-Je nach Notwendigkeit Verleihen/Verschenken von günstigen Laptops oder in Lizenz enthaltene Laptops für Bildungseinrichtungen in Entwicklungsländern, damit Programm genutzt werden kann </a:t>
            </a:r>
          </a:p>
          <a:p>
            <a:pPr rtl="0" fontAlgn="base"/>
            <a:endParaRPr lang="de-DE" sz="2200" b="0" i="0" dirty="0">
              <a:effectLst/>
              <a:latin typeface="Helvetica Neue"/>
              <a:ea typeface="Helvetica Neue"/>
              <a:cs typeface="Helvetica Neue"/>
              <a:sym typeface="Helvetica Neue"/>
            </a:endParaRPr>
          </a:p>
          <a:p>
            <a:pPr rtl="0" fontAlgn="base"/>
            <a:r>
              <a:rPr lang="de-DE" sz="2200" b="0" i="0" dirty="0">
                <a:effectLst/>
                <a:latin typeface="Helvetica Neue"/>
                <a:ea typeface="Helvetica Neue"/>
                <a:cs typeface="Helvetica Neue"/>
                <a:sym typeface="Helvetica Neue"/>
              </a:rPr>
              <a:t>Taktische Ziele (mittelfristig, 1 bis 5 Jahre): </a:t>
            </a:r>
          </a:p>
          <a:p>
            <a:pPr rtl="0" fontAlgn="base"/>
            <a:r>
              <a:rPr lang="de-DE" sz="2200" b="0" i="0" dirty="0">
                <a:effectLst/>
                <a:latin typeface="Helvetica Neue"/>
                <a:ea typeface="Helvetica Neue"/>
                <a:cs typeface="Helvetica Neue"/>
                <a:sym typeface="Helvetica Neue"/>
              </a:rPr>
              <a:t>-International werden (erstmal an andere “reichere” Länder, dann </a:t>
            </a:r>
            <a:r>
              <a:rPr lang="de-DE" sz="2200" b="0" i="0" dirty="0" err="1">
                <a:effectLst/>
                <a:latin typeface="Helvetica Neue"/>
                <a:ea typeface="Helvetica Neue"/>
                <a:cs typeface="Helvetica Neue"/>
                <a:sym typeface="Helvetica Neue"/>
              </a:rPr>
              <a:t>evtl</a:t>
            </a:r>
            <a:r>
              <a:rPr lang="de-DE" sz="2200" b="0" i="0" dirty="0">
                <a:effectLst/>
                <a:latin typeface="Helvetica Neue"/>
                <a:ea typeface="Helvetica Neue"/>
                <a:cs typeface="Helvetica Neue"/>
                <a:sym typeface="Helvetica Neue"/>
              </a:rPr>
              <a:t> schon an “ärmere”) </a:t>
            </a:r>
          </a:p>
          <a:p>
            <a:pPr rtl="0" fontAlgn="base"/>
            <a:r>
              <a:rPr lang="de-DE" sz="2200" b="0" i="0" dirty="0">
                <a:effectLst/>
                <a:latin typeface="Helvetica Neue"/>
                <a:ea typeface="Helvetica Neue"/>
                <a:cs typeface="Helvetica Neue"/>
                <a:sym typeface="Helvetica Neue"/>
              </a:rPr>
              <a:t>-Programm ständig aktuell halten </a:t>
            </a:r>
          </a:p>
          <a:p>
            <a:pPr rtl="0" fontAlgn="base"/>
            <a:r>
              <a:rPr lang="de-DE" sz="2200" b="0" i="0" dirty="0">
                <a:effectLst/>
                <a:latin typeface="Helvetica Neue"/>
                <a:ea typeface="Helvetica Neue"/>
                <a:cs typeface="Helvetica Neue"/>
                <a:sym typeface="Helvetica Neue"/>
              </a:rPr>
              <a:t>-Neue Spiele hinzufügen </a:t>
            </a:r>
          </a:p>
          <a:p>
            <a:pPr rtl="0" fontAlgn="base"/>
            <a:r>
              <a:rPr lang="de-DE" sz="2200" b="0" i="0" dirty="0">
                <a:effectLst/>
                <a:latin typeface="Helvetica Neue"/>
                <a:ea typeface="Helvetica Neue"/>
                <a:cs typeface="Helvetica Neue"/>
                <a:sym typeface="Helvetica Neue"/>
              </a:rPr>
              <a:t>-Neue Funktionen für mehr Anreiz hinzufügen (Rangliste national/international, Rangliste pro Altersgruppe) </a:t>
            </a:r>
          </a:p>
          <a:p>
            <a:pPr rtl="0" fontAlgn="base"/>
            <a:r>
              <a:rPr lang="de-DE" sz="2200" b="0" i="0" dirty="0">
                <a:effectLst/>
                <a:latin typeface="Helvetica Neue"/>
                <a:ea typeface="Helvetica Neue"/>
                <a:cs typeface="Helvetica Neue"/>
                <a:sym typeface="Helvetica Neue"/>
              </a:rPr>
              <a:t>-neue Programmiersprachen hinzufügen </a:t>
            </a:r>
          </a:p>
          <a:p>
            <a:pPr rtl="0" fontAlgn="base"/>
            <a:r>
              <a:rPr lang="de-DE" sz="2200" b="0" i="0" dirty="0">
                <a:effectLst/>
                <a:latin typeface="Helvetica Neue"/>
                <a:ea typeface="Helvetica Neue"/>
                <a:cs typeface="Helvetica Neue"/>
                <a:sym typeface="Helvetica Neue"/>
              </a:rPr>
              <a:t>-neue Felder wie z.B. 3D-Modellierung hinzufügen </a:t>
            </a:r>
          </a:p>
          <a:p>
            <a:pPr rtl="0" fontAlgn="base"/>
            <a:r>
              <a:rPr lang="de-DE" sz="2200" b="0" i="0" dirty="0">
                <a:effectLst/>
                <a:latin typeface="Helvetica Neue"/>
                <a:ea typeface="Helvetica Neue"/>
                <a:cs typeface="Helvetica Neue"/>
                <a:sym typeface="Helvetica Neue"/>
              </a:rPr>
              <a:t>-Weiterhin viel Werbung </a:t>
            </a:r>
          </a:p>
          <a:p>
            <a:pPr rtl="0" fontAlgn="base"/>
            <a:endParaRPr lang="de-DE" sz="2200" b="0" i="0" dirty="0">
              <a:effectLst/>
              <a:latin typeface="Helvetica Neue"/>
              <a:ea typeface="Helvetica Neue"/>
              <a:cs typeface="Helvetica Neue"/>
              <a:sym typeface="Helvetica Neue"/>
            </a:endParaRPr>
          </a:p>
          <a:p>
            <a:pPr rtl="0" fontAlgn="base"/>
            <a:r>
              <a:rPr lang="de-DE" sz="2200" b="0" i="0" dirty="0">
                <a:effectLst/>
                <a:latin typeface="Helvetica Neue"/>
                <a:ea typeface="Helvetica Neue"/>
                <a:cs typeface="Helvetica Neue"/>
                <a:sym typeface="Helvetica Neue"/>
              </a:rPr>
              <a:t>Operative Ziele (kurzfristig, bis 1 Jahr): </a:t>
            </a:r>
          </a:p>
          <a:p>
            <a:pPr rtl="0" fontAlgn="base"/>
            <a:r>
              <a:rPr lang="de-DE" sz="2200" b="0" i="0" dirty="0">
                <a:effectLst/>
                <a:latin typeface="Helvetica Neue"/>
                <a:ea typeface="Helvetica Neue"/>
                <a:cs typeface="Helvetica Neue"/>
                <a:sym typeface="Helvetica Neue"/>
              </a:rPr>
              <a:t>-Programm fertigstellen </a:t>
            </a:r>
          </a:p>
          <a:p>
            <a:pPr rtl="0" fontAlgn="base"/>
            <a:r>
              <a:rPr lang="de-DE" sz="2200" b="0" i="0" dirty="0">
                <a:effectLst/>
                <a:latin typeface="Helvetica Neue"/>
                <a:ea typeface="Helvetica Neue"/>
                <a:cs typeface="Helvetica Neue"/>
                <a:sym typeface="Helvetica Neue"/>
              </a:rPr>
              <a:t>-Erste Lizenzen an Bildungseinrichtungen (in Deutschland) vergeben </a:t>
            </a:r>
          </a:p>
          <a:p>
            <a:pPr rtl="0" fontAlgn="base"/>
            <a:r>
              <a:rPr lang="de-DE" sz="2200" b="0" i="0" dirty="0">
                <a:effectLst/>
                <a:latin typeface="Helvetica Neue"/>
                <a:ea typeface="Helvetica Neue"/>
                <a:cs typeface="Helvetica Neue"/>
                <a:sym typeface="Helvetica Neue"/>
              </a:rPr>
              <a:t>Namen aufbauen, unter Kindern/Jugendlichen Gehör verschaffen </a:t>
            </a:r>
          </a:p>
          <a:p>
            <a:pPr rtl="0" fontAlgn="base"/>
            <a:r>
              <a:rPr lang="de-DE" sz="2200" b="0" i="0" dirty="0">
                <a:effectLst/>
                <a:latin typeface="Helvetica Neue"/>
                <a:ea typeface="Helvetica Neue"/>
                <a:cs typeface="Helvetica Neue"/>
                <a:sym typeface="Helvetica Neue"/>
              </a:rPr>
              <a:t>-Sehr viel Werbung </a:t>
            </a:r>
          </a:p>
          <a:p>
            <a:endParaRPr lang="de-DE" dirty="0"/>
          </a:p>
        </p:txBody>
      </p:sp>
    </p:spTree>
    <p:extLst>
      <p:ext uri="{BB962C8B-B14F-4D97-AF65-F5344CB8AC3E}">
        <p14:creationId xmlns:p14="http://schemas.microsoft.com/office/powerpoint/2010/main" val="378305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dieser Folie haben wir uns die </a:t>
            </a:r>
            <a:r>
              <a:rPr lang="de-DE" dirty="0" err="1"/>
              <a:t>Deliverables</a:t>
            </a:r>
            <a:r>
              <a:rPr lang="de-DE" dirty="0"/>
              <a:t> für den 2. Audit aus unserem Projektplan rausgeschrieben. Wir wollen bis dahin erste Programmierungs- und Modellierungsansätze festgelegt haben. Wichtig ist dafür natürlich zu entscheiden, in welcher Sprache programmiert werden soll, welche Spiele es in unserem Programm geben soll und wie hoch der Programmieraufwand ist. Außerdem wollen wir bereits einen ersten PoC durchführen, Layouts planen und uns weitere Inhalte für unser Programm überlegen. Während des Vorgangs iterieren wir natürlich weiterhin die Projektrisiken, damit wir auf keine großen </a:t>
            </a:r>
            <a:r>
              <a:rPr lang="de-DE"/>
              <a:t>Gefahren treffen.</a:t>
            </a:r>
            <a:endParaRPr lang="de-DE" dirty="0"/>
          </a:p>
        </p:txBody>
      </p:sp>
    </p:spTree>
    <p:extLst>
      <p:ext uri="{BB962C8B-B14F-4D97-AF65-F5344CB8AC3E}">
        <p14:creationId xmlns:p14="http://schemas.microsoft.com/office/powerpoint/2010/main" val="345396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hacker-school.de/"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code-it-studio.de/" TargetMode="External"/><Relationship Id="rId4" Type="http://schemas.openxmlformats.org/officeDocument/2006/relationships/hyperlink" Target="https://www.play-code.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700" b="0">
                <a:latin typeface="PT Sans"/>
                <a:ea typeface="PT Sans"/>
                <a:cs typeface="PT Sans"/>
                <a:sym typeface="PT Sans"/>
              </a:defRPr>
            </a:lvl1pPr>
          </a:lstStyle>
          <a:p>
            <a:r>
              <a:rPr lang="de-DE" dirty="0"/>
              <a:t>Audit 1</a:t>
            </a:r>
            <a:endParaRPr dirty="0"/>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b="1" dirty="0"/>
              <a:t>Entwicklungsprojekt WS 21/22</a:t>
            </a:r>
            <a:endParaRPr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1492396"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dirty="0" err="1"/>
              <a:t>Typographie</a:t>
            </a:r>
            <a:endParaRPr dirty="0"/>
          </a:p>
        </p:txBody>
      </p:sp>
      <p:sp>
        <p:nvSpPr>
          <p:cNvPr id="301" name="Folientitel oder Titel von Zwischenfolien: Roboto Slab, Fett, 21pt, dunkelgrau, Zeilenabstand 0.9 oder 90%. Falls eine Ergänzung nötig ist: regular, mittelgrau"/>
          <p:cNvSpPr txBox="1"/>
          <p:nvPr/>
        </p:nvSpPr>
        <p:spPr>
          <a:xfrm>
            <a:off x="768350" y="3663950"/>
            <a:ext cx="5735434" cy="1635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a:lnSpc>
                <a:spcPct val="90000"/>
              </a:lnSpc>
              <a:defRPr sz="2100" b="0">
                <a:latin typeface="Roboto Slab Bold"/>
                <a:ea typeface="Roboto Slab Bold"/>
                <a:cs typeface="Roboto Slab Bold"/>
                <a:sym typeface="Roboto Slab Bold"/>
              </a:defRPr>
            </a:pPr>
            <a:r>
              <a:rPr dirty="0" err="1"/>
              <a:t>Folientitel</a:t>
            </a:r>
            <a:r>
              <a:rPr dirty="0"/>
              <a:t> </a:t>
            </a:r>
            <a:r>
              <a:rPr dirty="0" err="1"/>
              <a:t>oder</a:t>
            </a:r>
            <a:r>
              <a:rPr dirty="0"/>
              <a:t> </a:t>
            </a:r>
            <a:r>
              <a:rPr dirty="0" err="1"/>
              <a:t>Titel</a:t>
            </a:r>
            <a:r>
              <a:rPr dirty="0"/>
              <a:t> von </a:t>
            </a:r>
            <a:r>
              <a:rPr dirty="0" err="1"/>
              <a:t>Zwischenfolien</a:t>
            </a:r>
            <a:r>
              <a:rPr dirty="0"/>
              <a:t>: Roboto Slab, Fett, 21pt, </a:t>
            </a:r>
            <a:r>
              <a:rPr dirty="0" err="1"/>
              <a:t>dunkelgrau</a:t>
            </a:r>
            <a:r>
              <a:rPr dirty="0"/>
              <a:t>, </a:t>
            </a:r>
            <a:r>
              <a:rPr dirty="0" err="1"/>
              <a:t>Zeilenabstand</a:t>
            </a:r>
            <a:r>
              <a:rPr dirty="0"/>
              <a:t> 0.9 </a:t>
            </a:r>
            <a:r>
              <a:rPr dirty="0" err="1"/>
              <a:t>oder</a:t>
            </a:r>
            <a:r>
              <a:rPr dirty="0"/>
              <a:t> 90%. Falls </a:t>
            </a:r>
            <a:r>
              <a:rPr dirty="0" err="1"/>
              <a:t>eine</a:t>
            </a:r>
            <a:r>
              <a:rPr dirty="0"/>
              <a:t> </a:t>
            </a:r>
            <a:r>
              <a:rPr dirty="0" err="1"/>
              <a:t>Ergänzung</a:t>
            </a:r>
            <a:r>
              <a:rPr dirty="0"/>
              <a:t> </a:t>
            </a:r>
            <a:r>
              <a:rPr dirty="0" err="1"/>
              <a:t>nötig</a:t>
            </a:r>
            <a:r>
              <a:rPr dirty="0"/>
              <a:t> </a:t>
            </a:r>
            <a:r>
              <a:rPr dirty="0" err="1"/>
              <a:t>ist</a:t>
            </a:r>
            <a:r>
              <a:rPr dirty="0"/>
              <a:t>: </a:t>
            </a:r>
            <a:r>
              <a:rPr dirty="0">
                <a:solidFill>
                  <a:srgbClr val="767574"/>
                </a:solidFill>
                <a:latin typeface="Roboto Slab Regular"/>
                <a:ea typeface="Roboto Slab Regular"/>
                <a:cs typeface="Roboto Slab Regular"/>
                <a:sym typeface="Roboto Slab Regular"/>
              </a:rPr>
              <a:t>regular, </a:t>
            </a:r>
            <a:r>
              <a:rPr dirty="0" err="1">
                <a:solidFill>
                  <a:srgbClr val="767574"/>
                </a:solidFill>
                <a:latin typeface="Roboto Slab Regular"/>
                <a:ea typeface="Roboto Slab Regular"/>
                <a:cs typeface="Roboto Slab Regular"/>
                <a:sym typeface="Roboto Slab Regular"/>
              </a:rPr>
              <a:t>mittelgrau</a:t>
            </a:r>
            <a:endParaRPr dirty="0">
              <a:solidFill>
                <a:srgbClr val="767574"/>
              </a:solidFill>
              <a:latin typeface="Roboto Slab Regular"/>
              <a:ea typeface="Roboto Slab Regular"/>
              <a:cs typeface="Roboto Slab Regular"/>
              <a:sym typeface="Roboto Slab Regul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39" name="Headlines im Folienbody: Roboto Slab, Fett, 17pt, dunkelgrau, Zeilenabstand 0.9 oder 90%"/>
          <p:cNvSpPr txBox="1"/>
          <p:nvPr/>
        </p:nvSpPr>
        <p:spPr>
          <a:xfrm>
            <a:off x="768350" y="5543550"/>
            <a:ext cx="5735434" cy="840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lnSpc>
                <a:spcPts val="2200"/>
              </a:lnSpc>
              <a:defRPr sz="1700" b="0">
                <a:latin typeface="Roboto Slab Bold"/>
                <a:ea typeface="Roboto Slab Bold"/>
                <a:cs typeface="Roboto Slab Bold"/>
                <a:sym typeface="Roboto Slab Bold"/>
              </a:defRPr>
            </a:lvl1pPr>
          </a:lstStyle>
          <a:p>
            <a:r>
              <a:t>Headlines im Folienbody: Roboto Slab, Fett, 17pt, dunkelgrau, Zeilenabstand 0.9 oder 90%</a:t>
            </a:r>
          </a:p>
        </p:txBody>
      </p:sp>
      <p:sp>
        <p:nvSpPr>
          <p:cNvPr id="340" name="Mengentexte nutzen die PT Sans, Regular in 17pt mit einem Zeilenabstand von 1 oder 100%. Alle Schriftfamilien stehen bei Google Fonts zum Download bereit."/>
          <p:cNvSpPr txBox="1"/>
          <p:nvPr/>
        </p:nvSpPr>
        <p:spPr>
          <a:xfrm>
            <a:off x="766967" y="6483350"/>
            <a:ext cx="5735433" cy="8125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700" b="0">
                <a:latin typeface="PT Sans"/>
                <a:ea typeface="PT Sans"/>
                <a:cs typeface="PT Sans"/>
                <a:sym typeface="PT Sans"/>
              </a:defRPr>
            </a:lvl1pPr>
          </a:lstStyle>
          <a:p>
            <a:r>
              <a:t>Mengentexte nutzen die PT Sans, Regular in 17pt mit einem Zeilenabstand von 1 oder 100%. Alle Schriftfamilien stehen bei Google Fonts zum Download bereit.</a:t>
            </a:r>
          </a:p>
        </p:txBody>
      </p:sp>
      <p:sp>
        <p:nvSpPr>
          <p:cNvPr id="341" name="Präsentationstitel: Roboto Slab, Fett, 27pt, dunkelgrau oder weiß, Zeilenabstand 0.9 oder 90%"/>
          <p:cNvSpPr txBox="1"/>
          <p:nvPr/>
        </p:nvSpPr>
        <p:spPr>
          <a:xfrm>
            <a:off x="768350" y="1768475"/>
            <a:ext cx="5735434" cy="124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t>Präsentationstitel: Roboto Slab, Fett, 27pt, dunkelgrau oder weiß, Zeilenabstand 0.9 oder 90%</a:t>
            </a:r>
          </a:p>
        </p:txBody>
      </p:sp>
      <p:sp>
        <p:nvSpPr>
          <p:cNvPr id="342" name="Bildunterschriften nutzen die PT Sans, Regular in 14pt mit einem Zeilenabstand von 1 oder 100%, werden auf 60% Transparenz reduziert."/>
          <p:cNvSpPr txBox="1"/>
          <p:nvPr/>
        </p:nvSpPr>
        <p:spPr>
          <a:xfrm>
            <a:off x="768350" y="7423150"/>
            <a:ext cx="5735434" cy="461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400" b="0">
                <a:latin typeface="PT Sans"/>
                <a:ea typeface="PT Sans"/>
                <a:cs typeface="PT Sans"/>
                <a:sym typeface="PT Sans"/>
              </a:defRPr>
            </a:lvl1pPr>
          </a:lstStyle>
          <a:p>
            <a:r>
              <a:t>Bildunterschriften nutzen die PT Sans, Regular in 14pt mit einem Zeilenabstand von 1 oder 100%, werden auf 60% Transparenz reduziert.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dd1166"/>
          <p:cNvSpPr/>
          <p:nvPr/>
        </p:nvSpPr>
        <p:spPr>
          <a:xfrm>
            <a:off x="768350" y="1784350"/>
            <a:ext cx="1689101" cy="1689101"/>
          </a:xfrm>
          <a:prstGeom prst="rect">
            <a:avLst/>
          </a:prstGeom>
          <a:solidFill>
            <a:srgbClr val="D6006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t>#dd1166</a:t>
            </a:r>
          </a:p>
        </p:txBody>
      </p:sp>
      <p:sp>
        <p:nvSpPr>
          <p:cNvPr id="254" name="Farben"/>
          <p:cNvSpPr txBox="1"/>
          <p:nvPr/>
        </p:nvSpPr>
        <p:spPr>
          <a:xfrm>
            <a:off x="766967" y="761999"/>
            <a:ext cx="896926"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t>Farben</a:t>
            </a:r>
          </a:p>
        </p:txBody>
      </p:sp>
      <p:sp>
        <p:nvSpPr>
          <p:cNvPr id="255" name="Als Farben stehen vier Farben, abgeleitet aus den TH Farben und den ursprünglichen Farben des Medieninformatik Designsystems, zur Verfügung. Ergänzend sind drei Grautöne definiert."/>
          <p:cNvSpPr txBox="1"/>
          <p:nvPr/>
        </p:nvSpPr>
        <p:spPr>
          <a:xfrm>
            <a:off x="6635750" y="6483350"/>
            <a:ext cx="5600699" cy="1091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700" b="0">
                <a:solidFill>
                  <a:srgbClr val="2B2B2B"/>
                </a:solidFill>
                <a:latin typeface="PT Sans"/>
                <a:ea typeface="PT Sans"/>
                <a:cs typeface="PT Sans"/>
                <a:sym typeface="PT Sans"/>
              </a:defRPr>
            </a:lvl1pPr>
          </a:lstStyle>
          <a:p>
            <a:r>
              <a:t>Als Farben stehen vier Farben, abgeleitet aus den TH Farben und den ursprünglichen Farben des Medieninformatik Designsystems, zur Verfügung. Ergänzend sind drei Grautöne definiert.</a:t>
            </a: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89" name="Gruppieren"/>
          <p:cNvGrpSpPr/>
          <p:nvPr/>
        </p:nvGrpSpPr>
        <p:grpSpPr>
          <a:xfrm>
            <a:off x="762000" y="9652000"/>
            <a:ext cx="11480800" cy="254000"/>
            <a:chOff x="0" y="0"/>
            <a:chExt cx="11480798" cy="254000"/>
          </a:xfrm>
        </p:grpSpPr>
        <p:sp>
          <p:nvSpPr>
            <p:cNvPr id="285"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6"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7"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8"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90"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91"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93" name="#9313ce"/>
          <p:cNvSpPr/>
          <p:nvPr/>
        </p:nvSpPr>
        <p:spPr>
          <a:xfrm>
            <a:off x="2730499" y="1784350"/>
            <a:ext cx="1689101" cy="1689101"/>
          </a:xfrm>
          <a:prstGeom prst="rect">
            <a:avLst/>
          </a:prstGeom>
          <a:solidFill>
            <a:srgbClr val="9000CE"/>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t>#9313ce</a:t>
            </a:r>
          </a:p>
        </p:txBody>
      </p:sp>
      <p:sp>
        <p:nvSpPr>
          <p:cNvPr id="294" name="#5952e1"/>
          <p:cNvSpPr/>
          <p:nvPr/>
        </p:nvSpPr>
        <p:spPr>
          <a:xfrm>
            <a:off x="4679949" y="1784350"/>
            <a:ext cx="1689101" cy="1689101"/>
          </a:xfrm>
          <a:prstGeom prst="rect">
            <a:avLst/>
          </a:prstGeom>
          <a:solidFill>
            <a:srgbClr val="4F49E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t>#5952e1</a:t>
            </a:r>
          </a:p>
        </p:txBody>
      </p:sp>
      <p:sp>
        <p:nvSpPr>
          <p:cNvPr id="295" name="#00ad2f"/>
          <p:cNvSpPr/>
          <p:nvPr/>
        </p:nvSpPr>
        <p:spPr>
          <a:xfrm>
            <a:off x="6635750" y="1784350"/>
            <a:ext cx="1689101" cy="1689101"/>
          </a:xfrm>
          <a:prstGeom prst="rect">
            <a:avLst/>
          </a:prstGeom>
          <a:solidFill>
            <a:srgbClr val="2CAF3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t>#00ad2f</a:t>
            </a:r>
          </a:p>
        </p:txBody>
      </p:sp>
      <p:sp>
        <p:nvSpPr>
          <p:cNvPr id="296" name="#2B2B2B"/>
          <p:cNvSpPr/>
          <p:nvPr/>
        </p:nvSpPr>
        <p:spPr>
          <a:xfrm>
            <a:off x="768349" y="3663950"/>
            <a:ext cx="1689102" cy="1689101"/>
          </a:xfrm>
          <a:prstGeom prst="rect">
            <a:avLst/>
          </a:prstGeom>
          <a:solidFill>
            <a:srgbClr val="2B2B2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t>#2B2B2B</a:t>
            </a:r>
          </a:p>
        </p:txBody>
      </p:sp>
      <p:sp>
        <p:nvSpPr>
          <p:cNvPr id="297" name="#aaaaaa"/>
          <p:cNvSpPr/>
          <p:nvPr/>
        </p:nvSpPr>
        <p:spPr>
          <a:xfrm>
            <a:off x="2730499" y="3663950"/>
            <a:ext cx="1689101" cy="1689101"/>
          </a:xfrm>
          <a:prstGeom prst="rect">
            <a:avLst/>
          </a:prstGeom>
          <a:solidFill>
            <a:srgbClr val="AAAAAA"/>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t>#aaaaaa</a:t>
            </a:r>
          </a:p>
        </p:txBody>
      </p:sp>
      <p:sp>
        <p:nvSpPr>
          <p:cNvPr id="298" name="#efefef"/>
          <p:cNvSpPr/>
          <p:nvPr/>
        </p:nvSpPr>
        <p:spPr>
          <a:xfrm>
            <a:off x="4679950" y="3663950"/>
            <a:ext cx="1689101" cy="1689101"/>
          </a:xfrm>
          <a:prstGeom prst="rect">
            <a:avLst/>
          </a:prstGeom>
          <a:solidFill>
            <a:srgbClr val="EFEFE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AAAAAA"/>
                </a:solidFill>
                <a:latin typeface="PT Sans"/>
                <a:ea typeface="PT Sans"/>
                <a:cs typeface="PT Sans"/>
                <a:sym typeface="PT Sans"/>
              </a:defRPr>
            </a:lvl1pPr>
          </a:lstStyle>
          <a:p>
            <a:r>
              <a:t>#efefef</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Gruppieren"/>
          <p:cNvGrpSpPr/>
          <p:nvPr/>
        </p:nvGrpSpPr>
        <p:grpSpPr>
          <a:xfrm>
            <a:off x="768350" y="844549"/>
            <a:ext cx="11474450" cy="8191501"/>
            <a:chOff x="0" y="0"/>
            <a:chExt cx="11474450" cy="8191501"/>
          </a:xfrm>
        </p:grpSpPr>
        <p:sp>
          <p:nvSpPr>
            <p:cNvPr id="185" name="Rechteck"/>
            <p:cNvSpPr/>
            <p:nvPr/>
          </p:nvSpPr>
          <p:spPr>
            <a:xfrm>
              <a:off x="0" y="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86" name="Rechteck"/>
            <p:cNvSpPr/>
            <p:nvPr/>
          </p:nvSpPr>
          <p:spPr>
            <a:xfrm>
              <a:off x="6350" y="9398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87" name="Rechteck"/>
            <p:cNvSpPr/>
            <p:nvPr/>
          </p:nvSpPr>
          <p:spPr>
            <a:xfrm>
              <a:off x="6350" y="18796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88" name="Rechteck"/>
            <p:cNvSpPr/>
            <p:nvPr/>
          </p:nvSpPr>
          <p:spPr>
            <a:xfrm>
              <a:off x="6350" y="28194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89" name="Rechteck"/>
            <p:cNvSpPr/>
            <p:nvPr/>
          </p:nvSpPr>
          <p:spPr>
            <a:xfrm>
              <a:off x="6350" y="37592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90" name="Rechteck"/>
            <p:cNvSpPr/>
            <p:nvPr/>
          </p:nvSpPr>
          <p:spPr>
            <a:xfrm>
              <a:off x="6350" y="46990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91" name="Rechteck"/>
            <p:cNvSpPr/>
            <p:nvPr/>
          </p:nvSpPr>
          <p:spPr>
            <a:xfrm>
              <a:off x="6350" y="56388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92" name="Rechteck"/>
            <p:cNvSpPr/>
            <p:nvPr/>
          </p:nvSpPr>
          <p:spPr>
            <a:xfrm>
              <a:off x="6350" y="65786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sp>
          <p:nvSpPr>
            <p:cNvPr id="193" name="Rechteck"/>
            <p:cNvSpPr/>
            <p:nvPr/>
          </p:nvSpPr>
          <p:spPr>
            <a:xfrm>
              <a:off x="6350" y="7518400"/>
              <a:ext cx="11468100" cy="673101"/>
            </a:xfrm>
            <a:prstGeom prst="rect">
              <a:avLst/>
            </a:prstGeom>
            <a:solidFill>
              <a:srgbClr val="DD1166">
                <a:alpha val="9000"/>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800" b="0">
                  <a:solidFill>
                    <a:srgbClr val="FFFFFF"/>
                  </a:solidFill>
                  <a:latin typeface="PT Sans"/>
                  <a:ea typeface="PT Sans"/>
                  <a:cs typeface="PT Sans"/>
                  <a:sym typeface="PT Sans"/>
                </a:defRPr>
              </a:pPr>
              <a:endParaRPr/>
            </a:p>
          </p:txBody>
        </p:sp>
      </p:grpSp>
      <p:grpSp>
        <p:nvGrpSpPr>
          <p:cNvPr id="201" name="Gruppieren"/>
          <p:cNvGrpSpPr/>
          <p:nvPr/>
        </p:nvGrpSpPr>
        <p:grpSpPr>
          <a:xfrm>
            <a:off x="768349" y="-6351"/>
            <a:ext cx="11468100" cy="10085919"/>
            <a:chOff x="0" y="0"/>
            <a:chExt cx="11468100" cy="10085917"/>
          </a:xfrm>
        </p:grpSpPr>
        <p:sp>
          <p:nvSpPr>
            <p:cNvPr id="195" name="133"/>
            <p:cNvSpPr/>
            <p:nvPr/>
          </p:nvSpPr>
          <p:spPr>
            <a:xfrm>
              <a:off x="7823200" y="6350"/>
              <a:ext cx="1689100" cy="10073217"/>
            </a:xfrm>
            <a:prstGeom prst="rect">
              <a:avLst/>
            </a:prstGeom>
            <a:solidFill>
              <a:srgbClr val="DD1166">
                <a:alpha val="5971"/>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800" b="0">
                  <a:solidFill>
                    <a:srgbClr val="FFFFFF"/>
                  </a:solidFill>
                  <a:latin typeface="PT Sans"/>
                  <a:ea typeface="PT Sans"/>
                  <a:cs typeface="PT Sans"/>
                  <a:sym typeface="PT Sans"/>
                </a:defRPr>
              </a:lvl1pPr>
            </a:lstStyle>
            <a:p>
              <a:r>
                <a:t>133</a:t>
              </a:r>
            </a:p>
          </p:txBody>
        </p:sp>
        <p:sp>
          <p:nvSpPr>
            <p:cNvPr id="196" name="133"/>
            <p:cNvSpPr/>
            <p:nvPr/>
          </p:nvSpPr>
          <p:spPr>
            <a:xfrm>
              <a:off x="9779000" y="6350"/>
              <a:ext cx="1689100" cy="10073217"/>
            </a:xfrm>
            <a:prstGeom prst="rect">
              <a:avLst/>
            </a:prstGeom>
            <a:solidFill>
              <a:srgbClr val="DD1166">
                <a:alpha val="5971"/>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800" b="0">
                  <a:solidFill>
                    <a:srgbClr val="FFFFFF"/>
                  </a:solidFill>
                  <a:latin typeface="PT Sans"/>
                  <a:ea typeface="PT Sans"/>
                  <a:cs typeface="PT Sans"/>
                  <a:sym typeface="PT Sans"/>
                </a:defRPr>
              </a:lvl1pPr>
            </a:lstStyle>
            <a:p>
              <a:r>
                <a:t>133</a:t>
              </a:r>
            </a:p>
          </p:txBody>
        </p:sp>
        <p:sp>
          <p:nvSpPr>
            <p:cNvPr id="197" name="133"/>
            <p:cNvSpPr/>
            <p:nvPr/>
          </p:nvSpPr>
          <p:spPr>
            <a:xfrm>
              <a:off x="5867400" y="0"/>
              <a:ext cx="1689100" cy="10085917"/>
            </a:xfrm>
            <a:prstGeom prst="rect">
              <a:avLst/>
            </a:prstGeom>
            <a:solidFill>
              <a:srgbClr val="DD1166">
                <a:alpha val="5971"/>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800" b="0">
                  <a:solidFill>
                    <a:srgbClr val="FFFFFF"/>
                  </a:solidFill>
                  <a:latin typeface="PT Sans"/>
                  <a:ea typeface="PT Sans"/>
                  <a:cs typeface="PT Sans"/>
                  <a:sym typeface="PT Sans"/>
                </a:defRPr>
              </a:lvl1pPr>
            </a:lstStyle>
            <a:p>
              <a:r>
                <a:t>133</a:t>
              </a:r>
            </a:p>
          </p:txBody>
        </p:sp>
        <p:sp>
          <p:nvSpPr>
            <p:cNvPr id="198" name="133"/>
            <p:cNvSpPr/>
            <p:nvPr/>
          </p:nvSpPr>
          <p:spPr>
            <a:xfrm>
              <a:off x="3911600" y="0"/>
              <a:ext cx="1689100" cy="10085917"/>
            </a:xfrm>
            <a:prstGeom prst="rect">
              <a:avLst/>
            </a:prstGeom>
            <a:solidFill>
              <a:srgbClr val="DD1166">
                <a:alpha val="5971"/>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800" b="0">
                  <a:solidFill>
                    <a:srgbClr val="FFFFFF"/>
                  </a:solidFill>
                  <a:latin typeface="PT Sans"/>
                  <a:ea typeface="PT Sans"/>
                  <a:cs typeface="PT Sans"/>
                  <a:sym typeface="PT Sans"/>
                </a:defRPr>
              </a:lvl1pPr>
            </a:lstStyle>
            <a:p>
              <a:r>
                <a:t>133</a:t>
              </a:r>
            </a:p>
          </p:txBody>
        </p:sp>
        <p:sp>
          <p:nvSpPr>
            <p:cNvPr id="199" name="133"/>
            <p:cNvSpPr/>
            <p:nvPr/>
          </p:nvSpPr>
          <p:spPr>
            <a:xfrm>
              <a:off x="1955800" y="0"/>
              <a:ext cx="1689100" cy="10085917"/>
            </a:xfrm>
            <a:prstGeom prst="rect">
              <a:avLst/>
            </a:prstGeom>
            <a:solidFill>
              <a:srgbClr val="DD1166">
                <a:alpha val="5971"/>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800" b="0">
                  <a:solidFill>
                    <a:srgbClr val="FFFFFF"/>
                  </a:solidFill>
                  <a:latin typeface="PT Sans"/>
                  <a:ea typeface="PT Sans"/>
                  <a:cs typeface="PT Sans"/>
                  <a:sym typeface="PT Sans"/>
                </a:defRPr>
              </a:lvl1pPr>
            </a:lstStyle>
            <a:p>
              <a:r>
                <a:t>133</a:t>
              </a:r>
            </a:p>
          </p:txBody>
        </p:sp>
        <p:sp>
          <p:nvSpPr>
            <p:cNvPr id="200" name="133"/>
            <p:cNvSpPr/>
            <p:nvPr/>
          </p:nvSpPr>
          <p:spPr>
            <a:xfrm>
              <a:off x="0" y="0"/>
              <a:ext cx="1689100" cy="10085917"/>
            </a:xfrm>
            <a:prstGeom prst="rect">
              <a:avLst/>
            </a:prstGeom>
            <a:solidFill>
              <a:srgbClr val="DD1166">
                <a:alpha val="5971"/>
              </a:srgb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800" b="0">
                  <a:solidFill>
                    <a:srgbClr val="FFFFFF"/>
                  </a:solidFill>
                  <a:latin typeface="PT Sans"/>
                  <a:ea typeface="PT Sans"/>
                  <a:cs typeface="PT Sans"/>
                  <a:sym typeface="PT Sans"/>
                </a:defRPr>
              </a:lvl1pPr>
            </a:lstStyle>
            <a:p>
              <a:r>
                <a:t>133</a:t>
              </a:r>
            </a:p>
          </p:txBody>
        </p:sp>
      </p:grpSp>
      <p:sp>
        <p:nvSpPr>
          <p:cNvPr id="202" name="17"/>
          <p:cNvSpPr/>
          <p:nvPr/>
        </p:nvSpPr>
        <p:spPr>
          <a:xfrm>
            <a:off x="768349" y="2724150"/>
            <a:ext cx="215901" cy="2159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17</a:t>
            </a:r>
          </a:p>
        </p:txBody>
      </p:sp>
      <p:sp>
        <p:nvSpPr>
          <p:cNvPr id="203" name="21"/>
          <p:cNvSpPr/>
          <p:nvPr/>
        </p:nvSpPr>
        <p:spPr>
          <a:xfrm>
            <a:off x="1111250" y="27241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04" name="27"/>
          <p:cNvSpPr/>
          <p:nvPr/>
        </p:nvSpPr>
        <p:spPr>
          <a:xfrm>
            <a:off x="1504950" y="2724150"/>
            <a:ext cx="342900" cy="3429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27</a:t>
            </a:r>
          </a:p>
        </p:txBody>
      </p:sp>
      <p:sp>
        <p:nvSpPr>
          <p:cNvPr id="205" name="33"/>
          <p:cNvSpPr/>
          <p:nvPr/>
        </p:nvSpPr>
        <p:spPr>
          <a:xfrm>
            <a:off x="1974850" y="2724150"/>
            <a:ext cx="419100" cy="419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33</a:t>
            </a:r>
          </a:p>
        </p:txBody>
      </p:sp>
      <p:sp>
        <p:nvSpPr>
          <p:cNvPr id="206" name="42"/>
          <p:cNvSpPr/>
          <p:nvPr/>
        </p:nvSpPr>
        <p:spPr>
          <a:xfrm>
            <a:off x="2520950" y="2724150"/>
            <a:ext cx="533400" cy="5334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42</a:t>
            </a:r>
          </a:p>
        </p:txBody>
      </p:sp>
      <p:sp>
        <p:nvSpPr>
          <p:cNvPr id="207" name="53"/>
          <p:cNvSpPr/>
          <p:nvPr/>
        </p:nvSpPr>
        <p:spPr>
          <a:xfrm>
            <a:off x="318135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08" name="67"/>
          <p:cNvSpPr/>
          <p:nvPr/>
        </p:nvSpPr>
        <p:spPr>
          <a:xfrm>
            <a:off x="3981450" y="2724150"/>
            <a:ext cx="850900" cy="8509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09" name="83"/>
          <p:cNvSpPr/>
          <p:nvPr/>
        </p:nvSpPr>
        <p:spPr>
          <a:xfrm>
            <a:off x="4959350" y="2724150"/>
            <a:ext cx="1054100" cy="1054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83</a:t>
            </a:r>
          </a:p>
        </p:txBody>
      </p:sp>
      <p:sp>
        <p:nvSpPr>
          <p:cNvPr id="210" name="105"/>
          <p:cNvSpPr/>
          <p:nvPr/>
        </p:nvSpPr>
        <p:spPr>
          <a:xfrm>
            <a:off x="6140450" y="2724150"/>
            <a:ext cx="1333500" cy="13335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105</a:t>
            </a:r>
          </a:p>
        </p:txBody>
      </p:sp>
      <p:sp>
        <p:nvSpPr>
          <p:cNvPr id="211" name="133"/>
          <p:cNvSpPr/>
          <p:nvPr/>
        </p:nvSpPr>
        <p:spPr>
          <a:xfrm>
            <a:off x="7600950" y="2724150"/>
            <a:ext cx="1689100" cy="1689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2" name="166"/>
          <p:cNvSpPr/>
          <p:nvPr/>
        </p:nvSpPr>
        <p:spPr>
          <a:xfrm>
            <a:off x="9417050" y="2724150"/>
            <a:ext cx="2108200" cy="21082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166</a:t>
            </a:r>
          </a:p>
        </p:txBody>
      </p:sp>
      <p:sp>
        <p:nvSpPr>
          <p:cNvPr id="213" name="Größen und Abstände"/>
          <p:cNvSpPr txBox="1"/>
          <p:nvPr/>
        </p:nvSpPr>
        <p:spPr>
          <a:xfrm>
            <a:off x="766967" y="761999"/>
            <a:ext cx="2750934"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t>Größen und Abstände</a:t>
            </a:r>
          </a:p>
        </p:txBody>
      </p:sp>
      <p:sp>
        <p:nvSpPr>
          <p:cNvPr id="214" name="Als Basis für die Modulgrößen dient die Renard Serie R10 jeweils mit 16.6 multipliziert. Diese Größen dienen für die Abstufung von Schriftgrößen, Abständen und dem Folienraster."/>
          <p:cNvSpPr txBox="1"/>
          <p:nvPr/>
        </p:nvSpPr>
        <p:spPr>
          <a:xfrm>
            <a:off x="774700" y="4605101"/>
            <a:ext cx="3644900" cy="1371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700" b="0">
                <a:solidFill>
                  <a:srgbClr val="2B2B2B"/>
                </a:solidFill>
                <a:latin typeface="PT Sans"/>
                <a:ea typeface="PT Sans"/>
                <a:cs typeface="PT Sans"/>
                <a:sym typeface="PT Sans"/>
              </a:defRPr>
            </a:lvl1pPr>
          </a:lstStyle>
          <a:p>
            <a:r>
              <a:t>Als Basis für die Modulgrößen dient die Renard Serie R10 jeweils mit 16.6 multipliziert. Diese Größen dienen für die Abstufung von Schriftgrößen, Abständen und dem Folienraster.</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719749"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Inhalt</a:t>
            </a:r>
            <a:endParaRPr b="1" dirty="0">
              <a:latin typeface="Roboto Slab"/>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41" name="Präsentationstitel: Roboto Slab, Fett, 27pt, dunkelgrau oder weiß, Zeilenabstand 0.9 oder 90%"/>
          <p:cNvSpPr txBox="1"/>
          <p:nvPr/>
        </p:nvSpPr>
        <p:spPr>
          <a:xfrm>
            <a:off x="768350" y="1768475"/>
            <a:ext cx="5735434" cy="28253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pPr marL="285750" indent="-285750">
              <a:buFontTx/>
              <a:buChar char="-"/>
            </a:pPr>
            <a:r>
              <a:rPr lang="de-DE" sz="1700" dirty="0">
                <a:latin typeface="PT Sans" panose="020B0503020203020204" pitchFamily="34" charset="77"/>
              </a:rPr>
              <a:t>Problemstellung und Herleitung der Zielsetzung</a:t>
            </a:r>
          </a:p>
          <a:p>
            <a:endParaRPr lang="de-DE" sz="1700" dirty="0">
              <a:latin typeface="PT Sans" panose="020B0503020203020204" pitchFamily="34" charset="77"/>
            </a:endParaRPr>
          </a:p>
          <a:p>
            <a:pPr marL="285750" indent="-285750">
              <a:buFontTx/>
              <a:buChar char="-"/>
            </a:pPr>
            <a:r>
              <a:rPr lang="de-DE" sz="1700" dirty="0">
                <a:latin typeface="PT Sans" panose="020B0503020203020204" pitchFamily="34" charset="77"/>
              </a:rPr>
              <a:t>Zielsetzungen sowie Begründungen des Vorgehens zur Erreichung dieser</a:t>
            </a:r>
          </a:p>
          <a:p>
            <a:endParaRPr lang="de-DE" sz="1700" dirty="0">
              <a:latin typeface="PT Sans" panose="020B0503020203020204" pitchFamily="34" charset="77"/>
            </a:endParaRPr>
          </a:p>
          <a:p>
            <a:pPr marL="285750" indent="-285750">
              <a:buFontTx/>
              <a:buChar char="-"/>
            </a:pPr>
            <a:r>
              <a:rPr lang="de-DE" sz="1700" dirty="0">
                <a:latin typeface="PT Sans" panose="020B0503020203020204" pitchFamily="34" charset="77"/>
              </a:rPr>
              <a:t>Erläuterung der Abwägung der gewählten Methoden im Vorgehen</a:t>
            </a:r>
          </a:p>
          <a:p>
            <a:endParaRPr lang="de-DE" sz="1700" dirty="0">
              <a:latin typeface="PT Sans" panose="020B0503020203020204" pitchFamily="34" charset="77"/>
            </a:endParaRPr>
          </a:p>
          <a:p>
            <a:pPr marL="285750" indent="-285750">
              <a:buFontTx/>
              <a:buChar char="-"/>
            </a:pPr>
            <a:r>
              <a:rPr lang="de-DE" sz="1700" dirty="0">
                <a:latin typeface="PT Sans" panose="020B0503020203020204" pitchFamily="34" charset="77"/>
              </a:rPr>
              <a:t>Artefakte</a:t>
            </a:r>
          </a:p>
          <a:p>
            <a:pPr marL="285750" indent="-285750">
              <a:buFontTx/>
              <a:buChar char="-"/>
            </a:pPr>
            <a:endParaRPr lang="de-DE" sz="1700" dirty="0">
              <a:latin typeface="PT Sans" panose="020B0503020203020204" pitchFamily="34" charset="77"/>
            </a:endParaRPr>
          </a:p>
          <a:p>
            <a:pPr marL="285750" indent="-285750">
              <a:buFontTx/>
              <a:buChar char="-"/>
            </a:pPr>
            <a:r>
              <a:rPr lang="de-DE" sz="1700" dirty="0" err="1">
                <a:latin typeface="PT Sans" panose="020B0503020203020204" pitchFamily="34" charset="77"/>
              </a:rPr>
              <a:t>Deliverables</a:t>
            </a:r>
            <a:r>
              <a:rPr lang="de-DE" sz="1700" dirty="0">
                <a:latin typeface="PT Sans" panose="020B0503020203020204" pitchFamily="34" charset="77"/>
              </a:rPr>
              <a:t> für 2. Audit/Projektplan</a:t>
            </a:r>
          </a:p>
          <a:p>
            <a:pPr marL="285750" indent="-285750">
              <a:buFontTx/>
              <a:buChar char="-"/>
            </a:pPr>
            <a:endParaRPr sz="1700" dirty="0">
              <a:latin typeface="PT Sans" panose="020B0503020203020204" pitchFamily="34" charset="77"/>
            </a:endParaRPr>
          </a:p>
        </p:txBody>
      </p:sp>
    </p:spTree>
    <p:extLst>
      <p:ext uri="{BB962C8B-B14F-4D97-AF65-F5344CB8AC3E}">
        <p14:creationId xmlns:p14="http://schemas.microsoft.com/office/powerpoint/2010/main" val="14190287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6141105"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Problemstellung und Herleitung der Zielsetzung</a:t>
            </a:r>
            <a:endParaRPr b="1" dirty="0">
              <a:latin typeface="Roboto Slab"/>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50" y="1763986"/>
            <a:ext cx="7130510" cy="36467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dirty="0">
                <a:latin typeface="PT Sans" panose="020B0503020203020204" pitchFamily="34" charset="0"/>
              </a:rPr>
              <a:t>Problemraum: mangelnde Quality Education</a:t>
            </a:r>
          </a:p>
          <a:p>
            <a:endParaRPr lang="de-DE" dirty="0">
              <a:latin typeface="PT Sans" panose="020B0503020203020204" pitchFamily="34" charset="0"/>
            </a:endParaRPr>
          </a:p>
          <a:p>
            <a:pPr marL="285750" indent="-285750">
              <a:buFontTx/>
              <a:buChar char="-"/>
            </a:pPr>
            <a:r>
              <a:rPr lang="de-DE" dirty="0">
                <a:latin typeface="PT Sans" panose="020B0503020203020204" pitchFamily="34" charset="0"/>
              </a:rPr>
              <a:t>Langsam voranschreitende Digitalisierung</a:t>
            </a:r>
          </a:p>
          <a:p>
            <a:pPr marL="285750" indent="-285750">
              <a:buFontTx/>
              <a:buChar char="-"/>
            </a:pPr>
            <a:r>
              <a:rPr lang="de-DE" dirty="0">
                <a:latin typeface="PT Sans" panose="020B0503020203020204" pitchFamily="34" charset="0"/>
              </a:rPr>
              <a:t>Teilweise schlechte Ausbildung von Lehrern </a:t>
            </a:r>
          </a:p>
          <a:p>
            <a:pPr marL="285750" indent="-285750">
              <a:buFontTx/>
              <a:buChar char="-"/>
            </a:pPr>
            <a:r>
              <a:rPr lang="de-DE" dirty="0">
                <a:latin typeface="PT Sans" panose="020B0503020203020204" pitchFamily="34" charset="0"/>
              </a:rPr>
              <a:t>Erheblicher Anstieg der Anzahl an Kinder</a:t>
            </a:r>
          </a:p>
          <a:p>
            <a:pPr marL="285750" indent="-285750">
              <a:buFontTx/>
              <a:buChar char="-"/>
            </a:pPr>
            <a:endParaRPr lang="de-DE" dirty="0">
              <a:latin typeface="PT Sans" panose="020B0503020203020204" pitchFamily="34" charset="0"/>
            </a:endParaRPr>
          </a:p>
          <a:p>
            <a:endParaRPr lang="de-DE" dirty="0">
              <a:latin typeface="PT Sans" panose="020B0503020203020204" pitchFamily="34" charset="0"/>
            </a:endParaRPr>
          </a:p>
          <a:p>
            <a:endParaRPr lang="de-DE" dirty="0">
              <a:latin typeface="PT Sans" panose="020B0503020203020204" pitchFamily="34" charset="0"/>
            </a:endParaRPr>
          </a:p>
          <a:p>
            <a:r>
              <a:rPr lang="de-DE" dirty="0">
                <a:latin typeface="PT Sans" panose="020B0503020203020204" pitchFamily="34" charset="0"/>
              </a:rPr>
              <a:t>Informatik gewinnt immer mehr an Bedeutung: von der Benutzung vom Internet, bis hin zum Aufbau und technischen Hintergründen von Websites</a:t>
            </a:r>
          </a:p>
          <a:p>
            <a:endParaRPr lang="de-DE" dirty="0">
              <a:latin typeface="PT Sans" panose="020B0503020203020204" pitchFamily="34" charset="0"/>
            </a:endParaRPr>
          </a:p>
          <a:p>
            <a:endParaRPr lang="de-DE" dirty="0">
              <a:latin typeface="Roboto Slab"/>
            </a:endParaRPr>
          </a:p>
          <a:p>
            <a:r>
              <a:rPr lang="de-DE" dirty="0">
                <a:latin typeface="Roboto Slab"/>
              </a:rP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883415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Zielsetzung sowie Begründung des Vorgehens zur Erreichung dieser</a:t>
            </a:r>
            <a:endParaRPr b="1" dirty="0">
              <a:latin typeface="Roboto Slab"/>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49" y="1763986"/>
            <a:ext cx="7325063" cy="4493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b="1" dirty="0">
                <a:latin typeface="Roboto Slab"/>
              </a:rPr>
              <a:t>Unser</a:t>
            </a:r>
            <a:r>
              <a:rPr lang="de-DE" dirty="0">
                <a:latin typeface="Roboto Slab"/>
              </a:rPr>
              <a:t> </a:t>
            </a:r>
            <a:r>
              <a:rPr lang="de-DE" b="1" dirty="0">
                <a:latin typeface="Roboto Slab"/>
              </a:rPr>
              <a:t>Ziel</a:t>
            </a:r>
            <a:endParaRPr lang="de-DE" dirty="0">
              <a:latin typeface="Roboto Slab"/>
            </a:endParaRPr>
          </a:p>
          <a:p>
            <a:endParaRPr lang="de-DE" dirty="0">
              <a:latin typeface="Roboto Slab"/>
            </a:endParaRPr>
          </a:p>
          <a:p>
            <a:r>
              <a:rPr lang="de-DE" dirty="0">
                <a:latin typeface="PT Sans" panose="020B0503020203020204" pitchFamily="34" charset="0"/>
              </a:rPr>
              <a:t>Lernprogramm den Kindern, aber auch an Schulen zu verbreiten. </a:t>
            </a:r>
          </a:p>
          <a:p>
            <a:pPr marL="285750" indent="-285750">
              <a:buFontTx/>
              <a:buChar char="-"/>
            </a:pPr>
            <a:r>
              <a:rPr lang="de-DE" dirty="0">
                <a:latin typeface="PT Sans" panose="020B0503020203020204" pitchFamily="34" charset="0"/>
              </a:rPr>
              <a:t>Zugänglich für alle, auch an Schulen</a:t>
            </a:r>
          </a:p>
          <a:p>
            <a:pPr marL="285750" indent="-285750">
              <a:buFontTx/>
              <a:buChar char="-"/>
            </a:pPr>
            <a:r>
              <a:rPr lang="de-DE" dirty="0">
                <a:latin typeface="PT Sans" panose="020B0503020203020204" pitchFamily="34" charset="0"/>
              </a:rPr>
              <a:t>Keine hohen technischen Anforderungen</a:t>
            </a:r>
          </a:p>
          <a:p>
            <a:pPr marL="285750" indent="-285750">
              <a:buFontTx/>
              <a:buChar char="-"/>
            </a:pPr>
            <a:r>
              <a:rPr lang="de-DE" dirty="0">
                <a:latin typeface="PT Sans" panose="020B0503020203020204" pitchFamily="34" charset="0"/>
              </a:rPr>
              <a:t>Als Programm für Smartphone und das Web</a:t>
            </a:r>
          </a:p>
          <a:p>
            <a:endParaRPr lang="de-DE" dirty="0">
              <a:latin typeface="PT Sans" panose="020B0503020203020204" pitchFamily="34" charset="0"/>
            </a:endParaRPr>
          </a:p>
          <a:p>
            <a:r>
              <a:rPr lang="de-DE" dirty="0">
                <a:latin typeface="PT Sans" panose="020B0503020203020204" pitchFamily="34" charset="0"/>
              </a:rPr>
              <a:t>Das aller wichtigste ist, ihnen die Informatik so spannend und so spielerisch wie möglich näher zu bringen. Die Informatik ist ein großes Gebiet und vernetzt mehr Bereiche, als die meisten wissen.</a:t>
            </a:r>
          </a:p>
          <a:p>
            <a:endParaRPr lang="de-DE" dirty="0">
              <a:latin typeface="PT Sans" panose="020B0503020203020204" pitchFamily="34" charset="0"/>
            </a:endParaRPr>
          </a:p>
          <a:p>
            <a:r>
              <a:rPr lang="de-DE" dirty="0">
                <a:latin typeface="PT Sans" panose="020B0503020203020204" pitchFamily="34" charset="0"/>
              </a:rPr>
              <a:t>Die Kinder sollen neue Gebiete kennenlernen und die Möglichkeit erhalten,  neue Berufswege einzuschlagen. </a:t>
            </a:r>
          </a:p>
          <a:p>
            <a:endParaRPr lang="de-DE" dirty="0"/>
          </a:p>
          <a:p>
            <a:endParaRPr lang="de-DE" dirty="0"/>
          </a:p>
          <a:p>
            <a:r>
              <a:rPr lang="de-DE" dirty="0"/>
              <a:t> </a:t>
            </a:r>
          </a:p>
        </p:txBody>
      </p:sp>
    </p:spTree>
    <p:extLst>
      <p:ext uri="{BB962C8B-B14F-4D97-AF65-F5344CB8AC3E}">
        <p14:creationId xmlns:p14="http://schemas.microsoft.com/office/powerpoint/2010/main" val="241734045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8401339"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Erläuterung der Abwägung der gewählten Methoden im Vorgehen</a:t>
            </a: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49" y="1763986"/>
            <a:ext cx="7325063" cy="1953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b="1" dirty="0">
                <a:latin typeface="Roboto Slab"/>
              </a:rPr>
              <a:t>Mögliche Methoden</a:t>
            </a:r>
          </a:p>
          <a:p>
            <a:pPr marL="285750" indent="-285750">
              <a:buFont typeface="Symbol" panose="05050102010706020507" pitchFamily="18" charset="2"/>
              <a:buChar char="-"/>
            </a:pPr>
            <a:r>
              <a:rPr lang="de-DE" dirty="0">
                <a:latin typeface="PT Sans" panose="020B0503020203020204" pitchFamily="34" charset="0"/>
              </a:rPr>
              <a:t>Kurse vor Ort oder online</a:t>
            </a:r>
          </a:p>
          <a:p>
            <a:pPr marL="285750" indent="-285750">
              <a:buFont typeface="Symbol" panose="05050102010706020507" pitchFamily="18" charset="2"/>
              <a:buChar char="-"/>
            </a:pPr>
            <a:r>
              <a:rPr lang="de-DE" dirty="0">
                <a:latin typeface="PT Sans" panose="020B0503020203020204" pitchFamily="34" charset="0"/>
              </a:rPr>
              <a:t>E-Learning</a:t>
            </a:r>
          </a:p>
          <a:p>
            <a:pPr marL="285750" indent="-285750">
              <a:buFont typeface="Symbol" panose="05050102010706020507" pitchFamily="18" charset="2"/>
              <a:buChar char="-"/>
            </a:pPr>
            <a:r>
              <a:rPr lang="de-DE" dirty="0">
                <a:latin typeface="PT Sans" panose="020B0503020203020204" pitchFamily="34" charset="0"/>
              </a:rPr>
              <a:t>Lernspiel</a:t>
            </a:r>
          </a:p>
          <a:p>
            <a:endParaRPr lang="de-DE" dirty="0"/>
          </a:p>
          <a:p>
            <a:endParaRPr lang="de-DE" dirty="0"/>
          </a:p>
          <a:p>
            <a:r>
              <a:rPr lang="de-DE" dirty="0"/>
              <a:t> </a:t>
            </a:r>
          </a:p>
        </p:txBody>
      </p:sp>
      <p:graphicFrame>
        <p:nvGraphicFramePr>
          <p:cNvPr id="2" name="Tabelle 2">
            <a:extLst>
              <a:ext uri="{FF2B5EF4-FFF2-40B4-BE49-F238E27FC236}">
                <a16:creationId xmlns:a16="http://schemas.microsoft.com/office/drawing/2014/main" id="{52F23AF3-2BAE-46DD-B798-F6A4CC306308}"/>
              </a:ext>
            </a:extLst>
          </p:cNvPr>
          <p:cNvGraphicFramePr>
            <a:graphicFrameLocks noGrp="1"/>
          </p:cNvGraphicFramePr>
          <p:nvPr>
            <p:extLst>
              <p:ext uri="{D42A27DB-BD31-4B8C-83A1-F6EECF244321}">
                <p14:modId xmlns:p14="http://schemas.microsoft.com/office/powerpoint/2010/main" val="3349787114"/>
              </p:ext>
            </p:extLst>
          </p:nvPr>
        </p:nvGraphicFramePr>
        <p:xfrm>
          <a:off x="762000" y="3438870"/>
          <a:ext cx="11464471" cy="1698594"/>
        </p:xfrm>
        <a:graphic>
          <a:graphicData uri="http://schemas.openxmlformats.org/drawingml/2006/table">
            <a:tbl>
              <a:tblPr firstRow="1" bandRow="1">
                <a:tableStyleId>{5940675A-B579-460E-94D1-54222C63F5DA}</a:tableStyleId>
              </a:tblPr>
              <a:tblGrid>
                <a:gridCol w="5719536">
                  <a:extLst>
                    <a:ext uri="{9D8B030D-6E8A-4147-A177-3AD203B41FA5}">
                      <a16:colId xmlns:a16="http://schemas.microsoft.com/office/drawing/2014/main" val="3043123842"/>
                    </a:ext>
                  </a:extLst>
                </a:gridCol>
                <a:gridCol w="5744935">
                  <a:extLst>
                    <a:ext uri="{9D8B030D-6E8A-4147-A177-3AD203B41FA5}">
                      <a16:colId xmlns:a16="http://schemas.microsoft.com/office/drawing/2014/main" val="1261392679"/>
                    </a:ext>
                  </a:extLst>
                </a:gridCol>
              </a:tblGrid>
              <a:tr h="387714">
                <a:tc>
                  <a:txBody>
                    <a:bodyPr/>
                    <a:lstStyle/>
                    <a:p>
                      <a:r>
                        <a:rPr lang="de-DE" sz="1700" b="1" dirty="0">
                          <a:latin typeface="Roboto Slab"/>
                        </a:rPr>
                        <a:t>Nachteile eines Lernspiels</a:t>
                      </a:r>
                    </a:p>
                  </a:txBody>
                  <a:tcPr/>
                </a:tc>
                <a:tc>
                  <a:txBody>
                    <a:bodyPr/>
                    <a:lstStyle/>
                    <a:p>
                      <a:r>
                        <a:rPr lang="de-DE" sz="1700" b="1" dirty="0">
                          <a:latin typeface="Roboto Slab"/>
                        </a:rPr>
                        <a:t>Vorteile eines Lernspiels</a:t>
                      </a:r>
                    </a:p>
                  </a:txBody>
                  <a:tcPr/>
                </a:tc>
                <a:extLst>
                  <a:ext uri="{0D108BD9-81ED-4DB2-BD59-A6C34878D82A}">
                    <a16:rowId xmlns:a16="http://schemas.microsoft.com/office/drawing/2014/main" val="3270964109"/>
                  </a:ext>
                </a:extLst>
              </a:tr>
              <a:tr h="1310880">
                <a:tc>
                  <a:txBody>
                    <a:bodyPr/>
                    <a:lstStyle/>
                    <a:p>
                      <a:pPr marL="285750" indent="-285750" algn="l">
                        <a:buFont typeface="Symbol" panose="05050102010706020507" pitchFamily="18" charset="2"/>
                        <a:buChar char="-"/>
                      </a:pPr>
                      <a:r>
                        <a:rPr lang="de-DE" sz="1700" dirty="0">
                          <a:latin typeface="PT Sans" panose="020B0503020203020204" pitchFamily="34" charset="0"/>
                        </a:rPr>
                        <a:t>Technische Anforderungen müssen erfüllt werden</a:t>
                      </a:r>
                    </a:p>
                    <a:p>
                      <a:pPr marL="285750" indent="-285750" algn="l">
                        <a:buFont typeface="Symbol" panose="05050102010706020507" pitchFamily="18" charset="2"/>
                        <a:buChar char="-"/>
                      </a:pPr>
                      <a:r>
                        <a:rPr lang="de-DE" sz="1700" dirty="0">
                          <a:latin typeface="PT Sans" panose="020B0503020203020204" pitchFamily="34" charset="0"/>
                        </a:rPr>
                        <a:t>Bei Problemen kann nur begrenzt geholfen werden</a:t>
                      </a:r>
                    </a:p>
                    <a:p>
                      <a:pPr marL="285750" indent="-285750" algn="l">
                        <a:buFont typeface="Symbol" panose="05050102010706020507" pitchFamily="18" charset="2"/>
                        <a:buChar char="-"/>
                      </a:pPr>
                      <a:r>
                        <a:rPr lang="de-DE" sz="1700" dirty="0">
                          <a:latin typeface="PT Sans" panose="020B0503020203020204" pitchFamily="34" charset="0"/>
                        </a:rPr>
                        <a:t>Darf nicht zu einfach aber auch nicht zu schwer sein</a:t>
                      </a:r>
                    </a:p>
                  </a:txBody>
                  <a:tcPr/>
                </a:tc>
                <a:tc>
                  <a:txBody>
                    <a:bodyPr/>
                    <a:lstStyle/>
                    <a:p>
                      <a:pPr marL="285750" indent="-285750" algn="l">
                        <a:buFont typeface="Symbol" panose="05050102010706020507" pitchFamily="18" charset="2"/>
                        <a:buChar char="-"/>
                      </a:pPr>
                      <a:r>
                        <a:rPr lang="de-DE" sz="1700" dirty="0">
                          <a:latin typeface="PT Sans" panose="020B0503020203020204" pitchFamily="34" charset="0"/>
                        </a:rPr>
                        <a:t>Spaß am Lernen</a:t>
                      </a:r>
                    </a:p>
                    <a:p>
                      <a:pPr marL="285750" indent="-285750" algn="l">
                        <a:buFont typeface="Symbol" panose="05050102010706020507" pitchFamily="18" charset="2"/>
                        <a:buChar char="-"/>
                      </a:pPr>
                      <a:r>
                        <a:rPr lang="de-DE" sz="1700" dirty="0">
                          <a:latin typeface="PT Sans" panose="020B0503020203020204" pitchFamily="34" charset="0"/>
                        </a:rPr>
                        <a:t>Ehrgeiz wird durch Spiel und Wettbewerb geweckt</a:t>
                      </a:r>
                    </a:p>
                    <a:p>
                      <a:pPr marL="285750" indent="-285750" algn="l">
                        <a:buFont typeface="Symbol" panose="05050102010706020507" pitchFamily="18" charset="2"/>
                        <a:buChar char="-"/>
                      </a:pPr>
                      <a:r>
                        <a:rPr lang="de-DE" sz="1700" dirty="0">
                          <a:latin typeface="PT Sans" panose="020B0503020203020204" pitchFamily="34" charset="0"/>
                        </a:rPr>
                        <a:t>Kann jederzeit verwendet werden</a:t>
                      </a:r>
                    </a:p>
                    <a:p>
                      <a:pPr marL="285750" indent="-285750" algn="l">
                        <a:buFont typeface="Symbol" panose="05050102010706020507" pitchFamily="18" charset="2"/>
                        <a:buChar char="-"/>
                      </a:pPr>
                      <a:r>
                        <a:rPr lang="de-DE" sz="1700" dirty="0">
                          <a:latin typeface="PT Sans" panose="020B0503020203020204" pitchFamily="34" charset="0"/>
                        </a:rPr>
                        <a:t>Kann selbstständig verwendet werden</a:t>
                      </a:r>
                    </a:p>
                  </a:txBody>
                  <a:tcPr/>
                </a:tc>
                <a:extLst>
                  <a:ext uri="{0D108BD9-81ED-4DB2-BD59-A6C34878D82A}">
                    <a16:rowId xmlns:a16="http://schemas.microsoft.com/office/drawing/2014/main" val="2768054079"/>
                  </a:ext>
                </a:extLst>
              </a:tr>
            </a:tbl>
          </a:graphicData>
        </a:graphic>
      </p:graphicFrame>
    </p:spTree>
    <p:extLst>
      <p:ext uri="{BB962C8B-B14F-4D97-AF65-F5344CB8AC3E}">
        <p14:creationId xmlns:p14="http://schemas.microsoft.com/office/powerpoint/2010/main" val="3034302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9451016-6A3F-4695-A9E9-14FA4BCAE8F3}"/>
              </a:ext>
            </a:extLst>
          </p:cNvPr>
          <p:cNvPicPr>
            <a:picLocks noChangeAspect="1"/>
          </p:cNvPicPr>
          <p:nvPr/>
        </p:nvPicPr>
        <p:blipFill>
          <a:blip r:embed="rId3"/>
          <a:stretch>
            <a:fillRect/>
          </a:stretch>
        </p:blipFill>
        <p:spPr>
          <a:xfrm>
            <a:off x="864507" y="1367367"/>
            <a:ext cx="11009086" cy="8068548"/>
          </a:xfrm>
          <a:prstGeom prst="rect">
            <a:avLst/>
          </a:prstGeom>
        </p:spPr>
      </p:pic>
      <p:sp>
        <p:nvSpPr>
          <p:cNvPr id="344" name="Typographie"/>
          <p:cNvSpPr txBox="1"/>
          <p:nvPr/>
        </p:nvSpPr>
        <p:spPr>
          <a:xfrm>
            <a:off x="766967" y="778217"/>
            <a:ext cx="1567737"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Artefakte (1)</a:t>
            </a:r>
            <a:endParaRPr b="1" dirty="0">
              <a:latin typeface="Roboto Slab"/>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2784119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1567737"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Artefakte (2)</a:t>
            </a:r>
            <a:endParaRPr b="1" dirty="0">
              <a:latin typeface="Roboto Slab"/>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49" y="1763986"/>
            <a:ext cx="7325063" cy="7596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b="1" dirty="0">
                <a:latin typeface="Roboto Slab"/>
              </a:rPr>
              <a:t>Alleinstellungsmerkmale</a:t>
            </a:r>
          </a:p>
          <a:p>
            <a:pPr marL="285750" indent="-285750">
              <a:buFontTx/>
              <a:buChar char="-"/>
            </a:pPr>
            <a:r>
              <a:rPr lang="de-DE" dirty="0">
                <a:latin typeface="PT Sans" panose="020B0503020203020204" pitchFamily="34" charset="0"/>
              </a:rPr>
              <a:t>Zur Benutzung Software einmalig runterladen, daraufhin keine Internetverbindung nötig </a:t>
            </a:r>
          </a:p>
          <a:p>
            <a:pPr marL="285750" indent="-285750">
              <a:buFontTx/>
              <a:buChar char="-"/>
            </a:pPr>
            <a:r>
              <a:rPr lang="de-DE" dirty="0">
                <a:latin typeface="PT Sans" panose="020B0503020203020204" pitchFamily="34" charset="0"/>
              </a:rPr>
              <a:t>Private Nutzung kostenlos</a:t>
            </a:r>
          </a:p>
          <a:p>
            <a:pPr marL="285750" indent="-285750">
              <a:buFontTx/>
              <a:buChar char="-"/>
            </a:pPr>
            <a:r>
              <a:rPr lang="de-DE" dirty="0">
                <a:latin typeface="PT Sans" panose="020B0503020203020204" pitchFamily="34" charset="0"/>
              </a:rPr>
              <a:t>Version für mobile Endgeräte verfügbar</a:t>
            </a:r>
          </a:p>
          <a:p>
            <a:pPr marL="285750" indent="-285750">
              <a:buFontTx/>
              <a:buChar char="-"/>
            </a:pPr>
            <a:r>
              <a:rPr lang="de-DE" dirty="0">
                <a:latin typeface="PT Sans" panose="020B0503020203020204" pitchFamily="34" charset="0"/>
              </a:rPr>
              <a:t>Fokus auf Programmieren, aber auch Vorstellung anderer wichtiger Tools</a:t>
            </a:r>
          </a:p>
          <a:p>
            <a:pPr marL="285750" indent="-285750">
              <a:buFontTx/>
              <a:buChar char="-"/>
            </a:pPr>
            <a:r>
              <a:rPr lang="de-DE" dirty="0">
                <a:latin typeface="PT Sans" panose="020B0503020203020204" pitchFamily="34" charset="0"/>
              </a:rPr>
              <a:t>Selbstständiges Lernen, kein einzuhaltender Terminplan  </a:t>
            </a:r>
          </a:p>
          <a:p>
            <a:pPr marL="285750" indent="-285750">
              <a:buFontTx/>
              <a:buChar char="-"/>
            </a:pPr>
            <a:r>
              <a:rPr lang="de-DE" dirty="0">
                <a:latin typeface="PT Sans" panose="020B0503020203020204" pitchFamily="34" charset="0"/>
              </a:rPr>
              <a:t>Angebot an verschiedenen Spielen und Schwierigkeitsgraden</a:t>
            </a:r>
          </a:p>
          <a:p>
            <a:endParaRPr lang="de-DE" dirty="0"/>
          </a:p>
          <a:p>
            <a:endParaRPr lang="de-DE" dirty="0"/>
          </a:p>
          <a:p>
            <a:endParaRPr lang="de-DE" dirty="0"/>
          </a:p>
          <a:p>
            <a:r>
              <a:rPr lang="de-DE" b="1" dirty="0">
                <a:latin typeface="Roboto Slab"/>
              </a:rPr>
              <a:t>Markrecherche</a:t>
            </a:r>
          </a:p>
          <a:p>
            <a:endParaRPr lang="de-DE" dirty="0"/>
          </a:p>
          <a:p>
            <a:r>
              <a:rPr lang="de-DE" u="sng" dirty="0">
                <a:hlinkClick r:id="rId3"/>
              </a:rPr>
              <a:t>https://hacker-school.de/</a:t>
            </a:r>
            <a:r>
              <a:rPr lang="de-DE" dirty="0"/>
              <a:t> </a:t>
            </a:r>
          </a:p>
          <a:p>
            <a:endParaRPr lang="de-DE" dirty="0"/>
          </a:p>
          <a:p>
            <a:endParaRPr lang="de-DE" dirty="0"/>
          </a:p>
          <a:p>
            <a:r>
              <a:rPr lang="de-DE" u="sng" dirty="0">
                <a:hlinkClick r:id="rId4"/>
              </a:rPr>
              <a:t>https://www.play-code.de/</a:t>
            </a:r>
            <a:r>
              <a:rPr lang="de-DE" dirty="0"/>
              <a:t>  </a:t>
            </a:r>
          </a:p>
          <a:p>
            <a:endParaRPr lang="de-DE" dirty="0"/>
          </a:p>
          <a:p>
            <a:endParaRPr lang="de-DE" dirty="0"/>
          </a:p>
          <a:p>
            <a:r>
              <a:rPr lang="de-DE" u="sng" dirty="0">
                <a:hlinkClick r:id="rId5"/>
              </a:rPr>
              <a:t>https://code-it-studio.de/</a:t>
            </a:r>
            <a:r>
              <a:rPr lang="de-DE" dirty="0"/>
              <a:t> </a:t>
            </a:r>
          </a:p>
          <a:p>
            <a:pPr marL="285750" indent="-285750">
              <a:buFontTx/>
              <a:buChar char="-"/>
            </a:pPr>
            <a:endParaRPr lang="de-DE" dirty="0"/>
          </a:p>
          <a:p>
            <a:pPr marL="285750" indent="-285750">
              <a:buFontTx/>
              <a:buChar char="-"/>
            </a:pPr>
            <a:endParaRPr lang="de-DE" dirty="0"/>
          </a:p>
          <a:p>
            <a:endParaRPr lang="de-DE" dirty="0"/>
          </a:p>
          <a:p>
            <a:endParaRPr lang="de-DE" dirty="0"/>
          </a:p>
          <a:p>
            <a:pPr marL="285750" indent="-285750">
              <a:buFontTx/>
              <a:buChar char="-"/>
            </a:pPr>
            <a:endParaRPr lang="de-DE" dirty="0"/>
          </a:p>
          <a:p>
            <a:endParaRPr lang="de-DE" dirty="0"/>
          </a:p>
          <a:p>
            <a:r>
              <a:rPr lang="de-DE" dirty="0"/>
              <a:t> </a:t>
            </a:r>
          </a:p>
        </p:txBody>
      </p:sp>
      <p:pic>
        <p:nvPicPr>
          <p:cNvPr id="1026" name="Picture 2" descr="Spendentürchen 9: Miriam Wohlfarth stellt die Hacker School vor - digital  kompakt">
            <a:extLst>
              <a:ext uri="{FF2B5EF4-FFF2-40B4-BE49-F238E27FC236}">
                <a16:creationId xmlns:a16="http://schemas.microsoft.com/office/drawing/2014/main" id="{039F6182-DD3E-124B-A9FE-08891EB82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690" y="4665193"/>
            <a:ext cx="2068609" cy="15514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Programmieren lernen für Kinder | Code it!">
            <a:extLst>
              <a:ext uri="{FF2B5EF4-FFF2-40B4-BE49-F238E27FC236}">
                <a16:creationId xmlns:a16="http://schemas.microsoft.com/office/drawing/2014/main" id="{CAD98EFA-B8AA-C348-A220-267AC30D93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6980219"/>
            <a:ext cx="2870200" cy="124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0902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1567737"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a:latin typeface="Roboto Slab"/>
              </a:rPr>
              <a:t>Artefakte (3)</a:t>
            </a:r>
            <a:endParaRPr b="1" dirty="0">
              <a:latin typeface="Roboto Slab"/>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50" y="1763986"/>
            <a:ext cx="7130510" cy="7314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b="1" dirty="0">
                <a:latin typeface="Roboto Slab"/>
              </a:rPr>
              <a:t>Risiken</a:t>
            </a:r>
          </a:p>
          <a:p>
            <a:pPr marL="285750" indent="-285750">
              <a:buFontTx/>
              <a:buChar char="-"/>
            </a:pPr>
            <a:r>
              <a:rPr lang="de-DE" dirty="0">
                <a:latin typeface="PT Sans" panose="020B0503020203020204" pitchFamily="34" charset="0"/>
              </a:rPr>
              <a:t>Finanzierung muss gesichert werden</a:t>
            </a:r>
          </a:p>
          <a:p>
            <a:pPr marL="285750" indent="-285750">
              <a:buFontTx/>
              <a:buChar char="-"/>
            </a:pPr>
            <a:r>
              <a:rPr lang="de-DE" dirty="0">
                <a:latin typeface="PT Sans" panose="020B0503020203020204" pitchFamily="34" charset="0"/>
              </a:rPr>
              <a:t>Fehlende Voraussetzung </a:t>
            </a:r>
          </a:p>
          <a:p>
            <a:pPr marL="285750" indent="-285750">
              <a:buFontTx/>
              <a:buChar char="-"/>
            </a:pPr>
            <a:r>
              <a:rPr lang="de-DE" dirty="0">
                <a:latin typeface="PT Sans" panose="020B0503020203020204" pitchFamily="34" charset="0"/>
              </a:rPr>
              <a:t>Keine Anerkennung unserer Lernmethode</a:t>
            </a:r>
          </a:p>
          <a:p>
            <a:endParaRPr lang="de-DE" dirty="0">
              <a:latin typeface="Roboto Slab"/>
            </a:endParaRPr>
          </a:p>
          <a:p>
            <a:endParaRPr lang="de-DE" dirty="0"/>
          </a:p>
          <a:p>
            <a:endParaRPr lang="de-DE" dirty="0"/>
          </a:p>
          <a:p>
            <a:r>
              <a:rPr lang="de-DE" b="1" dirty="0">
                <a:latin typeface="Roboto Slab "/>
              </a:rPr>
              <a:t>Zielhierarchie</a:t>
            </a:r>
          </a:p>
          <a:p>
            <a:r>
              <a:rPr lang="de-DE" dirty="0">
                <a:latin typeface="PT Sans" panose="020B0503020203020204" pitchFamily="34" charset="0"/>
              </a:rPr>
              <a:t>Strategische Ziele:</a:t>
            </a:r>
          </a:p>
          <a:p>
            <a:pPr marL="285750" indent="-285750">
              <a:buFontTx/>
              <a:buChar char="-"/>
            </a:pPr>
            <a:r>
              <a:rPr lang="de-DE" dirty="0">
                <a:latin typeface="PT Sans" panose="020B0503020203020204" pitchFamily="34" charset="0"/>
              </a:rPr>
              <a:t>In Entwicklungsländern an Bekanntheit gewinnen</a:t>
            </a:r>
          </a:p>
          <a:p>
            <a:pPr marL="285750" indent="-285750">
              <a:buFontTx/>
              <a:buChar char="-"/>
            </a:pPr>
            <a:r>
              <a:rPr lang="de-DE" dirty="0">
                <a:latin typeface="PT Sans" panose="020B0503020203020204" pitchFamily="34" charset="0"/>
              </a:rPr>
              <a:t>Je nach Erfolg und Notwendigkeit den Schulen Laptops verleihen/verschenken  </a:t>
            </a:r>
          </a:p>
          <a:p>
            <a:endParaRPr lang="de-DE" dirty="0">
              <a:latin typeface="PT Sans" panose="020B0503020203020204" pitchFamily="34" charset="0"/>
            </a:endParaRPr>
          </a:p>
          <a:p>
            <a:r>
              <a:rPr lang="de-DE" dirty="0">
                <a:latin typeface="PT Sans" panose="020B0503020203020204" pitchFamily="34" charset="0"/>
              </a:rPr>
              <a:t>Taktische Ziele:</a:t>
            </a:r>
          </a:p>
          <a:p>
            <a:pPr marL="285750" indent="-285750">
              <a:buFontTx/>
              <a:buChar char="-"/>
            </a:pPr>
            <a:r>
              <a:rPr lang="de-DE" dirty="0">
                <a:latin typeface="PT Sans" panose="020B0503020203020204" pitchFamily="34" charset="0"/>
              </a:rPr>
              <a:t>Internationale Ziele</a:t>
            </a:r>
          </a:p>
          <a:p>
            <a:pPr marL="285750" indent="-285750">
              <a:buFontTx/>
              <a:buChar char="-"/>
            </a:pPr>
            <a:r>
              <a:rPr lang="de-DE" dirty="0">
                <a:latin typeface="PT Sans" panose="020B0503020203020204" pitchFamily="34" charset="0"/>
              </a:rPr>
              <a:t>Programm mit Updates ständig verbessern</a:t>
            </a:r>
          </a:p>
          <a:p>
            <a:pPr marL="285750" indent="-285750">
              <a:buFontTx/>
              <a:buChar char="-"/>
            </a:pPr>
            <a:r>
              <a:rPr lang="de-DE" dirty="0">
                <a:latin typeface="PT Sans" panose="020B0503020203020204" pitchFamily="34" charset="0"/>
              </a:rPr>
              <a:t>Neue Spiele/Funktionen</a:t>
            </a:r>
          </a:p>
          <a:p>
            <a:endParaRPr lang="de-DE" dirty="0">
              <a:latin typeface="PT Sans" panose="020B0503020203020204" pitchFamily="34" charset="0"/>
            </a:endParaRPr>
          </a:p>
          <a:p>
            <a:r>
              <a:rPr lang="de-DE" dirty="0">
                <a:latin typeface="PT Sans" panose="020B0503020203020204" pitchFamily="34" charset="0"/>
              </a:rPr>
              <a:t>Operative Ziele:</a:t>
            </a:r>
          </a:p>
          <a:p>
            <a:pPr marL="285750" indent="-285750">
              <a:buFontTx/>
              <a:buChar char="-"/>
            </a:pPr>
            <a:r>
              <a:rPr lang="de-DE" dirty="0">
                <a:latin typeface="PT Sans" panose="020B0503020203020204" pitchFamily="34" charset="0"/>
              </a:rPr>
              <a:t>Fertigstellung des Programms</a:t>
            </a:r>
          </a:p>
          <a:p>
            <a:pPr marL="285750" indent="-285750">
              <a:buFontTx/>
              <a:buChar char="-"/>
            </a:pPr>
            <a:r>
              <a:rPr lang="de-DE" dirty="0">
                <a:latin typeface="PT Sans" panose="020B0503020203020204" pitchFamily="34" charset="0"/>
              </a:rPr>
              <a:t>Viel Werbung</a:t>
            </a:r>
          </a:p>
          <a:p>
            <a:pPr marL="285750" indent="-285750">
              <a:buFontTx/>
              <a:buChar char="-"/>
            </a:pPr>
            <a:endParaRPr lang="de-DE" dirty="0">
              <a:latin typeface="Roboto Slab"/>
            </a:endParaRPr>
          </a:p>
          <a:p>
            <a:endParaRPr lang="de-DE" dirty="0">
              <a:latin typeface="Roboto Slab"/>
            </a:endParaRPr>
          </a:p>
          <a:p>
            <a:endParaRPr lang="de-DE" dirty="0">
              <a:latin typeface="Roboto Slab"/>
            </a:endParaRPr>
          </a:p>
          <a:p>
            <a:endParaRPr lang="de-DE" dirty="0"/>
          </a:p>
          <a:p>
            <a:r>
              <a:rPr lang="de-DE" dirty="0"/>
              <a:t> </a:t>
            </a:r>
          </a:p>
        </p:txBody>
      </p:sp>
    </p:spTree>
    <p:extLst>
      <p:ext uri="{BB962C8B-B14F-4D97-AF65-F5344CB8AC3E}">
        <p14:creationId xmlns:p14="http://schemas.microsoft.com/office/powerpoint/2010/main" val="34105114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4624664"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b="1" dirty="0" err="1">
                <a:latin typeface="Roboto Slab"/>
              </a:rPr>
              <a:t>Deliverables</a:t>
            </a:r>
            <a:r>
              <a:rPr lang="de-DE" b="1" dirty="0">
                <a:latin typeface="Roboto Slab"/>
              </a:rPr>
              <a:t> für 2. Audit/Projektplan</a:t>
            </a:r>
            <a:endParaRPr b="1" dirty="0">
              <a:latin typeface="Roboto Slab"/>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50" y="1763986"/>
            <a:ext cx="7130510" cy="4493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pPr marL="285750" indent="-285750">
              <a:buFontTx/>
              <a:buChar char="-"/>
            </a:pPr>
            <a:r>
              <a:rPr lang="de-DE" dirty="0">
                <a:latin typeface="PT Sans" panose="020B0503020203020204" pitchFamily="34" charset="0"/>
              </a:rPr>
              <a:t>Erste Programmierungs-/Modellierungsansätze</a:t>
            </a:r>
          </a:p>
          <a:p>
            <a:pPr marL="285750" indent="-285750">
              <a:buFont typeface="Wingdings" pitchFamily="2" charset="2"/>
              <a:buChar char="à"/>
            </a:pPr>
            <a:r>
              <a:rPr lang="de-DE" dirty="0">
                <a:latin typeface="PT Sans" panose="020B0503020203020204" pitchFamily="34" charset="0"/>
                <a:sym typeface="Wingdings" pitchFamily="2" charset="2"/>
              </a:rPr>
              <a:t>In welcher Sprache?</a:t>
            </a:r>
          </a:p>
          <a:p>
            <a:pPr marL="285750" indent="-285750">
              <a:buFont typeface="Wingdings" pitchFamily="2" charset="2"/>
              <a:buChar char="à"/>
            </a:pPr>
            <a:r>
              <a:rPr lang="de-DE" dirty="0">
                <a:latin typeface="PT Sans" panose="020B0503020203020204" pitchFamily="34" charset="0"/>
                <a:sym typeface="Wingdings" pitchFamily="2" charset="2"/>
              </a:rPr>
              <a:t>Welche Spiele? </a:t>
            </a:r>
          </a:p>
          <a:p>
            <a:pPr marL="285750" indent="-285750">
              <a:buFont typeface="Wingdings" pitchFamily="2" charset="2"/>
              <a:buChar char="à"/>
            </a:pPr>
            <a:r>
              <a:rPr lang="de-DE" dirty="0">
                <a:latin typeface="PT Sans" panose="020B0503020203020204" pitchFamily="34" charset="0"/>
                <a:sym typeface="Wingdings" pitchFamily="2" charset="2"/>
              </a:rPr>
              <a:t>Wie hoch ist der Programmieraufwand?</a:t>
            </a:r>
          </a:p>
          <a:p>
            <a:pPr marL="285750" indent="-285750">
              <a:buFont typeface="Wingdings" pitchFamily="2" charset="2"/>
              <a:buChar char="à"/>
            </a:pPr>
            <a:endParaRPr lang="de-DE" dirty="0">
              <a:latin typeface="PT Sans" panose="020B0503020203020204" pitchFamily="34" charset="0"/>
            </a:endParaRPr>
          </a:p>
          <a:p>
            <a:pPr marL="285750" indent="-285750">
              <a:buFontTx/>
              <a:buChar char="-"/>
            </a:pPr>
            <a:r>
              <a:rPr lang="de-DE" dirty="0">
                <a:latin typeface="PT Sans" panose="020B0503020203020204" pitchFamily="34" charset="0"/>
              </a:rPr>
              <a:t>Erste </a:t>
            </a:r>
            <a:r>
              <a:rPr lang="de-DE" dirty="0" err="1">
                <a:latin typeface="PT Sans" panose="020B0503020203020204" pitchFamily="34" charset="0"/>
              </a:rPr>
              <a:t>PoC</a:t>
            </a:r>
            <a:r>
              <a:rPr lang="de-DE" dirty="0">
                <a:latin typeface="PT Sans" panose="020B0503020203020204" pitchFamily="34" charset="0"/>
              </a:rPr>
              <a:t> durchgeführt werden</a:t>
            </a:r>
          </a:p>
          <a:p>
            <a:pPr marL="285750" indent="-285750">
              <a:buFontTx/>
              <a:buChar char="-"/>
            </a:pPr>
            <a:endParaRPr lang="de-DE" dirty="0">
              <a:latin typeface="PT Sans" panose="020B0503020203020204" pitchFamily="34" charset="0"/>
            </a:endParaRPr>
          </a:p>
          <a:p>
            <a:pPr marL="285750" indent="-285750">
              <a:buFontTx/>
              <a:buChar char="-"/>
            </a:pPr>
            <a:r>
              <a:rPr lang="de-DE" dirty="0">
                <a:latin typeface="PT Sans" panose="020B0503020203020204" pitchFamily="34" charset="0"/>
              </a:rPr>
              <a:t>Layout mit FIGMA o.Ä. planen </a:t>
            </a:r>
          </a:p>
          <a:p>
            <a:pPr marL="285750" indent="-285750">
              <a:buFontTx/>
              <a:buChar char="-"/>
            </a:pPr>
            <a:endParaRPr lang="de-DE" dirty="0">
              <a:latin typeface="PT Sans" panose="020B0503020203020204" pitchFamily="34" charset="0"/>
            </a:endParaRPr>
          </a:p>
          <a:p>
            <a:pPr marL="285750" indent="-285750">
              <a:buFontTx/>
              <a:buChar char="-"/>
            </a:pPr>
            <a:r>
              <a:rPr lang="de-DE" dirty="0">
                <a:latin typeface="PT Sans" panose="020B0503020203020204" pitchFamily="34" charset="0"/>
              </a:rPr>
              <a:t>Weitere Inhalte ausdenken: Word-Tutorial, Lernvideos zu HTML usw.</a:t>
            </a:r>
          </a:p>
          <a:p>
            <a:pPr marL="285750" indent="-285750">
              <a:buFontTx/>
              <a:buChar char="-"/>
            </a:pPr>
            <a:endParaRPr lang="de-DE" dirty="0">
              <a:latin typeface="PT Sans" panose="020B0503020203020204" pitchFamily="34" charset="0"/>
            </a:endParaRPr>
          </a:p>
          <a:p>
            <a:pPr marL="285750" indent="-285750">
              <a:buFontTx/>
              <a:buChar char="-"/>
            </a:pPr>
            <a:r>
              <a:rPr lang="de-DE" dirty="0">
                <a:latin typeface="PT Sans" panose="020B0503020203020204" pitchFamily="34" charset="0"/>
              </a:rPr>
              <a:t>Projektrisiken weiter iterieren</a:t>
            </a:r>
          </a:p>
          <a:p>
            <a:pPr marL="285750" indent="-285750">
              <a:buFontTx/>
              <a:buChar char="-"/>
            </a:pPr>
            <a:endParaRPr lang="de-DE" dirty="0">
              <a:latin typeface="Roboto Slab"/>
            </a:endParaRPr>
          </a:p>
          <a:p>
            <a:endParaRPr lang="de-DE" dirty="0"/>
          </a:p>
          <a:p>
            <a:endParaRPr lang="de-DE" dirty="0"/>
          </a:p>
          <a:p>
            <a:endParaRPr lang="de-DE" dirty="0"/>
          </a:p>
        </p:txBody>
      </p:sp>
    </p:spTree>
    <p:extLst>
      <p:ext uri="{BB962C8B-B14F-4D97-AF65-F5344CB8AC3E}">
        <p14:creationId xmlns:p14="http://schemas.microsoft.com/office/powerpoint/2010/main" val="391099630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EAE61544D415745AACD999ABE7D5D87" ma:contentTypeVersion="4" ma:contentTypeDescription="Ein neues Dokument erstellen." ma:contentTypeScope="" ma:versionID="4f0d58308200890f4575e1130e8492cf">
  <xsd:schema xmlns:xsd="http://www.w3.org/2001/XMLSchema" xmlns:xs="http://www.w3.org/2001/XMLSchema" xmlns:p="http://schemas.microsoft.com/office/2006/metadata/properties" xmlns:ns2="98ad5e0b-513a-41fa-afcc-52a85b9a617f" targetNamespace="http://schemas.microsoft.com/office/2006/metadata/properties" ma:root="true" ma:fieldsID="b716f53c0010172f48bf788135067ac3" ns2:_="">
    <xsd:import namespace="98ad5e0b-513a-41fa-afcc-52a85b9a61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d5e0b-513a-41fa-afcc-52a85b9a61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1ADF24-3703-458B-A449-D21E9350108B}">
  <ds:schemaRefs>
    <ds:schemaRef ds:uri="98ad5e0b-513a-41fa-afcc-52a85b9a61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205E20-4AE4-4A1B-A2C6-2B1BC0A2974E}">
  <ds:schemaRefs>
    <ds:schemaRef ds:uri="http://schemas.microsoft.com/sharepoint/v3/contenttype/forms"/>
  </ds:schemaRefs>
</ds:datastoreItem>
</file>

<file path=customXml/itemProps3.xml><?xml version="1.0" encoding="utf-8"?>
<ds:datastoreItem xmlns:ds="http://schemas.openxmlformats.org/officeDocument/2006/customXml" ds:itemID="{9AB3D546-B1FE-47D2-B752-3E9719DEBE0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2109</Words>
  <Application>Microsoft Office PowerPoint</Application>
  <PresentationFormat>Benutzerdefiniert</PresentationFormat>
  <Paragraphs>571</Paragraphs>
  <Slides>12</Slides>
  <Notes>7</Notes>
  <HiddenSlides>0</HiddenSlides>
  <MMClips>0</MMClips>
  <ScaleCrop>false</ScaleCrop>
  <HeadingPairs>
    <vt:vector size="6" baseType="variant">
      <vt:variant>
        <vt:lpstr>Verwendete Schriftarten</vt:lpstr>
      </vt:variant>
      <vt:variant>
        <vt:i4>14</vt:i4>
      </vt:variant>
      <vt:variant>
        <vt:lpstr>Design</vt:lpstr>
      </vt:variant>
      <vt:variant>
        <vt:i4>1</vt:i4>
      </vt:variant>
      <vt:variant>
        <vt:lpstr>Folientitel</vt:lpstr>
      </vt:variant>
      <vt:variant>
        <vt:i4>12</vt:i4>
      </vt:variant>
    </vt:vector>
  </HeadingPairs>
  <TitlesOfParts>
    <vt:vector size="27" baseType="lpstr">
      <vt:lpstr>Arial</vt:lpstr>
      <vt:lpstr>Gill Sans</vt:lpstr>
      <vt:lpstr>Helvetica Light</vt:lpstr>
      <vt:lpstr>Helvetica Neue</vt:lpstr>
      <vt:lpstr>Helvetica Neue Light</vt:lpstr>
      <vt:lpstr>Helvetica Neue Medium</vt:lpstr>
      <vt:lpstr>Helvetica Neue Thin</vt:lpstr>
      <vt:lpstr>PT Sans</vt:lpstr>
      <vt:lpstr>Roboto Slab</vt:lpstr>
      <vt:lpstr>Roboto Slab </vt:lpstr>
      <vt:lpstr>Roboto Slab Bold</vt:lpstr>
      <vt:lpstr>Roboto Slab Regular</vt:lpstr>
      <vt:lpstr>Symbol</vt:lpstr>
      <vt:lpstr>Wingdings</vt: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Domenic Konrad Schäfer (dschaef8)</cp:lastModifiedBy>
  <cp:revision>7</cp:revision>
  <dcterms:modified xsi:type="dcterms:W3CDTF">2021-11-07T18:11:28Z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0x0101005EAE61544D415745AACD999ABE7D5D87</vt:lpwstr>
  </property>
</Properties>
</file>