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80.xml" ContentType="application/vnd.openxmlformats-officedocument.presentationml.tags+xml"/>
  <Override PartName="/ppt/notesSlides/notesSlide1.xml" ContentType="application/vnd.openxmlformats-officedocument.presentationml.notesSlide+xml"/>
  <Override PartName="/ppt/tags/tag181.xml" ContentType="application/vnd.openxmlformats-officedocument.presentationml.tags+xml"/>
  <Override PartName="/ppt/notesSlides/notesSlide2.xml" ContentType="application/vnd.openxmlformats-officedocument.presentationml.notesSlide+xml"/>
  <Override PartName="/ppt/tags/tag18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134805314" r:id="rId3"/>
    <p:sldId id="2134805313" r:id="rId4"/>
    <p:sldId id="2134805316" r:id="rId5"/>
    <p:sldId id="2134805322" r:id="rId6"/>
    <p:sldId id="2134805282" r:id="rId7"/>
    <p:sldId id="21348053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D3C"/>
    <a:srgbClr val="FFF7D1"/>
    <a:srgbClr val="FFF9F4"/>
    <a:srgbClr val="468794"/>
    <a:srgbClr val="BB5C7A"/>
    <a:srgbClr val="E66067"/>
    <a:srgbClr val="DF8B73"/>
    <a:srgbClr val="A6A6A6"/>
    <a:srgbClr val="D1D8FF"/>
    <a:srgbClr val="D9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21" autoAdjust="0"/>
  </p:normalViewPr>
  <p:slideViewPr>
    <p:cSldViewPr snapToGrid="0" snapToObjects="1">
      <p:cViewPr>
        <p:scale>
          <a:sx n="100" d="100"/>
          <a:sy n="100" d="100"/>
        </p:scale>
        <p:origin x="948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2046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13 November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13 November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2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FEA09E-B533-4D4E-953A-87FE3907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012" y="4518025"/>
            <a:ext cx="5632450" cy="10002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300"/>
      </a:spcBef>
      <a:spcAft>
        <a:spcPts val="3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44000" indent="-144000" algn="l" defTabSz="914400" rtl="0" eaLnBrk="1" latinLnBrk="0" hangingPunct="1">
      <a:spcAft>
        <a:spcPts val="300"/>
      </a:spcAft>
      <a:buSzPct val="110000"/>
      <a:buFont typeface="Wingdings" panose="05000000000000000000" pitchFamily="2" charset="2"/>
      <a:buChar char="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SzPct val="110000"/>
      <a:buFont typeface="Arial" panose="020B0604020202020204" pitchFamily="34" charset="0"/>
      <a:buChar char="‒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SzPct val="100000"/>
      <a:buFont typeface="Arial" panose="020B0604020202020204" pitchFamily="34" charset="0"/>
      <a:buChar char="•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Font typeface="Arial" panose="020B0604020202020204" pitchFamily="34" charset="0"/>
      <a:buChar char="̶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725" y="539750"/>
            <a:ext cx="6505575" cy="36591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7673" y="5382605"/>
            <a:ext cx="5868503" cy="2498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4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725" y="539750"/>
            <a:ext cx="6505575" cy="36591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7673" y="5382605"/>
            <a:ext cx="5868503" cy="2498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8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725" y="539750"/>
            <a:ext cx="6505575" cy="36591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7673" y="5382605"/>
            <a:ext cx="5868503" cy="2498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image" Target="../media/image1.emf"/><Relationship Id="rId4" Type="http://schemas.openxmlformats.org/officeDocument/2006/relationships/tags" Target="../tags/tag79.xml"/><Relationship Id="rId9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2.emf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11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1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9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image" Target="../media/image2.emf"/><Relationship Id="rId4" Type="http://schemas.openxmlformats.org/officeDocument/2006/relationships/tags" Target="../tags/tag139.xml"/><Relationship Id="rId9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3.v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47.xml"/><Relationship Id="rId11" Type="http://schemas.openxmlformats.org/officeDocument/2006/relationships/image" Target="../media/image1.emf"/><Relationship Id="rId5" Type="http://schemas.openxmlformats.org/officeDocument/2006/relationships/tags" Target="../tags/tag146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45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23.vml"/><Relationship Id="rId6" Type="http://schemas.openxmlformats.org/officeDocument/2006/relationships/tags" Target="../tags/tag154.xml"/><Relationship Id="rId11" Type="http://schemas.openxmlformats.org/officeDocument/2006/relationships/image" Target="../media/image1.emf"/><Relationship Id="rId5" Type="http://schemas.openxmlformats.org/officeDocument/2006/relationships/tags" Target="../tags/tag153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152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15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7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16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9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tags" Target="../tags/tag17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9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image" Target="../media/image2.emf"/><Relationship Id="rId2" Type="http://schemas.openxmlformats.org/officeDocument/2006/relationships/tags" Target="../tags/tag17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5.v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6.v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7.v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image" Target="../media/image2.emf"/><Relationship Id="rId4" Type="http://schemas.openxmlformats.org/officeDocument/2006/relationships/tags" Target="../tags/tag49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image" Target="../media/image1.emf"/><Relationship Id="rId5" Type="http://schemas.openxmlformats.org/officeDocument/2006/relationships/tags" Target="../tags/tag56.xml"/><Relationship Id="rId10" Type="http://schemas.openxmlformats.org/officeDocument/2006/relationships/oleObject" Target="../embeddings/oleObject8.bin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vmlDrawing" Target="../drawings/vmlDrawing9.vml"/><Relationship Id="rId6" Type="http://schemas.openxmlformats.org/officeDocument/2006/relationships/tags" Target="../tags/tag64.xml"/><Relationship Id="rId11" Type="http://schemas.openxmlformats.org/officeDocument/2006/relationships/image" Target="../media/image1.emf"/><Relationship Id="rId5" Type="http://schemas.openxmlformats.org/officeDocument/2006/relationships/tags" Target="../tags/tag6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6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7959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2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ocumenttype">
            <a:extLst>
              <a:ext uri="{FF2B5EF4-FFF2-40B4-BE49-F238E27FC236}">
                <a16:creationId xmlns:a16="http://schemas.microsoft.com/office/drawing/2014/main" id="{DE3C3960-0EC4-43CA-8C5D-7EDF82892481}"/>
              </a:ext>
            </a:extLst>
          </p:cNvPr>
          <p:cNvSpPr>
            <a:spLocks noGrp="1"/>
          </p:cNvSpPr>
          <p:nvPr userDrawn="1">
            <p:ph type="body" sz="quarter" idx="13" hasCustomPrompt="1"/>
            <p:custDataLst>
              <p:tags r:id="rId4"/>
            </p:custDataLst>
          </p:nvPr>
        </p:nvSpPr>
        <p:spPr bwMode="auto">
          <a:xfrm>
            <a:off x="546547" y="2870310"/>
            <a:ext cx="11087099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lang="en-US" sz="1400" dirty="0"/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661A09F4-7D78-489F-97AE-E62FC3E08303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5"/>
            </p:custDataLst>
          </p:nvPr>
        </p:nvSpPr>
        <p:spPr bwMode="auto">
          <a:xfrm>
            <a:off x="547688" y="2423949"/>
            <a:ext cx="11087099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lang="en-US" sz="1800" dirty="0"/>
            </a:lvl1pPr>
          </a:lstStyle>
          <a:p>
            <a:pPr lvl="0">
              <a:buNone/>
            </a:pPr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FC4EAEEE-AEF1-474D-A55D-ECBF23F6223D}"/>
              </a:ext>
            </a:extLst>
          </p:cNvPr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 bwMode="auto">
          <a:xfrm>
            <a:off x="547688" y="1577480"/>
            <a:ext cx="11087099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lang="en-US" sz="44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E46D9-622A-4780-95DB-65571DD37F69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8794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92" name="think-cell Slide" r:id="rId8" imgW="572" imgH="588" progId="TCLayout.ActiveDocument.1">
                  <p:embed/>
                </p:oleObj>
              </mc:Choice>
              <mc:Fallback>
                <p:oleObj name="think-cell Slide" r:id="rId8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157B9-E0E3-4BE3-AD3C-5767A2AF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20" y="177101"/>
            <a:ext cx="7373072" cy="384721"/>
          </a:xfrm>
        </p:spPr>
        <p:txBody>
          <a:bodyPr/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8669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8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31494" y="177105"/>
            <a:ext cx="8241946" cy="384721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714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2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19919" y="175171"/>
            <a:ext cx="11667281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77D62-6798-4C3B-A9FF-8042D786512A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7012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6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16B77B-6828-4327-B556-EFEFFF2104E1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7891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1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44B029-A93B-473F-8D7D-BDC8BC13C8E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1552F1-AC26-49A3-9CEC-12E3856E2ADC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9FD83551-ED8D-4899-BB96-86E0DA5C486D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 bwMode="auto">
          <a:xfrm>
            <a:off x="546547" y="2870310"/>
            <a:ext cx="11087099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lang="en-US" sz="1400" dirty="0"/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FCE68B64-F322-4E3C-A9A5-EE9FDA6FA34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auto">
          <a:xfrm>
            <a:off x="547688" y="2423949"/>
            <a:ext cx="11087099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lang="en-US" sz="1800" dirty="0"/>
            </a:lvl1pPr>
          </a:lstStyle>
          <a:p>
            <a:pPr lvl="0">
              <a:buNone/>
            </a:pPr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1329EF60-9619-4E1F-B715-4A6E54E8DB62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 bwMode="auto">
          <a:xfrm>
            <a:off x="547688" y="1577480"/>
            <a:ext cx="11087099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lang="en-US" sz="44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ja-JP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051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8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D3A330D-704F-4050-81F6-50A136E7860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CBC6D012-071C-464B-B8B1-DA0A3552D82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7101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ja-JP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DB0C68-81D8-4BCB-8FED-587D098337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3456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3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EAA134-9792-4D41-898E-A83D3A4E3D6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729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7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8064E9-3153-4628-A7D5-81F8DEADB0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0139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01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FCABF2-1291-4CAB-A39C-0FDD2FD8A1F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2273FB-3270-4181-86FF-C1D92782D4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4882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26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E3D51E-EFF4-4CED-8D1C-0D351D7D327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81963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89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B5E9DFD7-B68B-48E7-87DE-32ECFD01C44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67721" y="177101"/>
            <a:ext cx="11656555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ja-JP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909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63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FA1A46-CC63-4D80-904D-B75922926F0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2877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56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0D4AFA-8000-40DB-AEE2-5E60F6E2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77101"/>
            <a:ext cx="5217911" cy="3847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633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1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F883C-DE48-40A7-9AE2-3086A234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77101"/>
            <a:ext cx="6967728" cy="3847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8775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0" name="think-cell Slide" r:id="rId8" imgW="473" imgH="473" progId="TCLayout.ActiveDocument.1">
                  <p:embed/>
                </p:oleObj>
              </mc:Choice>
              <mc:Fallback>
                <p:oleObj name="think-cell Slide" r:id="rId8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D8EE-302B-4D55-8EE6-12AD8C72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77101"/>
            <a:ext cx="7918704" cy="3847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37BF69-DBBB-44FA-AA65-8999BD8B4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6688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86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40E0BC-D285-4CB0-BC8F-8E2C57BF2A2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0D73C-C305-4158-8971-27CAF9AE3BFD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CD2BF5E-92A7-41C4-93AE-C72274D09C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9499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11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98B2F-937B-4D79-BD3B-22591D15A056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1664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85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65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08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6146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2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41949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56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700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85507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9072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4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18D88-E782-4758-B80B-39B11B99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6" y="177101"/>
            <a:ext cx="5683170" cy="384721"/>
          </a:xfrm>
        </p:spPr>
        <p:txBody>
          <a:bodyPr/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21" Type="http://schemas.openxmlformats.org/officeDocument/2006/relationships/tags" Target="../tags/tag96.xml"/><Relationship Id="rId34" Type="http://schemas.openxmlformats.org/officeDocument/2006/relationships/tags" Target="../tags/tag109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tags" Target="../tags/tag108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37" Type="http://schemas.openxmlformats.org/officeDocument/2006/relationships/oleObject" Target="../embeddings/oleObject15.bin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15.v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tags" Target="../tags/tag111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35" Type="http://schemas.openxmlformats.org/officeDocument/2006/relationships/tags" Target="../tags/tag110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810265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8" name="think-cell Slide" r:id="rId36" imgW="413" imgH="416" progId="TCLayout.ActiveDocument.1">
                  <p:embed/>
                </p:oleObj>
              </mc:Choice>
              <mc:Fallback>
                <p:oleObj name="think-cell Slide" r:id="rId3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265368" y="177101"/>
            <a:ext cx="11656556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ja-JP" dirty="0"/>
              <a:t>Click to edit Master title style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249574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6003925" y="2170800"/>
            <a:ext cx="243765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b="1" dirty="0"/>
              <a:t>Above Chart Exhibit Title</a:t>
            </a:r>
            <a:br>
              <a:rPr lang="en-US" b="1" dirty="0"/>
            </a:br>
            <a:r>
              <a:rPr lang="en-US" sz="140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265368" y="2170800"/>
            <a:ext cx="277086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grpSp>
        <p:nvGrpSpPr>
          <p:cNvPr id="151" name="LegendLines" hidden="1">
            <a:extLst>
              <a:ext uri="{FF2B5EF4-FFF2-40B4-BE49-F238E27FC236}">
                <a16:creationId xmlns:a16="http://schemas.microsoft.com/office/drawing/2014/main" id="{395A2973-9CA9-4F94-85A9-F1899C5F3F88}"/>
              </a:ext>
            </a:extLst>
          </p:cNvPr>
          <p:cNvGrpSpPr/>
          <p:nvPr userDrawn="1"/>
        </p:nvGrpSpPr>
        <p:grpSpPr>
          <a:xfrm>
            <a:off x="10317304" y="3304485"/>
            <a:ext cx="1319960" cy="958286"/>
            <a:chOff x="10162879" y="3243772"/>
            <a:chExt cx="1319960" cy="958286"/>
          </a:xfrm>
        </p:grpSpPr>
        <p:sp>
          <p:nvSpPr>
            <p:cNvPr id="170" name="Legend1" hidden="1">
              <a:extLst>
                <a:ext uri="{FF2B5EF4-FFF2-40B4-BE49-F238E27FC236}">
                  <a16:creationId xmlns:a16="http://schemas.microsoft.com/office/drawing/2014/main" id="{D90F7BF3-8CAC-4FD3-A516-0E7B37684725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4D0D3D74-D35A-48A8-A666-2AEA94A98C84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7014CAED-5932-4511-8B4A-F72B2A72F98B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7DD0D11C-A787-43AD-817E-0AC324AE17A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EF07555C-A3FC-4D48-9F75-D9421DC6E0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C4FDD2D2-C6D4-4A77-9F23-7BB286BB377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D7B8D8E9-FFB9-4D1B-BD5A-332D77EA7ACF}"/>
              </a:ext>
            </a:extLst>
          </p:cNvPr>
          <p:cNvGrpSpPr/>
          <p:nvPr userDrawn="1"/>
        </p:nvGrpSpPr>
        <p:grpSpPr>
          <a:xfrm>
            <a:off x="10688315" y="1326348"/>
            <a:ext cx="948949" cy="1731859"/>
            <a:chOff x="7723680" y="1702457"/>
            <a:chExt cx="948949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EAB1B86B-F6CD-4F93-95B7-9138B7FE77C1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F2410E9C-F25F-49D1-8FCB-1719C3F17978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126637B0-94FB-4C15-B0B1-2B9A7E609FEA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A4FB6045-CCEA-4D94-8EED-DFD50334DEE0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43E7FE0E-BBBC-4F75-9E5B-897266EC14B0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5EAFB402-D8F4-41A6-A499-990DE093B508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14E8337F-46BE-47B8-A673-D9B8FD243F7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FDDDB4FC-3709-4057-A10B-4B91A2F9AE9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EAB06A6A-722C-4D2A-9113-BC94F3861BAF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6899FA4A-1276-4D42-878B-6663143DF3A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932F7A3F-7572-4A47-9944-18751B36B9C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840CE262-03EF-465F-BC1E-FBFEC80E0EB2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389BE5C7-335A-4F21-863E-951687F5606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B76A61FA-9D53-41C0-B995-C220B1B8FAC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B84BCD3F-7B08-4C93-8D44-7A94648C4EA1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52545BC4-47F4-49A6-8DE3-A245CDD1FA8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96B48561-F451-4F23-A856-7A4BABFF6587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4CE40E6D-D9C4-4CF5-B59C-8C4245B06501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6C5BA5F6-7F10-4193-8A78-A3627C8BFD9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811C9063-1EFB-421B-96DF-5B981296DC8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DE8AEE49-EAC9-4ABE-A0F3-ABD1129F224F}"/>
              </a:ext>
            </a:extLst>
          </p:cNvPr>
          <p:cNvGrpSpPr/>
          <p:nvPr userDrawn="1"/>
        </p:nvGrpSpPr>
        <p:grpSpPr>
          <a:xfrm>
            <a:off x="10714801" y="4509049"/>
            <a:ext cx="922463" cy="1717282"/>
            <a:chOff x="10652400" y="4322824"/>
            <a:chExt cx="922463" cy="1717282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362E27E6-191C-4851-B1A5-E9344384F064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7477C09C-7501-4BA7-A956-610046AA5D1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8BC8E5D1-62BD-42DF-B7A9-A6891A151194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415DBCDB-8D84-4FF5-A274-0C2DDAED83DC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07BFFFBF-6745-4F0D-91F4-C785C4BF4215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F566F094-B2DA-4DD6-80AC-C75893B6F503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406D7151-5915-4B03-A73C-80FF095DB4DB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07E7A490-E1E7-43AE-ACD7-014CBB9126F4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28ED1A06-C43F-4BFA-8254-22566C51C762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2DBA34B8-36E7-45BE-975C-43B10B340E48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90B67D0-D207-4C09-A4B5-B96FF8916DF1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lang="en-US" sz="2500" b="0" kern="1200" cap="none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kumimoji="1"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kumimoji="1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kumimoji="1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kumimoji="1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kumimoji="1"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0B17A4-151A-442A-85BB-61D97FD47C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377407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6" name="think-cell Slide" r:id="rId37" imgW="592" imgH="591" progId="TCLayout.ActiveDocument.1">
                  <p:embed/>
                </p:oleObj>
              </mc:Choice>
              <mc:Fallback>
                <p:oleObj name="think-cell Slide" r:id="rId37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3399E7-290D-4CE6-AA08-2DA0CF307E1C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0" i="0" baseline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76" name="Sticker" hidden="1">
            <a:extLst>
              <a:ext uri="{FF2B5EF4-FFF2-40B4-BE49-F238E27FC236}">
                <a16:creationId xmlns:a16="http://schemas.microsoft.com/office/drawing/2014/main" id="{F05F3D84-B1F2-4969-91DD-7BB0F78A4159}"/>
              </a:ext>
            </a:extLst>
          </p:cNvPr>
          <p:cNvSpPr txBox="1"/>
          <p:nvPr userDrawn="1"/>
        </p:nvSpPr>
        <p:spPr>
          <a:xfrm>
            <a:off x="554736" y="1249574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dirty="0"/>
              <a:t>STICKER</a:t>
            </a:r>
          </a:p>
        </p:txBody>
      </p:sp>
      <p:sp>
        <p:nvSpPr>
          <p:cNvPr id="207" name="ACET" hidden="1">
            <a:extLst>
              <a:ext uri="{FF2B5EF4-FFF2-40B4-BE49-F238E27FC236}">
                <a16:creationId xmlns:a16="http://schemas.microsoft.com/office/drawing/2014/main" id="{9C1AB688-8E46-4BED-871D-3FE073C183F2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6003924" y="2170800"/>
            <a:ext cx="243765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Above Chart Exhibit Title</a:t>
            </a:r>
            <a:br>
              <a:rPr lang="en-US" dirty="0"/>
            </a:br>
            <a:r>
              <a:rPr lang="en-US" sz="1400" b="0" dirty="0"/>
              <a:t>Unit of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BC65-10CC-4404-9B17-2797DDA4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2170800"/>
            <a:ext cx="275068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7" name="LegendBoxes" hidden="1">
            <a:extLst>
              <a:ext uri="{FF2B5EF4-FFF2-40B4-BE49-F238E27FC236}">
                <a16:creationId xmlns:a16="http://schemas.microsoft.com/office/drawing/2014/main" id="{463424A7-3DCF-4DCD-BF5E-F74887654115}"/>
              </a:ext>
            </a:extLst>
          </p:cNvPr>
          <p:cNvGrpSpPr/>
          <p:nvPr userDrawn="1"/>
        </p:nvGrpSpPr>
        <p:grpSpPr>
          <a:xfrm>
            <a:off x="10714801" y="4509049"/>
            <a:ext cx="922463" cy="1717282"/>
            <a:chOff x="10554770" y="4322824"/>
            <a:chExt cx="922463" cy="1717282"/>
          </a:xfrm>
        </p:grpSpPr>
        <p:sp>
          <p:nvSpPr>
            <p:cNvPr id="148" name="RectangleLegend1" hidden="1">
              <a:extLst>
                <a:ext uri="{FF2B5EF4-FFF2-40B4-BE49-F238E27FC236}">
                  <a16:creationId xmlns:a16="http://schemas.microsoft.com/office/drawing/2014/main" id="{9AD3ED83-73C1-477D-B3EE-522C1290AF86}"/>
                </a:ext>
              </a:extLst>
            </p:cNvPr>
            <p:cNvSpPr/>
            <p:nvPr/>
          </p:nvSpPr>
          <p:spPr>
            <a:xfrm>
              <a:off x="1055477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49" name="RectangleLegend2" hidden="1">
              <a:extLst>
                <a:ext uri="{FF2B5EF4-FFF2-40B4-BE49-F238E27FC236}">
                  <a16:creationId xmlns:a16="http://schemas.microsoft.com/office/drawing/2014/main" id="{3B450D8C-081D-476E-BBEE-FB37A5CDA95C}"/>
                </a:ext>
              </a:extLst>
            </p:cNvPr>
            <p:cNvSpPr/>
            <p:nvPr/>
          </p:nvSpPr>
          <p:spPr>
            <a:xfrm>
              <a:off x="1055477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50" name="RectangleLegend3" hidden="1">
              <a:extLst>
                <a:ext uri="{FF2B5EF4-FFF2-40B4-BE49-F238E27FC236}">
                  <a16:creationId xmlns:a16="http://schemas.microsoft.com/office/drawing/2014/main" id="{890D72F5-29E4-48DF-B1B1-BA6AB24C6F16}"/>
                </a:ext>
              </a:extLst>
            </p:cNvPr>
            <p:cNvSpPr/>
            <p:nvPr/>
          </p:nvSpPr>
          <p:spPr>
            <a:xfrm>
              <a:off x="1055477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51" name="RectangleLegend4" hidden="1">
              <a:extLst>
                <a:ext uri="{FF2B5EF4-FFF2-40B4-BE49-F238E27FC236}">
                  <a16:creationId xmlns:a16="http://schemas.microsoft.com/office/drawing/2014/main" id="{EDCB82A2-F732-4461-B54C-5380A69E5722}"/>
                </a:ext>
              </a:extLst>
            </p:cNvPr>
            <p:cNvSpPr/>
            <p:nvPr/>
          </p:nvSpPr>
          <p:spPr>
            <a:xfrm>
              <a:off x="1055477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52" name="RectangleLegend5" hidden="1">
              <a:extLst>
                <a:ext uri="{FF2B5EF4-FFF2-40B4-BE49-F238E27FC236}">
                  <a16:creationId xmlns:a16="http://schemas.microsoft.com/office/drawing/2014/main" id="{79AA12A8-52F1-446E-990A-8C40073425D1}"/>
                </a:ext>
              </a:extLst>
            </p:cNvPr>
            <p:cNvSpPr/>
            <p:nvPr/>
          </p:nvSpPr>
          <p:spPr>
            <a:xfrm>
              <a:off x="1055477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53" name="Legend1" hidden="1">
              <a:extLst>
                <a:ext uri="{FF2B5EF4-FFF2-40B4-BE49-F238E27FC236}">
                  <a16:creationId xmlns:a16="http://schemas.microsoft.com/office/drawing/2014/main" id="{57FF709F-5DDE-4905-9138-80FCD4F98E42}"/>
                </a:ext>
              </a:extLst>
            </p:cNvPr>
            <p:cNvSpPr txBox="1"/>
            <p:nvPr/>
          </p:nvSpPr>
          <p:spPr>
            <a:xfrm>
              <a:off x="1088091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54" name="Legend2" hidden="1">
              <a:extLst>
                <a:ext uri="{FF2B5EF4-FFF2-40B4-BE49-F238E27FC236}">
                  <a16:creationId xmlns:a16="http://schemas.microsoft.com/office/drawing/2014/main" id="{15C56BB2-B31E-42CA-A715-F02B6FD619CF}"/>
                </a:ext>
              </a:extLst>
            </p:cNvPr>
            <p:cNvSpPr txBox="1"/>
            <p:nvPr/>
          </p:nvSpPr>
          <p:spPr>
            <a:xfrm>
              <a:off x="1088091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5" name="Legend3" hidden="1">
              <a:extLst>
                <a:ext uri="{FF2B5EF4-FFF2-40B4-BE49-F238E27FC236}">
                  <a16:creationId xmlns:a16="http://schemas.microsoft.com/office/drawing/2014/main" id="{1418A2AE-5D9B-4760-95C5-A595AC0C524C}"/>
                </a:ext>
              </a:extLst>
            </p:cNvPr>
            <p:cNvSpPr txBox="1"/>
            <p:nvPr/>
          </p:nvSpPr>
          <p:spPr>
            <a:xfrm>
              <a:off x="1088091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56" name="Legend4" hidden="1">
              <a:extLst>
                <a:ext uri="{FF2B5EF4-FFF2-40B4-BE49-F238E27FC236}">
                  <a16:creationId xmlns:a16="http://schemas.microsoft.com/office/drawing/2014/main" id="{0B079804-5F18-45AE-AE91-57D765869443}"/>
                </a:ext>
              </a:extLst>
            </p:cNvPr>
            <p:cNvSpPr txBox="1"/>
            <p:nvPr/>
          </p:nvSpPr>
          <p:spPr>
            <a:xfrm>
              <a:off x="1088091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57" name="Legend5" hidden="1">
              <a:extLst>
                <a:ext uri="{FF2B5EF4-FFF2-40B4-BE49-F238E27FC236}">
                  <a16:creationId xmlns:a16="http://schemas.microsoft.com/office/drawing/2014/main" id="{BB554FFF-2B82-490D-A3F6-EE08DB2D71B8}"/>
                </a:ext>
              </a:extLst>
            </p:cNvPr>
            <p:cNvSpPr txBox="1"/>
            <p:nvPr/>
          </p:nvSpPr>
          <p:spPr>
            <a:xfrm>
              <a:off x="1088091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</p:grpSp>
      <p:grpSp>
        <p:nvGrpSpPr>
          <p:cNvPr id="158" name="LegendLines" hidden="1">
            <a:extLst>
              <a:ext uri="{FF2B5EF4-FFF2-40B4-BE49-F238E27FC236}">
                <a16:creationId xmlns:a16="http://schemas.microsoft.com/office/drawing/2014/main" id="{F67A88EF-B97E-4ED2-9B7E-565B240D8ABE}"/>
              </a:ext>
            </a:extLst>
          </p:cNvPr>
          <p:cNvGrpSpPr/>
          <p:nvPr userDrawn="1"/>
        </p:nvGrpSpPr>
        <p:grpSpPr>
          <a:xfrm>
            <a:off x="10317304" y="3304485"/>
            <a:ext cx="1319960" cy="958286"/>
            <a:chOff x="10162879" y="3243772"/>
            <a:chExt cx="1319960" cy="958286"/>
          </a:xfrm>
        </p:grpSpPr>
        <p:sp>
          <p:nvSpPr>
            <p:cNvPr id="159" name="Legend1" hidden="1">
              <a:extLst>
                <a:ext uri="{FF2B5EF4-FFF2-40B4-BE49-F238E27FC236}">
                  <a16:creationId xmlns:a16="http://schemas.microsoft.com/office/drawing/2014/main" id="{128E353D-0028-408A-8B12-227FD8751479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60" name="Legend2" hidden="1">
              <a:extLst>
                <a:ext uri="{FF2B5EF4-FFF2-40B4-BE49-F238E27FC236}">
                  <a16:creationId xmlns:a16="http://schemas.microsoft.com/office/drawing/2014/main" id="{9898268E-9B8D-40EA-AA9D-FF2AF73AD938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61" name="Legend3" hidden="1">
              <a:extLst>
                <a:ext uri="{FF2B5EF4-FFF2-40B4-BE49-F238E27FC236}">
                  <a16:creationId xmlns:a16="http://schemas.microsoft.com/office/drawing/2014/main" id="{54602AC2-DDCA-4CDB-9737-A7FAE3000E3F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62" name="LineLegend3" hidden="1">
              <a:extLst>
                <a:ext uri="{FF2B5EF4-FFF2-40B4-BE49-F238E27FC236}">
                  <a16:creationId xmlns:a16="http://schemas.microsoft.com/office/drawing/2014/main" id="{FDA43C28-6CAA-4838-93E6-FC9CD9B15A4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63" name="LineLegend2" hidden="1">
              <a:extLst>
                <a:ext uri="{FF2B5EF4-FFF2-40B4-BE49-F238E27FC236}">
                  <a16:creationId xmlns:a16="http://schemas.microsoft.com/office/drawing/2014/main" id="{050BF100-07BE-4B7B-8D86-0DD69D5BEE3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64" name="LineLegend1" hidden="1">
              <a:extLst>
                <a:ext uri="{FF2B5EF4-FFF2-40B4-BE49-F238E27FC236}">
                  <a16:creationId xmlns:a16="http://schemas.microsoft.com/office/drawing/2014/main" id="{87E8303B-7A2E-4F09-9135-4C6E01D664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</p:grpSp>
      <p:grpSp>
        <p:nvGrpSpPr>
          <p:cNvPr id="165" name="LegendMoons" hidden="1">
            <a:extLst>
              <a:ext uri="{FF2B5EF4-FFF2-40B4-BE49-F238E27FC236}">
                <a16:creationId xmlns:a16="http://schemas.microsoft.com/office/drawing/2014/main" id="{A470A3F0-6604-419C-9679-446D78719B0D}"/>
              </a:ext>
            </a:extLst>
          </p:cNvPr>
          <p:cNvGrpSpPr/>
          <p:nvPr userDrawn="1"/>
        </p:nvGrpSpPr>
        <p:grpSpPr>
          <a:xfrm>
            <a:off x="10688315" y="1326348"/>
            <a:ext cx="948949" cy="1731859"/>
            <a:chOff x="7716535" y="2630582"/>
            <a:chExt cx="948949" cy="1731859"/>
          </a:xfrm>
        </p:grpSpPr>
        <p:sp>
          <p:nvSpPr>
            <p:cNvPr id="166" name="Legend1" hidden="1">
              <a:extLst>
                <a:ext uri="{FF2B5EF4-FFF2-40B4-BE49-F238E27FC236}">
                  <a16:creationId xmlns:a16="http://schemas.microsoft.com/office/drawing/2014/main" id="{3E191F00-A91E-48A9-86AB-16ECAA12398F}"/>
                </a:ext>
              </a:extLst>
            </p:cNvPr>
            <p:cNvSpPr txBox="1"/>
            <p:nvPr/>
          </p:nvSpPr>
          <p:spPr>
            <a:xfrm>
              <a:off x="8069167" y="26379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67" name="Legend2" hidden="1">
              <a:extLst>
                <a:ext uri="{FF2B5EF4-FFF2-40B4-BE49-F238E27FC236}">
                  <a16:creationId xmlns:a16="http://schemas.microsoft.com/office/drawing/2014/main" id="{14EB61D2-CCA2-4EE4-85C4-E1A6F5478161}"/>
                </a:ext>
              </a:extLst>
            </p:cNvPr>
            <p:cNvSpPr txBox="1"/>
            <p:nvPr/>
          </p:nvSpPr>
          <p:spPr>
            <a:xfrm>
              <a:off x="8069167" y="301340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168" name="Legend3" hidden="1">
              <a:extLst>
                <a:ext uri="{FF2B5EF4-FFF2-40B4-BE49-F238E27FC236}">
                  <a16:creationId xmlns:a16="http://schemas.microsoft.com/office/drawing/2014/main" id="{1BEF0A06-54E8-4149-889D-81B2871A0E1E}"/>
                </a:ext>
              </a:extLst>
            </p:cNvPr>
            <p:cNvSpPr txBox="1"/>
            <p:nvPr/>
          </p:nvSpPr>
          <p:spPr>
            <a:xfrm>
              <a:off x="8069167" y="3388859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08" name="Legend4" hidden="1">
              <a:extLst>
                <a:ext uri="{FF2B5EF4-FFF2-40B4-BE49-F238E27FC236}">
                  <a16:creationId xmlns:a16="http://schemas.microsoft.com/office/drawing/2014/main" id="{77B78C7E-4334-40FB-B763-B6BE0FD64BB1}"/>
                </a:ext>
              </a:extLst>
            </p:cNvPr>
            <p:cNvSpPr txBox="1"/>
            <p:nvPr/>
          </p:nvSpPr>
          <p:spPr>
            <a:xfrm>
              <a:off x="8069167" y="3764318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sp>
          <p:nvSpPr>
            <p:cNvPr id="209" name="Legend5" hidden="1">
              <a:extLst>
                <a:ext uri="{FF2B5EF4-FFF2-40B4-BE49-F238E27FC236}">
                  <a16:creationId xmlns:a16="http://schemas.microsoft.com/office/drawing/2014/main" id="{2611703C-A79D-41AA-977C-3471277A6354}"/>
                </a:ext>
              </a:extLst>
            </p:cNvPr>
            <p:cNvSpPr txBox="1"/>
            <p:nvPr/>
          </p:nvSpPr>
          <p:spPr>
            <a:xfrm>
              <a:off x="8069167" y="4139779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  <a:endParaRPr lang="en-US" sz="1400" dirty="0"/>
            </a:p>
          </p:txBody>
        </p:sp>
        <p:grpSp>
          <p:nvGrpSpPr>
            <p:cNvPr id="210" name="MoonLegend1" hidden="1">
              <a:extLst>
                <a:ext uri="{FF2B5EF4-FFF2-40B4-BE49-F238E27FC236}">
                  <a16:creationId xmlns:a16="http://schemas.microsoft.com/office/drawing/2014/main" id="{312728E3-1E21-46CB-8548-3BEC7D82591D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16535" y="2630582"/>
              <a:ext cx="228600" cy="228600"/>
              <a:chOff x="762000" y="1270000"/>
              <a:chExt cx="254000" cy="254000"/>
            </a:xfrm>
          </p:grpSpPr>
          <p:sp>
            <p:nvSpPr>
              <p:cNvPr id="223" name="Oval 222" hidden="1">
                <a:extLst>
                  <a:ext uri="{FF2B5EF4-FFF2-40B4-BE49-F238E27FC236}">
                    <a16:creationId xmlns:a16="http://schemas.microsoft.com/office/drawing/2014/main" id="{B4DF66C4-7A41-49E0-B9DA-0EDCFFECBB5B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 223" hidden="1">
                <a:extLst>
                  <a:ext uri="{FF2B5EF4-FFF2-40B4-BE49-F238E27FC236}">
                    <a16:creationId xmlns:a16="http://schemas.microsoft.com/office/drawing/2014/main" id="{D8AA499D-E1EF-40AA-A3E4-D7E7633110C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1" name="MoonLegend2" hidden="1">
              <a:extLst>
                <a:ext uri="{FF2B5EF4-FFF2-40B4-BE49-F238E27FC236}">
                  <a16:creationId xmlns:a16="http://schemas.microsoft.com/office/drawing/2014/main" id="{1FEB1DFE-6ECE-4274-A32C-A115C2814E0C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16535" y="3006395"/>
              <a:ext cx="228600" cy="228600"/>
              <a:chOff x="762000" y="1270000"/>
              <a:chExt cx="254000" cy="254000"/>
            </a:xfrm>
          </p:grpSpPr>
          <p:sp>
            <p:nvSpPr>
              <p:cNvPr id="221" name="Oval 220" hidden="1">
                <a:extLst>
                  <a:ext uri="{FF2B5EF4-FFF2-40B4-BE49-F238E27FC236}">
                    <a16:creationId xmlns:a16="http://schemas.microsoft.com/office/drawing/2014/main" id="{56B0BAAA-6E92-473A-9823-84F38117764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 221" hidden="1">
                <a:extLst>
                  <a:ext uri="{FF2B5EF4-FFF2-40B4-BE49-F238E27FC236}">
                    <a16:creationId xmlns:a16="http://schemas.microsoft.com/office/drawing/2014/main" id="{6BA88AAC-CE5C-4B92-A141-A30EDC9CF76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2" name="MoonLegend3" hidden="1">
              <a:extLst>
                <a:ext uri="{FF2B5EF4-FFF2-40B4-BE49-F238E27FC236}">
                  <a16:creationId xmlns:a16="http://schemas.microsoft.com/office/drawing/2014/main" id="{8E65D5E5-2C90-4EA7-A186-A85AA7458CF2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16535" y="3382210"/>
              <a:ext cx="228600" cy="228600"/>
              <a:chOff x="762000" y="1270000"/>
              <a:chExt cx="254000" cy="254000"/>
            </a:xfrm>
          </p:grpSpPr>
          <p:sp>
            <p:nvSpPr>
              <p:cNvPr id="219" name="Oval 218" hidden="1">
                <a:extLst>
                  <a:ext uri="{FF2B5EF4-FFF2-40B4-BE49-F238E27FC236}">
                    <a16:creationId xmlns:a16="http://schemas.microsoft.com/office/drawing/2014/main" id="{7E915F89-87FE-4CEA-AC0F-57E960CC08A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 219" hidden="1">
                <a:extLst>
                  <a:ext uri="{FF2B5EF4-FFF2-40B4-BE49-F238E27FC236}">
                    <a16:creationId xmlns:a16="http://schemas.microsoft.com/office/drawing/2014/main" id="{4949A2D7-1342-4D87-B5D5-ED775A3E480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3" name="MoonLegend4" hidden="1">
              <a:extLst>
                <a:ext uri="{FF2B5EF4-FFF2-40B4-BE49-F238E27FC236}">
                  <a16:creationId xmlns:a16="http://schemas.microsoft.com/office/drawing/2014/main" id="{DDFE59F9-BA19-466A-8425-F3A52293D274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16535" y="3758025"/>
              <a:ext cx="228600" cy="228600"/>
              <a:chOff x="762000" y="1270000"/>
              <a:chExt cx="254000" cy="254000"/>
            </a:xfrm>
          </p:grpSpPr>
          <p:sp>
            <p:nvSpPr>
              <p:cNvPr id="217" name="Oval 216" hidden="1">
                <a:extLst>
                  <a:ext uri="{FF2B5EF4-FFF2-40B4-BE49-F238E27FC236}">
                    <a16:creationId xmlns:a16="http://schemas.microsoft.com/office/drawing/2014/main" id="{ADDCBE3F-2CB3-48B5-ADD0-0B2CDAB46F5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 217" hidden="1">
                <a:extLst>
                  <a:ext uri="{FF2B5EF4-FFF2-40B4-BE49-F238E27FC236}">
                    <a16:creationId xmlns:a16="http://schemas.microsoft.com/office/drawing/2014/main" id="{DC4DA962-53AB-4043-88C1-6737A0917F05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4" name="MoonLegend5" hidden="1">
              <a:extLst>
                <a:ext uri="{FF2B5EF4-FFF2-40B4-BE49-F238E27FC236}">
                  <a16:creationId xmlns:a16="http://schemas.microsoft.com/office/drawing/2014/main" id="{25DE3541-D43F-4B97-A627-C441FABD2DF4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16535" y="4133841"/>
              <a:ext cx="228600" cy="228600"/>
              <a:chOff x="762000" y="1270000"/>
              <a:chExt cx="254000" cy="254000"/>
            </a:xfrm>
          </p:grpSpPr>
          <p:sp>
            <p:nvSpPr>
              <p:cNvPr id="215" name="Oval 214" hidden="1">
                <a:extLst>
                  <a:ext uri="{FF2B5EF4-FFF2-40B4-BE49-F238E27FC236}">
                    <a16:creationId xmlns:a16="http://schemas.microsoft.com/office/drawing/2014/main" id="{179DAF8C-AE6E-411E-84FE-4C0C0705D1B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Arc 215" hidden="1">
                <a:extLst>
                  <a:ext uri="{FF2B5EF4-FFF2-40B4-BE49-F238E27FC236}">
                    <a16:creationId xmlns:a16="http://schemas.microsoft.com/office/drawing/2014/main" id="{45AE5903-F868-4D17-86E7-16FFB97B7FD4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C09376A-E63D-4140-B8FC-89E6BA9E9EE3}"/>
              </a:ext>
            </a:extLst>
          </p:cNvPr>
          <p:cNvSpPr/>
          <p:nvPr userDrawn="1"/>
        </p:nvSpPr>
        <p:spPr bwMode="ltGray">
          <a:xfrm>
            <a:off x="-1523" y="6794344"/>
            <a:ext cx="12190476" cy="63656"/>
          </a:xfrm>
          <a:prstGeom prst="rect">
            <a:avLst/>
          </a:prstGeom>
          <a:gradFill flip="none" rotWithShape="1">
            <a:gsLst>
              <a:gs pos="29000">
                <a:srgbClr val="FA8D3C"/>
              </a:gs>
              <a:gs pos="0">
                <a:srgbClr val="468794"/>
              </a:gs>
              <a:gs pos="59000">
                <a:srgbClr val="BB5C7A"/>
              </a:gs>
              <a:gs pos="83000">
                <a:srgbClr val="E66067"/>
              </a:gs>
              <a:gs pos="100000">
                <a:srgbClr val="DF8B73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 err="1">
              <a:solidFill>
                <a:schemeClr val="bg1"/>
              </a:solidFill>
            </a:endParaRPr>
          </a:p>
        </p:txBody>
      </p:sp>
      <p:sp>
        <p:nvSpPr>
          <p:cNvPr id="170" name="2. Slide Title">
            <a:extLst>
              <a:ext uri="{FF2B5EF4-FFF2-40B4-BE49-F238E27FC236}">
                <a16:creationId xmlns:a16="http://schemas.microsoft.com/office/drawing/2014/main" id="{920241F4-FF75-4AD1-815B-89ADB2F3D25F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54736" y="177101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ja-JP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0" kern="1200" cap="none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18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18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B94-6ADF-9148-8F6E-50990EF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Briefing for </a:t>
            </a:r>
            <a:br>
              <a:rPr lang="is-IS" dirty="0"/>
            </a:br>
            <a:r>
              <a:rPr lang="is-IS" dirty="0"/>
              <a:t>“</a:t>
            </a:r>
            <a:r>
              <a:rPr lang="en-US" altLang="ja-JP" dirty="0"/>
              <a:t>Find available slot</a:t>
            </a:r>
            <a:r>
              <a:rPr lang="en-US" dirty="0"/>
              <a:t>”</a:t>
            </a:r>
            <a:r>
              <a:rPr lang="is-IS" dirty="0"/>
              <a:t> feature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693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Object 96" hidden="1">
            <a:extLst>
              <a:ext uri="{FF2B5EF4-FFF2-40B4-BE49-F238E27FC236}">
                <a16:creationId xmlns:a16="http://schemas.microsoft.com/office/drawing/2014/main" id="{83FD1C45-B12F-46E7-A7F0-BFB3898D0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4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97" name="Object 96" hidden="1">
                        <a:extLst>
                          <a:ext uri="{FF2B5EF4-FFF2-40B4-BE49-F238E27FC236}">
                            <a16:creationId xmlns:a16="http://schemas.microsoft.com/office/drawing/2014/main" id="{83FD1C45-B12F-46E7-A7F0-BFB3898D0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3F1902-117E-4882-B0D1-7D29C14A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Required Features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E1D0208-C9C3-4EDB-8072-E469F2174FC3}"/>
              </a:ext>
            </a:extLst>
          </p:cNvPr>
          <p:cNvSpPr txBox="1">
            <a:spLocks/>
          </p:cNvSpPr>
          <p:nvPr/>
        </p:nvSpPr>
        <p:spPr>
          <a:xfrm>
            <a:off x="1430866" y="1091258"/>
            <a:ext cx="9330269" cy="5225020"/>
          </a:xfrm>
          <a:prstGeom prst="rect">
            <a:avLst/>
          </a:prstGeom>
        </p:spPr>
        <p:txBody>
          <a:bodyPr vert="horz" wrap="square" lIns="0" tIns="0" rIns="0" bIns="18288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kumimoji="1"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kumimoji="1"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kumimoji="1"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kumimoji="1"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kumimoji="1"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sz="2133" baseline="0">
                <a:latin typeface="+mn-lt"/>
              </a:defRPr>
            </a:lvl9pPr>
          </a:lstStyle>
          <a:p>
            <a:pPr marL="0" marR="0" lvl="1" indent="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None/>
              <a:tabLst/>
              <a:defRPr/>
            </a:pPr>
            <a:r>
              <a:rPr kumimoji="1" lang="en-US" altLang="ja-JP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to show on Search settings </a:t>
            </a:r>
            <a:r>
              <a:rPr lang="en-US" altLang="ja-JP" sz="1400" b="1" u="sng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screen</a:t>
            </a:r>
            <a:endParaRPr kumimoji="1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 options for “Search time between”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Pull-down box for “From” and “To” (both to be grayed-out before the “Customized Search is selected)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 options for “Search dates between”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Pull-down box for “From” and “To” (both to be grayed-out before the “Customized Search is selected)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Pull-down list for “Length of meeting required”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Pull-down list for “Buffer between existing meetings”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Checkbox for “</a:t>
            </a:r>
            <a:r>
              <a:rPr lang="en-US" altLang="ja-JP" sz="1400" dirty="0">
                <a:effectLst/>
              </a:rPr>
              <a:t>Don’t include public holidays”</a:t>
            </a:r>
            <a:endParaRPr lang="en-US" altLang="ja-JP" sz="1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00" lvl="1" indent="-228600" defTabSz="914400" fontAlgn="base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Checkbox for “</a:t>
            </a:r>
            <a:r>
              <a:rPr lang="en-US" altLang="ja-JP" sz="1400" dirty="0">
                <a:effectLst/>
              </a:rPr>
              <a:t>Don’t include All-Day events”</a:t>
            </a:r>
            <a:endParaRPr lang="en-US" altLang="ja-JP" sz="1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Close button</a:t>
            </a: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Search button</a:t>
            </a:r>
          </a:p>
          <a:p>
            <a:pPr marL="0" marR="0" lvl="1" indent="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None/>
              <a:tabLst/>
              <a:defRPr/>
            </a:pPr>
            <a:endParaRPr kumimoji="1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1" indent="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None/>
              <a:tabLst/>
              <a:defRPr/>
            </a:pPr>
            <a:r>
              <a:rPr kumimoji="1" lang="en-US" altLang="ja-JP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to show on Results </a:t>
            </a:r>
            <a:r>
              <a:rPr lang="en-US" altLang="ja-JP" sz="1400" b="1" u="sng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screen</a:t>
            </a:r>
            <a:endParaRPr kumimoji="1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00" marR="0" lvl="1" indent="-228600" algn="l" defTabSz="914400" rtl="0" eaLnBrk="1" fontAlgn="base" latinLnBrk="0" hangingPunct="1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 of all available time slots based on </a:t>
            </a: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user’s Google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calendar’s availability (matching the conditions set above)</a:t>
            </a:r>
          </a:p>
          <a:p>
            <a:pPr marL="228600" lvl="1" indent="-228600" defTabSz="914400" fontAlgn="base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10000"/>
              <a:buFont typeface="Wingdings" panose="05000000000000000000" pitchFamily="2" charset="2"/>
              <a:buChar char=""/>
              <a:defRPr/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Close button</a:t>
            </a:r>
          </a:p>
        </p:txBody>
      </p:sp>
    </p:spTree>
    <p:extLst>
      <p:ext uri="{BB962C8B-B14F-4D97-AF65-F5344CB8AC3E}">
        <p14:creationId xmlns:p14="http://schemas.microsoft.com/office/powerpoint/2010/main" val="17303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1BE9694-6276-4C86-9675-2662A268D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241" y="1038732"/>
            <a:ext cx="7309519" cy="5152516"/>
          </a:xfrm>
          <a:prstGeom prst="rect">
            <a:avLst/>
          </a:prstGeom>
        </p:spPr>
      </p:pic>
      <p:graphicFrame>
        <p:nvGraphicFramePr>
          <p:cNvPr id="97" name="Object 96" hidden="1">
            <a:extLst>
              <a:ext uri="{FF2B5EF4-FFF2-40B4-BE49-F238E27FC236}">
                <a16:creationId xmlns:a16="http://schemas.microsoft.com/office/drawing/2014/main" id="{83FD1C45-B12F-46E7-A7F0-BFB3898D0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3" name="think-cell Slide" r:id="rId6" imgW="306" imgH="306" progId="TCLayout.ActiveDocument.1">
                  <p:embed/>
                </p:oleObj>
              </mc:Choice>
              <mc:Fallback>
                <p:oleObj name="think-cell Slide" r:id="rId6" imgW="306" imgH="306" progId="TCLayout.ActiveDocument.1">
                  <p:embed/>
                  <p:pic>
                    <p:nvPicPr>
                      <p:cNvPr id="97" name="Object 96" hidden="1">
                        <a:extLst>
                          <a:ext uri="{FF2B5EF4-FFF2-40B4-BE49-F238E27FC236}">
                            <a16:creationId xmlns:a16="http://schemas.microsoft.com/office/drawing/2014/main" id="{83FD1C45-B12F-46E7-A7F0-BFB3898D0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3F1902-117E-4882-B0D1-7D29C14A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" y="177101"/>
            <a:ext cx="11656555" cy="384721"/>
          </a:xfrm>
        </p:spPr>
        <p:txBody>
          <a:bodyPr vert="horz"/>
          <a:lstStyle/>
          <a:p>
            <a:r>
              <a:rPr lang="en-US" dirty="0"/>
              <a:t>Screen for “Find Slot” assumption settings – WHAT EACH ELEMENT MEANS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D8C5C8E1-3FF7-4BA1-963B-A0669C4A4415}"/>
              </a:ext>
            </a:extLst>
          </p:cNvPr>
          <p:cNvSpPr/>
          <p:nvPr/>
        </p:nvSpPr>
        <p:spPr>
          <a:xfrm>
            <a:off x="113245" y="4239179"/>
            <a:ext cx="2199207" cy="1952069"/>
          </a:xfrm>
          <a:prstGeom prst="wedgeRoundRectCallout">
            <a:avLst>
              <a:gd name="adj1" fmla="val 76260"/>
              <a:gd name="adj2" fmla="val -236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What this means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b="1" dirty="0">
                <a:solidFill>
                  <a:schemeClr val="tx1"/>
                </a:solidFill>
              </a:rPr>
              <a:t>“Search for slots that we’re available for 1 hour”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217C94A-74B6-46C3-8B52-0B9868B31F35}"/>
              </a:ext>
            </a:extLst>
          </p:cNvPr>
          <p:cNvSpPr/>
          <p:nvPr/>
        </p:nvSpPr>
        <p:spPr>
          <a:xfrm>
            <a:off x="9800047" y="4357963"/>
            <a:ext cx="2301889" cy="2256366"/>
          </a:xfrm>
          <a:prstGeom prst="wedgeRoundRectCallout">
            <a:avLst>
              <a:gd name="adj1" fmla="val -81702"/>
              <a:gd name="adj2" fmla="val -204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What this means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b="1" dirty="0">
                <a:solidFill>
                  <a:schemeClr val="tx1"/>
                </a:solidFill>
              </a:rPr>
              <a:t>“For all existing meetings, assume that 15 minutes before/after each meeting should not be included as available slots”</a:t>
            </a:r>
            <a:br>
              <a:rPr kumimoji="1" lang="en-US" altLang="ja-JP" sz="1100" b="1" dirty="0">
                <a:solidFill>
                  <a:schemeClr val="tx1"/>
                </a:solidFill>
              </a:rPr>
            </a:br>
            <a:br>
              <a:rPr kumimoji="1" lang="en-US" altLang="ja-JP" sz="1100" b="1" dirty="0">
                <a:solidFill>
                  <a:schemeClr val="tx1"/>
                </a:solidFill>
              </a:rPr>
            </a:br>
            <a:r>
              <a:rPr kumimoji="1" lang="en-US" altLang="ja-JP" sz="1100" dirty="0">
                <a:solidFill>
                  <a:schemeClr val="tx1"/>
                </a:solidFill>
              </a:rPr>
              <a:t>FYI – if you have meeting from 9-10am, you’re availability should be calculated as “Before 8:45am” and “After 10:15am”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7BD38711-8306-477F-B0EE-BFC946BB1477}"/>
              </a:ext>
            </a:extLst>
          </p:cNvPr>
          <p:cNvSpPr/>
          <p:nvPr/>
        </p:nvSpPr>
        <p:spPr>
          <a:xfrm>
            <a:off x="113245" y="1546781"/>
            <a:ext cx="2199207" cy="1882219"/>
          </a:xfrm>
          <a:prstGeom prst="wedgeRoundRectCallout">
            <a:avLst>
              <a:gd name="adj1" fmla="val 79359"/>
              <a:gd name="adj2" fmla="val -108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What this means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b="1" dirty="0">
                <a:solidFill>
                  <a:schemeClr val="tx1"/>
                </a:solidFill>
              </a:rPr>
              <a:t>“Search for slots between 9:00 – 21:00 (9pm)”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046393F-CA3D-4608-B6B0-D2445C5B6692}"/>
              </a:ext>
            </a:extLst>
          </p:cNvPr>
          <p:cNvSpPr/>
          <p:nvPr/>
        </p:nvSpPr>
        <p:spPr>
          <a:xfrm>
            <a:off x="9800047" y="2188497"/>
            <a:ext cx="2301889" cy="1864765"/>
          </a:xfrm>
          <a:prstGeom prst="wedgeRoundRectCallout">
            <a:avLst>
              <a:gd name="adj1" fmla="val -81125"/>
              <a:gd name="adj2" fmla="val 200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What this means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b="1" dirty="0">
                <a:solidFill>
                  <a:schemeClr val="tx1"/>
                </a:solidFill>
              </a:rPr>
              <a:t>“Search for slots this week (from Mon to Fri)”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E0B3E75-E944-4F7A-B462-2B5CBC0056A6}"/>
              </a:ext>
            </a:extLst>
          </p:cNvPr>
          <p:cNvSpPr/>
          <p:nvPr/>
        </p:nvSpPr>
        <p:spPr>
          <a:xfrm>
            <a:off x="2524363" y="5872233"/>
            <a:ext cx="5015962" cy="684188"/>
          </a:xfrm>
          <a:prstGeom prst="wedgeRoundRectCallout">
            <a:avLst>
              <a:gd name="adj1" fmla="val -28536"/>
              <a:gd name="adj2" fmla="val -923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What this means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b="1" dirty="0">
                <a:solidFill>
                  <a:schemeClr val="tx1"/>
                </a:solidFill>
              </a:rPr>
              <a:t>“Please do not include public holiday in results”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b="1" dirty="0">
                <a:solidFill>
                  <a:schemeClr val="tx1"/>
                </a:solidFill>
              </a:rPr>
              <a:t>“Please ignore the all-day events scheduled when searching for slots”</a:t>
            </a:r>
          </a:p>
        </p:txBody>
      </p:sp>
    </p:spTree>
    <p:extLst>
      <p:ext uri="{BB962C8B-B14F-4D97-AF65-F5344CB8AC3E}">
        <p14:creationId xmlns:p14="http://schemas.microsoft.com/office/powerpoint/2010/main" val="318980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09A8131-1446-4F8E-ADA8-153FE32BD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241" y="1038732"/>
            <a:ext cx="7309519" cy="5152516"/>
          </a:xfrm>
          <a:prstGeom prst="rect">
            <a:avLst/>
          </a:prstGeom>
        </p:spPr>
      </p:pic>
      <p:graphicFrame>
        <p:nvGraphicFramePr>
          <p:cNvPr id="97" name="Object 96" hidden="1">
            <a:extLst>
              <a:ext uri="{FF2B5EF4-FFF2-40B4-BE49-F238E27FC236}">
                <a16:creationId xmlns:a16="http://schemas.microsoft.com/office/drawing/2014/main" id="{83FD1C45-B12F-46E7-A7F0-BFB3898D0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8" name="think-cell Slide" r:id="rId6" imgW="306" imgH="306" progId="TCLayout.ActiveDocument.1">
                  <p:embed/>
                </p:oleObj>
              </mc:Choice>
              <mc:Fallback>
                <p:oleObj name="think-cell Slide" r:id="rId6" imgW="306" imgH="306" progId="TCLayout.ActiveDocument.1">
                  <p:embed/>
                  <p:pic>
                    <p:nvPicPr>
                      <p:cNvPr id="97" name="Object 96" hidden="1">
                        <a:extLst>
                          <a:ext uri="{FF2B5EF4-FFF2-40B4-BE49-F238E27FC236}">
                            <a16:creationId xmlns:a16="http://schemas.microsoft.com/office/drawing/2014/main" id="{83FD1C45-B12F-46E7-A7F0-BFB3898D0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3F1902-117E-4882-B0D1-7D29C14A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" y="177101"/>
            <a:ext cx="11656555" cy="384721"/>
          </a:xfrm>
        </p:spPr>
        <p:txBody>
          <a:bodyPr vert="horz"/>
          <a:lstStyle/>
          <a:p>
            <a:r>
              <a:rPr lang="en-US" dirty="0"/>
              <a:t>Screen for “Find Slot” assumption settings – WHAT USERS CAN DO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D8C5C8E1-3FF7-4BA1-963B-A0669C4A4415}"/>
              </a:ext>
            </a:extLst>
          </p:cNvPr>
          <p:cNvSpPr/>
          <p:nvPr/>
        </p:nvSpPr>
        <p:spPr>
          <a:xfrm>
            <a:off x="113245" y="3681676"/>
            <a:ext cx="2199207" cy="2147276"/>
          </a:xfrm>
          <a:prstGeom prst="wedgeRoundRectCallout">
            <a:avLst>
              <a:gd name="adj1" fmla="val 77049"/>
              <a:gd name="adj2" fmla="val -31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Set length of time slot we’re searching for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Should be a pull-down list including;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5 min /10min / 15 min / 30 min / </a:t>
            </a:r>
            <a:r>
              <a:rPr kumimoji="1" lang="en-US" altLang="ja-JP" sz="1100" b="1" dirty="0">
                <a:solidFill>
                  <a:schemeClr val="tx1"/>
                </a:solidFill>
              </a:rPr>
              <a:t>1 hour [preset to be shown] </a:t>
            </a:r>
            <a:r>
              <a:rPr kumimoji="1" lang="en-US" altLang="ja-JP" sz="1100" dirty="0">
                <a:solidFill>
                  <a:schemeClr val="tx1"/>
                </a:solidFill>
              </a:rPr>
              <a:t>/ 1.5 hours / 2 hours / 3 hours / 4 hours / 5 hours / 6 hours / 7 hours / 8 hours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217C94A-74B6-46C3-8B52-0B9868B31F35}"/>
              </a:ext>
            </a:extLst>
          </p:cNvPr>
          <p:cNvSpPr/>
          <p:nvPr/>
        </p:nvSpPr>
        <p:spPr>
          <a:xfrm>
            <a:off x="9800047" y="4460525"/>
            <a:ext cx="2301889" cy="2051242"/>
          </a:xfrm>
          <a:prstGeom prst="wedgeRoundRectCallout">
            <a:avLst>
              <a:gd name="adj1" fmla="val -81702"/>
              <a:gd name="adj2" fmla="val -204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Set length of time buffer we’d like to keep before/after existing meetings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Should be a pull-down list including;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No Gap / 5min / 10 min / </a:t>
            </a:r>
            <a:r>
              <a:rPr kumimoji="1" lang="en-US" altLang="ja-JP" sz="1100" b="1" dirty="0">
                <a:solidFill>
                  <a:schemeClr val="tx1"/>
                </a:solidFill>
              </a:rPr>
              <a:t>15 min [preset to be shown] </a:t>
            </a:r>
            <a:r>
              <a:rPr kumimoji="1" lang="en-US" altLang="ja-JP" sz="1100" dirty="0">
                <a:solidFill>
                  <a:schemeClr val="tx1"/>
                </a:solidFill>
              </a:rPr>
              <a:t>/ 30 min / 60 min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7BD38711-8306-477F-B0EE-BFC946BB1477}"/>
              </a:ext>
            </a:extLst>
          </p:cNvPr>
          <p:cNvSpPr/>
          <p:nvPr/>
        </p:nvSpPr>
        <p:spPr>
          <a:xfrm>
            <a:off x="113245" y="1452670"/>
            <a:ext cx="2199207" cy="2070441"/>
          </a:xfrm>
          <a:prstGeom prst="wedgeRoundRectCallout">
            <a:avLst>
              <a:gd name="adj1" fmla="val 79359"/>
              <a:gd name="adj2" fmla="val -108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User can select from the 5 options (can select multiple items except “Customized Search”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sz="1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The 2 pull-down items should be grayed-out at the beginning, but appear when “Customized Search is selected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046393F-CA3D-4608-B6B0-D2445C5B6692}"/>
              </a:ext>
            </a:extLst>
          </p:cNvPr>
          <p:cNvSpPr/>
          <p:nvPr/>
        </p:nvSpPr>
        <p:spPr>
          <a:xfrm>
            <a:off x="9800047" y="2019058"/>
            <a:ext cx="2301889" cy="2051242"/>
          </a:xfrm>
          <a:prstGeom prst="wedgeRoundRectCallout">
            <a:avLst>
              <a:gd name="adj1" fmla="val -81125"/>
              <a:gd name="adj2" fmla="val 200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User can select from the 5 options (can select multiple items except “Customized Search”)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sz="1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The 2 pull-down items should be grayed-out at the beginning, but appear when “Customized Search is selected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AB88FCF-7845-4298-9F11-D8D2F8DFCE0A}"/>
              </a:ext>
            </a:extLst>
          </p:cNvPr>
          <p:cNvSpPr/>
          <p:nvPr/>
        </p:nvSpPr>
        <p:spPr>
          <a:xfrm>
            <a:off x="4643847" y="5828952"/>
            <a:ext cx="2301889" cy="540155"/>
          </a:xfrm>
          <a:prstGeom prst="wedgeRoundRectCallout">
            <a:avLst>
              <a:gd name="adj1" fmla="val 60391"/>
              <a:gd name="adj2" fmla="val -585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Close to return to previous screen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E72C423-2D13-451B-B389-9A37618A2007}"/>
              </a:ext>
            </a:extLst>
          </p:cNvPr>
          <p:cNvSpPr/>
          <p:nvPr/>
        </p:nvSpPr>
        <p:spPr>
          <a:xfrm>
            <a:off x="7285447" y="5854409"/>
            <a:ext cx="2301889" cy="540155"/>
          </a:xfrm>
          <a:prstGeom prst="wedgeRoundRectCallout">
            <a:avLst>
              <a:gd name="adj1" fmla="val 16253"/>
              <a:gd name="adj2" fmla="val -656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Search and show available slots (next page)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5B86C5A-8EA9-4A6E-B306-C56B9582C79F}"/>
              </a:ext>
            </a:extLst>
          </p:cNvPr>
          <p:cNvSpPr/>
          <p:nvPr/>
        </p:nvSpPr>
        <p:spPr>
          <a:xfrm>
            <a:off x="1453719" y="6015801"/>
            <a:ext cx="3026704" cy="652357"/>
          </a:xfrm>
          <a:prstGeom prst="wedgeRoundRectCallout">
            <a:avLst>
              <a:gd name="adj1" fmla="val 13733"/>
              <a:gd name="adj2" fmla="val -118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Consider these conditions when filtering the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68005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7CA155BD-3C66-443D-97AB-416DB025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" y="177101"/>
            <a:ext cx="11656555" cy="384721"/>
          </a:xfrm>
        </p:spPr>
        <p:txBody>
          <a:bodyPr vert="horz"/>
          <a:lstStyle/>
          <a:p>
            <a:r>
              <a:rPr lang="en-US" altLang="ja-JP" dirty="0"/>
              <a:t>Results from the FIND SLOT calculation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83D2DD3-D287-49EB-80F0-7F0F1ACB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08" y="1201992"/>
            <a:ext cx="7255585" cy="5152516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7AE9573-0344-46BA-98A1-8B60DEF1706D}"/>
              </a:ext>
            </a:extLst>
          </p:cNvPr>
          <p:cNvSpPr/>
          <p:nvPr/>
        </p:nvSpPr>
        <p:spPr>
          <a:xfrm>
            <a:off x="113245" y="2509625"/>
            <a:ext cx="2199207" cy="2147276"/>
          </a:xfrm>
          <a:prstGeom prst="wedgeRoundRectCallout">
            <a:avLst>
              <a:gd name="adj1" fmla="val 79359"/>
              <a:gd name="adj2" fmla="val -1087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Output can be a simple list on the screen – we plan to use this data for another additional feature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sz="1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sz="1100" dirty="0">
                <a:solidFill>
                  <a:schemeClr val="tx1"/>
                </a:solidFill>
              </a:rPr>
              <a:t>(so as long as we can confirm and copy the results, it’s fine)</a:t>
            </a:r>
          </a:p>
        </p:txBody>
      </p:sp>
    </p:spTree>
    <p:extLst>
      <p:ext uri="{BB962C8B-B14F-4D97-AF65-F5344CB8AC3E}">
        <p14:creationId xmlns:p14="http://schemas.microsoft.com/office/powerpoint/2010/main" val="237203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7CA155BD-3C66-443D-97AB-416DB025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" y="177101"/>
            <a:ext cx="11656555" cy="384721"/>
          </a:xfrm>
        </p:spPr>
        <p:txBody>
          <a:bodyPr vert="horz"/>
          <a:lstStyle/>
          <a:p>
            <a:r>
              <a:rPr lang="en-US" altLang="ja-JP" dirty="0"/>
              <a:t>Reference) Expected DB table for Public Holidays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CD42F2-73AD-4112-A6F0-B5B327BD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4" y="2582970"/>
            <a:ext cx="10998393" cy="16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4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CTFIXED" val="Yes"/>
  <p:tag name="THINKCELLPRESENTATIONDONOTDELETE" val="&lt;?xml version=&quot;1.0&quot; encoding=&quot;UTF-16&quot; standalone=&quot;yes&quot;?&gt;&lt;root reqver=&quot;25060&quot;&gt;&lt;version val=&quot;2809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EMPLATELASTEDITED" val="2020-11-03 01:58 午前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_WMxZ5dZQMaNH16.bsXr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JTIPPebpo6irFSQqHl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JZYiK81Dqg3AKqhPXm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i586bxaRXNGLyq6cjU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DxEIFDMpZ7XFucXEwc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0evTD9FXplcSqw.av8M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4BZlnvKEO9ZCIa9.28.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YLYSbLzP8DsqQ5_IDvM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8B93"/>
      </a:accent1>
      <a:accent2>
        <a:srgbClr val="FA8D3C"/>
      </a:accent2>
      <a:accent3>
        <a:srgbClr val="BB5C7A"/>
      </a:accent3>
      <a:accent4>
        <a:srgbClr val="E66067"/>
      </a:accent4>
      <a:accent5>
        <a:srgbClr val="DF8B73"/>
      </a:accent5>
      <a:accent6>
        <a:srgbClr val="DDDDDD"/>
      </a:accent6>
      <a:hlink>
        <a:srgbClr val="0000FF"/>
      </a:hlink>
      <a:folHlink>
        <a:srgbClr val="800080"/>
      </a:folHlink>
    </a:clrScheme>
    <a:fontScheme name="Custom 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8B93"/>
        </a:accent1>
        <a:accent2>
          <a:srgbClr val="FA8D3C"/>
        </a:accent2>
        <a:accent3>
          <a:srgbClr val="BB5C7A"/>
        </a:accent3>
        <a:accent4>
          <a:srgbClr val="E66067"/>
        </a:accent4>
        <a:accent5>
          <a:srgbClr val="DF8B73"/>
        </a:accent5>
        <a:accent6>
          <a:srgbClr val="DDDDD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Template2.potx" id="{D9308608-F967-4225-B346-F0C937942A4A}" vid="{14CA0F54-6FDF-45CE-A368-E8BF8848C740}"/>
    </a:ext>
  </a:extLst>
</a:theme>
</file>

<file path=ppt/theme/theme2.xml><?xml version="1.0" encoding="utf-8"?>
<a:theme xmlns:a="http://schemas.openxmlformats.org/drawingml/2006/main" name="Contrast">
  <a:themeElements>
    <a:clrScheme name="Scheme2">
      <a:dk1>
        <a:srgbClr val="FFFFFF"/>
      </a:dk1>
      <a:lt1>
        <a:srgbClr val="3F8B93"/>
      </a:lt1>
      <a:dk2>
        <a:srgbClr val="000000"/>
      </a:dk2>
      <a:lt2>
        <a:srgbClr val="000000"/>
      </a:lt2>
      <a:accent1>
        <a:srgbClr val="FFFFFF"/>
      </a:accent1>
      <a:accent2>
        <a:srgbClr val="FA8D3C"/>
      </a:accent2>
      <a:accent3>
        <a:srgbClr val="BB5C7A"/>
      </a:accent3>
      <a:accent4>
        <a:srgbClr val="E66067"/>
      </a:accent4>
      <a:accent5>
        <a:srgbClr val="DF8B73"/>
      </a:accent5>
      <a:accent6>
        <a:srgbClr val="DDDDDD"/>
      </a:accent6>
      <a:hlink>
        <a:srgbClr val="0000FF"/>
      </a:hlink>
      <a:folHlink>
        <a:srgbClr val="800080"/>
      </a:folHlink>
    </a:clrScheme>
    <a:fontScheme name="Custom 7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2">
        <a:dk1>
          <a:srgbClr val="FFFFFF"/>
        </a:dk1>
        <a:lt1>
          <a:srgbClr val="3F8B93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A8D3C"/>
        </a:accent2>
        <a:accent3>
          <a:srgbClr val="BB5C7A"/>
        </a:accent3>
        <a:accent4>
          <a:srgbClr val="E66067"/>
        </a:accent4>
        <a:accent5>
          <a:srgbClr val="DF8B73"/>
        </a:accent5>
        <a:accent6>
          <a:srgbClr val="DDDDD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Template2.potx" id="{D9308608-F967-4225-B346-F0C937942A4A}" vid="{7AB6CF12-EFCA-4039-A7D9-BCF0B004E204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JNO Women's Day Template v2</Template>
  <TotalTime>690</TotalTime>
  <Words>540</Words>
  <Application>Microsoft Office PowerPoint</Application>
  <PresentationFormat>ワイド画面</PresentationFormat>
  <Paragraphs>53</Paragraphs>
  <Slides>6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</vt:lpstr>
      <vt:lpstr>Segoe UI</vt:lpstr>
      <vt:lpstr>Wingdings</vt:lpstr>
      <vt:lpstr>White</vt:lpstr>
      <vt:lpstr>Contrast</vt:lpstr>
      <vt:lpstr>think-cell Slide</vt:lpstr>
      <vt:lpstr>Briefing for  “Find available slot” feature</vt:lpstr>
      <vt:lpstr>Required Features</vt:lpstr>
      <vt:lpstr>Screen for “Find Slot” assumption settings – WHAT EACH ELEMENT MEANS</vt:lpstr>
      <vt:lpstr>Screen for “Find Slot” assumption settings – WHAT USERS CAN DO</vt:lpstr>
      <vt:lpstr>Results from the FIND SLOT calculation</vt:lpstr>
      <vt:lpstr>Reference) Expected DB table for Public Holidays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(Arial 44 pt, bold bottom-aligned)</dc:title>
  <dc:subject/>
  <dc:creator>Elisa</dc:creator>
  <cp:keywords/>
  <dc:description/>
  <cp:lastModifiedBy>Taguchi Ryo</cp:lastModifiedBy>
  <cp:revision>87</cp:revision>
  <cp:lastPrinted>2018-10-30T20:37:12Z</cp:lastPrinted>
  <dcterms:created xsi:type="dcterms:W3CDTF">2021-10-15T01:36:24Z</dcterms:created>
  <dcterms:modified xsi:type="dcterms:W3CDTF">2021-11-13T09:20:09Z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2020-11-03 01:58 午前</vt:lpwstr>
  </property>
  <property fmtid="{D5CDD505-2E9C-101B-9397-08002B2CF9AE}" pid="8" name="TemplateCreated">
    <vt:lpwstr>2019-02-27 01:18 PM</vt:lpwstr>
  </property>
</Properties>
</file>