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Corbel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orbel-bold.fntdata"/><Relationship Id="rId12" Type="http://schemas.openxmlformats.org/officeDocument/2006/relationships/font" Target="fonts/Corbel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orbel-boldItalic.fntdata"/><Relationship Id="rId14" Type="http://schemas.openxmlformats.org/officeDocument/2006/relationships/font" Target="fonts/Corbel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f3954958b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cf3954958b_1_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f3954958b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cf3954958b_1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f3954958b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cf3954958b_1_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f3954958b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cf3954958b_1_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f3954958b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cf3954958b_1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571499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6952697" y="571499"/>
            <a:ext cx="2193988" cy="40005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  <a:defRPr sz="4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2900934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orbel"/>
              <a:buNone/>
              <a:defRPr b="0" sz="44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2900934" y="651510"/>
            <a:ext cx="26060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5863590" y="651510"/>
            <a:ext cx="26060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2900934" y="767690"/>
            <a:ext cx="2606040" cy="60579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2900934" y="1448202"/>
            <a:ext cx="260604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93" name="Google Shape;93;p19"/>
          <p:cNvSpPr txBox="1"/>
          <p:nvPr>
            <p:ph idx="3" type="body"/>
          </p:nvPr>
        </p:nvSpPr>
        <p:spPr>
          <a:xfrm>
            <a:off x="5863847" y="767690"/>
            <a:ext cx="2606040" cy="60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4" name="Google Shape;94;p19"/>
          <p:cNvSpPr txBox="1"/>
          <p:nvPr>
            <p:ph idx="4" type="body"/>
          </p:nvPr>
        </p:nvSpPr>
        <p:spPr>
          <a:xfrm>
            <a:off x="5863847" y="1448202"/>
            <a:ext cx="260604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2900934" y="651510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192024" y="2620632"/>
            <a:ext cx="2125980" cy="17414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/>
          <p:nvPr>
            <p:ph idx="2" type="pic"/>
          </p:nvPr>
        </p:nvSpPr>
        <p:spPr>
          <a:xfrm>
            <a:off x="2677983" y="575564"/>
            <a:ext cx="6086423" cy="3998214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92024" y="2619756"/>
            <a:ext cx="2125980" cy="17419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4" name="Google Shape;114;p22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2624326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 rot="5400000">
            <a:off x="3724911" y="-174879"/>
            <a:ext cx="384048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 rot="5400000">
            <a:off x="-514350" y="1543050"/>
            <a:ext cx="371475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 rot="5400000">
            <a:off x="3723894" y="-171450"/>
            <a:ext cx="384048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  <a:defRPr b="0" i="0" sz="27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</a:pPr>
            <a:r>
              <a:rPr lang="pt-PT"/>
              <a:t>Prototype Creational Patterns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pt-PT"/>
              <a:t>&lt;Tomás Laranjo&gt; - &lt;107542&gt;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rPr lang="pt-PT"/>
              <a:t>April 24</a:t>
            </a:r>
            <a:r>
              <a:rPr baseline="30000" lang="pt-PT"/>
              <a:t>th</a:t>
            </a:r>
            <a:r>
              <a:rPr lang="pt-PT"/>
              <a:t>,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488731" y="307427"/>
            <a:ext cx="5047536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When should we use this pattern?</a:t>
            </a:r>
            <a:endParaRPr sz="1100"/>
          </a:p>
        </p:txBody>
      </p:sp>
      <p:sp>
        <p:nvSpPr>
          <p:cNvPr id="140" name="Google Shape;140;p26"/>
          <p:cNvSpPr txBox="1"/>
          <p:nvPr/>
        </p:nvSpPr>
        <p:spPr>
          <a:xfrm>
            <a:off x="596768" y="1047934"/>
            <a:ext cx="8071744" cy="33932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It should be used in: </a:t>
            </a:r>
            <a:endParaRPr sz="1100"/>
          </a:p>
          <a:p>
            <a:pPr indent="-2540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AutoNum type="arabicPeriod"/>
            </a:pPr>
            <a:r>
              <a:rPr b="0" i="0" lang="pt-P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Complex Object creation</a:t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54000" lvl="2" marL="939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P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Efficient creation of objects with complex initialization processes.</a:t>
            </a:r>
            <a:endParaRPr sz="1100"/>
          </a:p>
          <a:p>
            <a:pPr indent="-254000" lvl="2" marL="939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P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Saves resources by cloning existing instances instead of creating from scratch.</a:t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540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AutoNum type="arabicPeriod"/>
            </a:pPr>
            <a:r>
              <a:rPr b="0" i="0" lang="pt-P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Dynamic Object creation</a:t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54000" lvl="2" marL="939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P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Creates new instances dynamically during runtime or based on user input.</a:t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54000" lvl="2" marL="939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P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Clones existing prototypes and adjusts properties as needed.</a:t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540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AutoNum type="arabicPeriod"/>
            </a:pPr>
            <a:r>
              <a:rPr b="0" i="0" lang="pt-P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Avoiding Subclassing</a:t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54000" lvl="2" marL="939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P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Generates object variations without subclassing.</a:t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54000" lvl="2" marL="939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P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Clones prototypes and modifies properties to create new objects.</a:t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540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AutoNum type="arabicPeriod"/>
            </a:pPr>
            <a:r>
              <a:rPr b="0" i="0" lang="pt-P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Stateful Objects</a:t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54000" lvl="2" marL="939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P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Shares initial state among multiple instances.</a:t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54000" lvl="2" marL="939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P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Clones prototypes and customizes state for each instance.</a:t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54000" lvl="1" marL="596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AutoNum type="arabicPeriod"/>
            </a:pPr>
            <a:r>
              <a:rPr b="0" i="0" lang="pt-P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Performance Optimization</a:t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54000" lvl="2" marL="939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P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Improves performance by reducing overhead in object instantiation.</a:t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54000" lvl="2" marL="939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P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Especially useful in scenarios where object creation is a bottleneck.</a:t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488731" y="307427"/>
            <a:ext cx="4748415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implement this pattern?</a:t>
            </a:r>
            <a:endParaRPr sz="1100"/>
          </a:p>
        </p:txBody>
      </p:sp>
      <p:sp>
        <p:nvSpPr>
          <p:cNvPr id="146" name="Google Shape;146;p27"/>
          <p:cNvSpPr txBox="1"/>
          <p:nvPr/>
        </p:nvSpPr>
        <p:spPr>
          <a:xfrm>
            <a:off x="488731" y="1131570"/>
            <a:ext cx="8214071" cy="21467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implement the Prototype pattern, there is 3 simples steps that should be done:</a:t>
            </a:r>
            <a:endParaRPr sz="1100"/>
          </a:p>
          <a:p>
            <a:pPr indent="-25400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AutoNum type="arabicPeriod"/>
            </a:pPr>
            <a:r>
              <a:rPr b="0" i="0" lang="pt-P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Define Prototype Interface or Base Class</a:t>
            </a:r>
            <a:endParaRPr sz="1100"/>
          </a:p>
          <a:p>
            <a:pPr indent="-16510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5400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AutoNum type="arabicPeriod"/>
            </a:pPr>
            <a:r>
              <a:rPr b="0" i="0" lang="pt-P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Implement Concrete Prototypes:</a:t>
            </a:r>
            <a:endParaRPr sz="1100"/>
          </a:p>
          <a:p>
            <a:pPr indent="-254000" lvl="2" marL="939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P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Develop Concrete classes that implement the prototype interface or extend the base class</a:t>
            </a:r>
            <a:endParaRPr sz="1100"/>
          </a:p>
          <a:p>
            <a:pPr indent="-254000" lvl="2" marL="939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P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Implement the cloning method within these classes to generate copies of objects</a:t>
            </a:r>
            <a:endParaRPr sz="1100"/>
          </a:p>
          <a:p>
            <a:pPr indent="-16510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5400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AutoNum type="arabicPeriod"/>
            </a:pPr>
            <a:r>
              <a:rPr b="0" i="0" lang="pt-P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Instantiate Protypes and Clone:</a:t>
            </a:r>
            <a:endParaRPr sz="1100"/>
          </a:p>
          <a:p>
            <a:pPr indent="-254000" lvl="2" marL="939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P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Create instances of prototypes and initialize them with desired properties</a:t>
            </a:r>
            <a:endParaRPr sz="1100"/>
          </a:p>
          <a:p>
            <a:pPr indent="-254000" lvl="2" marL="939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pt-PT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Utilize the clone method to generate new objects based on existing prototypes when required</a:t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488731" y="307427"/>
            <a:ext cx="3241224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(Base) Class Structure</a:t>
            </a:r>
            <a:endParaRPr sz="1100"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350" y="1659850"/>
            <a:ext cx="52578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/>
        </p:nvSpPr>
        <p:spPr>
          <a:xfrm>
            <a:off x="488731" y="307427"/>
            <a:ext cx="252073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Code Example(s)</a:t>
            </a:r>
            <a:endParaRPr sz="1100"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870" y="228600"/>
            <a:ext cx="56687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