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erriweather Light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Open Sans SemiBold"/>
      <p:regular r:id="rId23"/>
      <p:bold r:id="rId24"/>
      <p:italic r:id="rId25"/>
      <p:boldItalic r:id="rId26"/>
    </p:embeddedFont>
    <p:embeddedFont>
      <p:font typeface="Vidaloka"/>
      <p:regular r:id="rId27"/>
    </p:embeddedFont>
    <p:embeddedFont>
      <p:font typeface="Russo One"/>
      <p:regular r:id="rId28"/>
    </p:embeddedFont>
    <p:embeddedFont>
      <p:font typeface="Roboto Condensed Light"/>
      <p:regular r:id="rId29"/>
      <p:bold r:id="rId30"/>
      <p:italic r:id="rId31"/>
      <p:boldItalic r:id="rId32"/>
    </p:embeddedFont>
    <p:embeddedFont>
      <p:font typeface="Exo 2"/>
      <p:regular r:id="rId33"/>
      <p:bold r:id="rId34"/>
      <p:italic r:id="rId35"/>
      <p:boldItalic r:id="rId36"/>
    </p:embeddedFont>
    <p:embeddedFont>
      <p:font typeface="Crimson Tex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Italic.fntdata"/><Relationship Id="rId20" Type="http://schemas.openxmlformats.org/officeDocument/2006/relationships/font" Target="fonts/RobotoCondensed-bold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RobotoCondensed-boldItalic.fntdata"/><Relationship Id="rId44" Type="http://schemas.openxmlformats.org/officeDocument/2006/relationships/font" Target="fonts/OpenSans-boldItalic.fntdata"/><Relationship Id="rId21" Type="http://schemas.openxmlformats.org/officeDocument/2006/relationships/font" Target="fonts/RobotoCondensed-italic.fntdata"/><Relationship Id="rId43" Type="http://schemas.openxmlformats.org/officeDocument/2006/relationships/font" Target="fonts/OpenSans-italic.fntdata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RussoOne-regular.fntdata"/><Relationship Id="rId27" Type="http://schemas.openxmlformats.org/officeDocument/2006/relationships/font" Target="fonts/Vidalok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font" Target="fonts/MerriweatherLight-regular.fntdata"/><Relationship Id="rId33" Type="http://schemas.openxmlformats.org/officeDocument/2006/relationships/font" Target="fonts/Exo2-regular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boldItalic.fntdata"/><Relationship Id="rId13" Type="http://schemas.openxmlformats.org/officeDocument/2006/relationships/font" Target="fonts/MerriweatherLight-italic.fntdata"/><Relationship Id="rId35" Type="http://schemas.openxmlformats.org/officeDocument/2006/relationships/font" Target="fonts/Exo2-italic.fntdata"/><Relationship Id="rId12" Type="http://schemas.openxmlformats.org/officeDocument/2006/relationships/font" Target="fonts/MerriweatherLight-bold.fntdata"/><Relationship Id="rId34" Type="http://schemas.openxmlformats.org/officeDocument/2006/relationships/font" Target="fonts/Exo2-bold.fntdata"/><Relationship Id="rId15" Type="http://schemas.openxmlformats.org/officeDocument/2006/relationships/font" Target="fonts/Montserrat-regular.fntdata"/><Relationship Id="rId37" Type="http://schemas.openxmlformats.org/officeDocument/2006/relationships/font" Target="fonts/CrimsonText-regular.fntdata"/><Relationship Id="rId14" Type="http://schemas.openxmlformats.org/officeDocument/2006/relationships/font" Target="fonts/MerriweatherLight-boldItalic.fntdata"/><Relationship Id="rId36" Type="http://schemas.openxmlformats.org/officeDocument/2006/relationships/font" Target="fonts/Exo2-boldItalic.fntdata"/><Relationship Id="rId17" Type="http://schemas.openxmlformats.org/officeDocument/2006/relationships/font" Target="fonts/Montserrat-italic.fntdata"/><Relationship Id="rId39" Type="http://schemas.openxmlformats.org/officeDocument/2006/relationships/font" Target="fonts/CrimsonText-italic.fntdata"/><Relationship Id="rId16" Type="http://schemas.openxmlformats.org/officeDocument/2006/relationships/font" Target="fonts/Montserrat-bold.fntdata"/><Relationship Id="rId38" Type="http://schemas.openxmlformats.org/officeDocument/2006/relationships/font" Target="fonts/CrimsonText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c39c849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c39c849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c39c849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c39c849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8" name="Google Shape;7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9" name="Google Shape;99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5" name="Google Shape;105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1" name="Google Shape;111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6" name="Google Shape;116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31" name="Google Shape;131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43" name="Google Shape;143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4" name="Google Shape;154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1" name="Google Shape;17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4" name="Google Shape;184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95" name="Google Shape;195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3" name="Google Shape;203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9" name="Google Shape;209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9" name="Google Shape;219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5" name="Google Shape;225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31" name="Google Shape;23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7" name="Google Shape;237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7" name="Google Shape;247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" name="Google Shape;45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2" name="Google Shape;52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5" name="Google Shape;65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1" name="Google Shape;71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ctrTitle"/>
          </p:nvPr>
        </p:nvSpPr>
        <p:spPr>
          <a:xfrm>
            <a:off x="1039975" y="1142334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Hadamard Codes</a:t>
            </a:r>
            <a:endParaRPr/>
          </a:p>
        </p:txBody>
      </p:sp>
      <p:sp>
        <p:nvSpPr>
          <p:cNvPr id="279" name="Google Shape;279;p34"/>
          <p:cNvSpPr txBox="1"/>
          <p:nvPr>
            <p:ph idx="1" type="subTitle"/>
          </p:nvPr>
        </p:nvSpPr>
        <p:spPr>
          <a:xfrm>
            <a:off x="1040000" y="3194934"/>
            <a:ext cx="70641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Diogo Correia 90327</a:t>
            </a:r>
            <a:endParaRPr b="1"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Lara Rodrigues 93427</a:t>
            </a:r>
            <a:endParaRPr b="1"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Departamento de Eletrónica, Telecomunicações e Telemática</a:t>
            </a:r>
            <a:endParaRPr sz="14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Universidade de Aveiro</a:t>
            </a:r>
            <a:endParaRPr sz="14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6144000" y="391975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Encoder</a:t>
            </a:r>
            <a:endParaRPr b="1" sz="37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Serial </a:t>
            </a:r>
            <a:endParaRPr sz="2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75" y="292987"/>
            <a:ext cx="4311975" cy="455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487" y="2040549"/>
            <a:ext cx="3137276" cy="25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/>
        </p:nvSpPr>
        <p:spPr>
          <a:xfrm>
            <a:off x="6144000" y="413975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Encoder</a:t>
            </a:r>
            <a:endParaRPr b="1" sz="37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Serial</a:t>
            </a:r>
            <a:endParaRPr sz="2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304800" y="5334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Logic Gates</a:t>
            </a:r>
            <a:endParaRPr b="1" i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535775" y="1396600"/>
            <a:ext cx="617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Gates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8 </a:t>
            </a:r>
            <a:r>
              <a:rPr b="1" i="1" lang="en" sz="1700">
                <a:latin typeface="Montserrat"/>
                <a:ea typeface="Montserrat"/>
                <a:cs typeface="Montserrat"/>
                <a:sym typeface="Montserrat"/>
              </a:rPr>
              <a:t>XOR Gates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4800" y="2389578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Components</a:t>
            </a:r>
            <a:endParaRPr b="1" i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677475" y="3130425"/>
            <a:ext cx="617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1700">
                <a:latin typeface="Montserrat"/>
                <a:ea typeface="Montserrat"/>
                <a:cs typeface="Montserrat"/>
                <a:sym typeface="Montserrat"/>
              </a:rPr>
              <a:t>Binary Counter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b="1" i="1" lang="en" sz="1700">
                <a:latin typeface="Montserrat"/>
                <a:ea typeface="Montserrat"/>
                <a:cs typeface="Montserrat"/>
                <a:sym typeface="Montserrat"/>
              </a:rPr>
              <a:t>Control Unit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9 </a:t>
            </a:r>
            <a:r>
              <a:rPr b="1" i="1" lang="en" sz="1700">
                <a:latin typeface="Montserrat"/>
                <a:ea typeface="Montserrat"/>
                <a:cs typeface="Montserrat"/>
                <a:sym typeface="Montserrat"/>
              </a:rPr>
              <a:t>FlipFlop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b="1" i="1" lang="en" sz="1700">
                <a:latin typeface="Montserrat"/>
                <a:ea typeface="Montserrat"/>
                <a:cs typeface="Montserrat"/>
                <a:sym typeface="Montserrat"/>
              </a:rPr>
              <a:t>Concatenator 8 to 1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b="1" i="1" lang="en" sz="1700">
                <a:latin typeface="Montserrat"/>
                <a:ea typeface="Montserrat"/>
                <a:cs typeface="Montserrat"/>
                <a:sym typeface="Montserrat"/>
              </a:rPr>
              <a:t>Parity Register</a:t>
            </a:r>
            <a:endParaRPr b="1" i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326" y="307650"/>
            <a:ext cx="2872300" cy="13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774" y="1783550"/>
            <a:ext cx="6812450" cy="3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6103700" y="276050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Decoder</a:t>
            </a:r>
            <a:endParaRPr b="1" sz="37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Parallel</a:t>
            </a:r>
            <a:endParaRPr sz="2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6144000" y="337775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Decoder</a:t>
            </a:r>
            <a:endParaRPr b="1" sz="37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Parallel</a:t>
            </a:r>
            <a:endParaRPr sz="2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304800" y="4572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Logic Gates</a:t>
            </a:r>
            <a:endParaRPr b="1" i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535775" y="1320400"/>
            <a:ext cx="6172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XOR Gates 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Gates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NOT Gates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 Gate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304800" y="26217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Components</a:t>
            </a:r>
            <a:endParaRPr b="1" i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612475" y="327230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baseline="-25000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Calculator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Partial Encoder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Concatenator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Pop Counter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5129225" y="222170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Worst Case Propagation Delay</a:t>
            </a:r>
            <a:endParaRPr b="1" i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5129225" y="33485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XOR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+ 3 </a:t>
            </a:r>
            <a:r>
              <a:rPr b="1" i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/>
        </p:nvSpPr>
        <p:spPr>
          <a:xfrm>
            <a:off x="6137950" y="24310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Error</a:t>
            </a:r>
            <a:endParaRPr b="1" sz="37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Detection</a:t>
            </a:r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0" y="422375"/>
            <a:ext cx="6172275" cy="42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