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8" r:id="rId43"/>
  </p:sldIdLst>
  <p:sldSz cx="9144000" cy="5143500" type="screen16x9"/>
  <p:notesSz cx="6858000" cy="9144000"/>
  <p:embeddedFontLst>
    <p:embeddedFont>
      <p:font typeface="Open Sans" panose="020B0604020202020204" charset="0"/>
      <p:regular r:id="rId45"/>
      <p:bold r:id="rId46"/>
      <p:italic r:id="rId47"/>
      <p:boldItalic r:id="rId48"/>
    </p:embeddedFont>
    <p:embeddedFont>
      <p:font typeface="PT Sans Narrow" panose="020B0604020202020204" charset="0"/>
      <p:regular r:id="rId49"/>
      <p:bold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ra Tomeh" userId="d84a13f02444b79d" providerId="LiveId" clId="{056231A4-E1C2-4231-95BB-5CF711DA2FF5}"/>
    <pc:docChg chg="undo custSel delSld modSld">
      <pc:chgData name="Lara Tomeh" userId="d84a13f02444b79d" providerId="LiveId" clId="{056231A4-E1C2-4231-95BB-5CF711DA2FF5}" dt="2022-05-26T16:03:19.570" v="238" actId="20577"/>
      <pc:docMkLst>
        <pc:docMk/>
      </pc:docMkLst>
      <pc:sldChg chg="modSp">
        <pc:chgData name="Lara Tomeh" userId="d84a13f02444b79d" providerId="LiveId" clId="{056231A4-E1C2-4231-95BB-5CF711DA2FF5}" dt="2022-05-26T15:57:29.322" v="38" actId="27636"/>
        <pc:sldMkLst>
          <pc:docMk/>
          <pc:sldMk cId="0" sldId="261"/>
        </pc:sldMkLst>
        <pc:spChg chg="mod">
          <ac:chgData name="Lara Tomeh" userId="d84a13f02444b79d" providerId="LiveId" clId="{056231A4-E1C2-4231-95BB-5CF711DA2FF5}" dt="2022-05-26T15:57:29.322" v="38" actId="27636"/>
          <ac:spMkLst>
            <pc:docMk/>
            <pc:sldMk cId="0" sldId="261"/>
            <ac:spMk id="98" creationId="{00000000-0000-0000-0000-000000000000}"/>
          </ac:spMkLst>
        </pc:spChg>
      </pc:sldChg>
      <pc:sldChg chg="modSp">
        <pc:chgData name="Lara Tomeh" userId="d84a13f02444b79d" providerId="LiveId" clId="{056231A4-E1C2-4231-95BB-5CF711DA2FF5}" dt="2022-05-26T15:57:29.415" v="39" actId="27636"/>
        <pc:sldMkLst>
          <pc:docMk/>
          <pc:sldMk cId="0" sldId="262"/>
        </pc:sldMkLst>
        <pc:spChg chg="mod">
          <ac:chgData name="Lara Tomeh" userId="d84a13f02444b79d" providerId="LiveId" clId="{056231A4-E1C2-4231-95BB-5CF711DA2FF5}" dt="2022-05-26T15:57:29.415" v="39" actId="27636"/>
          <ac:spMkLst>
            <pc:docMk/>
            <pc:sldMk cId="0" sldId="262"/>
            <ac:spMk id="105" creationId="{00000000-0000-0000-0000-000000000000}"/>
          </ac:spMkLst>
        </pc:spChg>
      </pc:sldChg>
      <pc:sldChg chg="modSp">
        <pc:chgData name="Lara Tomeh" userId="d84a13f02444b79d" providerId="LiveId" clId="{056231A4-E1C2-4231-95BB-5CF711DA2FF5}" dt="2022-05-26T15:57:29.526" v="40" actId="27636"/>
        <pc:sldMkLst>
          <pc:docMk/>
          <pc:sldMk cId="0" sldId="263"/>
        </pc:sldMkLst>
        <pc:spChg chg="mod">
          <ac:chgData name="Lara Tomeh" userId="d84a13f02444b79d" providerId="LiveId" clId="{056231A4-E1C2-4231-95BB-5CF711DA2FF5}" dt="2022-05-26T15:57:29.526" v="40" actId="27636"/>
          <ac:spMkLst>
            <pc:docMk/>
            <pc:sldMk cId="0" sldId="263"/>
            <ac:spMk id="112" creationId="{00000000-0000-0000-0000-000000000000}"/>
          </ac:spMkLst>
        </pc:spChg>
      </pc:sldChg>
      <pc:sldChg chg="modSp">
        <pc:chgData name="Lara Tomeh" userId="d84a13f02444b79d" providerId="LiveId" clId="{056231A4-E1C2-4231-95BB-5CF711DA2FF5}" dt="2022-05-26T15:57:30.258" v="41" actId="27636"/>
        <pc:sldMkLst>
          <pc:docMk/>
          <pc:sldMk cId="0" sldId="288"/>
        </pc:sldMkLst>
        <pc:spChg chg="mod">
          <ac:chgData name="Lara Tomeh" userId="d84a13f02444b79d" providerId="LiveId" clId="{056231A4-E1C2-4231-95BB-5CF711DA2FF5}" dt="2022-05-26T15:57:30.258" v="41" actId="27636"/>
          <ac:spMkLst>
            <pc:docMk/>
            <pc:sldMk cId="0" sldId="288"/>
            <ac:spMk id="277" creationId="{00000000-0000-0000-0000-000000000000}"/>
          </ac:spMkLst>
        </pc:spChg>
      </pc:sldChg>
      <pc:sldChg chg="modSp">
        <pc:chgData name="Lara Tomeh" userId="d84a13f02444b79d" providerId="LiveId" clId="{056231A4-E1C2-4231-95BB-5CF711DA2FF5}" dt="2022-05-26T15:57:30.361" v="42" actId="27636"/>
        <pc:sldMkLst>
          <pc:docMk/>
          <pc:sldMk cId="0" sldId="289"/>
        </pc:sldMkLst>
        <pc:spChg chg="mod">
          <ac:chgData name="Lara Tomeh" userId="d84a13f02444b79d" providerId="LiveId" clId="{056231A4-E1C2-4231-95BB-5CF711DA2FF5}" dt="2022-05-26T15:57:30.361" v="42" actId="27636"/>
          <ac:spMkLst>
            <pc:docMk/>
            <pc:sldMk cId="0" sldId="289"/>
            <ac:spMk id="284" creationId="{00000000-0000-0000-0000-000000000000}"/>
          </ac:spMkLst>
        </pc:spChg>
      </pc:sldChg>
      <pc:sldChg chg="del">
        <pc:chgData name="Lara Tomeh" userId="d84a13f02444b79d" providerId="LiveId" clId="{056231A4-E1C2-4231-95BB-5CF711DA2FF5}" dt="2022-05-26T15:56:53.686" v="35" actId="2696"/>
        <pc:sldMkLst>
          <pc:docMk/>
          <pc:sldMk cId="0" sldId="296"/>
        </pc:sldMkLst>
      </pc:sldChg>
      <pc:sldChg chg="addSp modSp">
        <pc:chgData name="Lara Tomeh" userId="d84a13f02444b79d" providerId="LiveId" clId="{056231A4-E1C2-4231-95BB-5CF711DA2FF5}" dt="2022-05-26T16:03:19.570" v="238" actId="20577"/>
        <pc:sldMkLst>
          <pc:docMk/>
          <pc:sldMk cId="0" sldId="297"/>
        </pc:sldMkLst>
        <pc:spChg chg="mod">
          <ac:chgData name="Lara Tomeh" userId="d84a13f02444b79d" providerId="LiveId" clId="{056231A4-E1C2-4231-95BB-5CF711DA2FF5}" dt="2022-05-26T15:56:48.978" v="34" actId="20577"/>
          <ac:spMkLst>
            <pc:docMk/>
            <pc:sldMk cId="0" sldId="297"/>
            <ac:spMk id="332" creationId="{00000000-0000-0000-0000-000000000000}"/>
          </ac:spMkLst>
        </pc:spChg>
        <pc:spChg chg="mod">
          <ac:chgData name="Lara Tomeh" userId="d84a13f02444b79d" providerId="LiveId" clId="{056231A4-E1C2-4231-95BB-5CF711DA2FF5}" dt="2022-05-26T15:57:02.304" v="36" actId="20577"/>
          <ac:spMkLst>
            <pc:docMk/>
            <pc:sldMk cId="0" sldId="297"/>
            <ac:spMk id="333" creationId="{00000000-0000-0000-0000-000000000000}"/>
          </ac:spMkLst>
        </pc:spChg>
        <pc:graphicFrameChg chg="add mod modGraphic">
          <ac:chgData name="Lara Tomeh" userId="d84a13f02444b79d" providerId="LiveId" clId="{056231A4-E1C2-4231-95BB-5CF711DA2FF5}" dt="2022-05-26T16:03:19.570" v="238" actId="20577"/>
          <ac:graphicFrameMkLst>
            <pc:docMk/>
            <pc:sldMk cId="0" sldId="297"/>
            <ac:graphicFrameMk id="2" creationId="{2AF67019-412D-4A2A-A474-5FCE0BE1AAB7}"/>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2e0f450533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2e0f450533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e0f450533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2e0f450533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2e0f450533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2e0f450533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2e0f450533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2e0f450533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2e0f450533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2e0f450533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2e0f450533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2e0f450533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2e0f450533_0_3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2e0f450533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2e0f450533_0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2e0f450533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2e0f450533_0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2e0f450533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2e0f450533_0_3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2e0f450533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e0f450533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2e0f450533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2e0f450533_0_3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2e0f450533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2e0f450533_0_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2e0f450533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2e0f450533_0_3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2e0f450533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2e0f450533_0_3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2e0f450533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2e0f450533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2e0f450533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2e0f450533_0_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2e0f450533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2e0f450533_0_4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2e0f450533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2e0f450533_0_4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2e0f450533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2e0f450533_0_3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2e0f450533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2e0f450533_0_4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2e0f450533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2e0f450533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2e0f450533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2e0f450533_0_4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2e0f450533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2e0f450533_0_4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2e0f450533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2e0f450533_0_4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2e0f450533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2e0f450533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2e0f450533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2e0f450533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2e0f450533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2e0f450533_0_4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2e0f450533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2e0f450533_0_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2e0f450533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2e0f450533_0_4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2e0f450533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2e0f450533_0_4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2e0f450533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2e0f450533_0_4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2e0f450533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2e0f450533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2e0f45053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2e0f450533_0_4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2e0f450533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2cf8cc09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2cf8cc09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2e0f450533_0_5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2e0f450533_0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2e0f450533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2e0f450533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e0f450533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e0f450533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e0f450533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2e0f450533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2e0f450533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2e0f450533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e0f450533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2e0f450533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970550" y="1487850"/>
            <a:ext cx="5202900" cy="8121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b="1"/>
              <a:t>E-Commerce Data</a:t>
            </a:r>
            <a:endParaRPr b="1"/>
          </a:p>
        </p:txBody>
      </p:sp>
      <p:sp>
        <p:nvSpPr>
          <p:cNvPr id="67" name="Google Shape;67;p13"/>
          <p:cNvSpPr txBox="1">
            <a:spLocks noGrp="1"/>
          </p:cNvSpPr>
          <p:nvPr>
            <p:ph type="subTitle" idx="1"/>
          </p:nvPr>
        </p:nvSpPr>
        <p:spPr>
          <a:xfrm>
            <a:off x="2788100" y="2571750"/>
            <a:ext cx="3470700" cy="1002000"/>
          </a:xfrm>
          <a:prstGeom prst="rect">
            <a:avLst/>
          </a:prstGeom>
        </p:spPr>
        <p:txBody>
          <a:bodyPr spcFirstLastPara="1" wrap="square" lIns="91425" tIns="91425" rIns="91425" bIns="91425" anchor="t" anchorCtr="0">
            <a:normAutofit fontScale="62500" lnSpcReduction="20000"/>
          </a:bodyPr>
          <a:lstStyle/>
          <a:p>
            <a:pPr marL="0" lvl="0" indent="0" algn="ctr" rtl="0">
              <a:spcBef>
                <a:spcPts val="0"/>
              </a:spcBef>
              <a:spcAft>
                <a:spcPts val="0"/>
              </a:spcAft>
              <a:buNone/>
            </a:pPr>
            <a:r>
              <a:rPr lang="en-GB" b="1"/>
              <a:t>Tomeh Lara (407)</a:t>
            </a:r>
            <a:endParaRPr b="1"/>
          </a:p>
          <a:p>
            <a:pPr marL="0" lvl="0" indent="0" algn="ctr" rtl="0">
              <a:spcBef>
                <a:spcPts val="0"/>
              </a:spcBef>
              <a:spcAft>
                <a:spcPts val="0"/>
              </a:spcAft>
              <a:buNone/>
            </a:pPr>
            <a:r>
              <a:rPr lang="en-GB" b="1"/>
              <a:t>Yasmin AL Othmani (411)</a:t>
            </a:r>
            <a:endParaRPr b="1"/>
          </a:p>
          <a:p>
            <a:pPr marL="0" lvl="0" indent="0" algn="ctr" rtl="0">
              <a:spcBef>
                <a:spcPts val="0"/>
              </a:spcBef>
              <a:spcAft>
                <a:spcPts val="0"/>
              </a:spcAft>
              <a:buNone/>
            </a:pPr>
            <a:r>
              <a:rPr lang="en-GB" b="1"/>
              <a:t>Alexandru Ștefan Ghiță (407)</a:t>
            </a:r>
            <a:endParaRPr b="1"/>
          </a:p>
          <a:p>
            <a:pPr marL="0" lvl="0" indent="0" algn="ctr" rtl="0">
              <a:spcBef>
                <a:spcPts val="0"/>
              </a:spcBef>
              <a:spcAft>
                <a:spcPts val="0"/>
              </a:spcAft>
              <a:buNone/>
            </a:pPr>
            <a:r>
              <a:rPr lang="en-GB" b="1"/>
              <a:t>Radu Puținelu (407)</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22"/>
          <p:cNvPicPr preferRelativeResize="0"/>
          <p:nvPr/>
        </p:nvPicPr>
        <p:blipFill>
          <a:blip r:embed="rId3">
            <a:alphaModFix/>
          </a:blip>
          <a:stretch>
            <a:fillRect/>
          </a:stretch>
        </p:blipFill>
        <p:spPr>
          <a:xfrm>
            <a:off x="311700" y="1201425"/>
            <a:ext cx="8520601" cy="3693001"/>
          </a:xfrm>
          <a:prstGeom prst="rect">
            <a:avLst/>
          </a:prstGeom>
          <a:noFill/>
          <a:ln>
            <a:noFill/>
          </a:ln>
        </p:spPr>
      </p:pic>
      <p:sp>
        <p:nvSpPr>
          <p:cNvPr id="124" name="Google Shape;124;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Checking out columns separately</a:t>
            </a:r>
            <a:endParaRPr b="1"/>
          </a:p>
          <a:p>
            <a:pPr marL="0" lvl="0" indent="0" algn="l" rtl="0">
              <a:spcBef>
                <a:spcPts val="0"/>
              </a:spcBef>
              <a:spcAft>
                <a:spcPts val="0"/>
              </a:spcAft>
              <a:buNone/>
            </a:pP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3"/>
          <p:cNvPicPr preferRelativeResize="0"/>
          <p:nvPr/>
        </p:nvPicPr>
        <p:blipFill>
          <a:blip r:embed="rId3">
            <a:alphaModFix/>
          </a:blip>
          <a:stretch>
            <a:fillRect/>
          </a:stretch>
        </p:blipFill>
        <p:spPr>
          <a:xfrm>
            <a:off x="311700" y="1152425"/>
            <a:ext cx="8520601" cy="3391549"/>
          </a:xfrm>
          <a:prstGeom prst="rect">
            <a:avLst/>
          </a:prstGeom>
          <a:noFill/>
          <a:ln>
            <a:noFill/>
          </a:ln>
        </p:spPr>
      </p:pic>
      <p:sp>
        <p:nvSpPr>
          <p:cNvPr id="130" name="Google Shape;130;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Checking out columns separately</a:t>
            </a:r>
            <a:endParaRPr b="1"/>
          </a:p>
          <a:p>
            <a:pPr marL="0" lvl="0" indent="0" algn="l" rtl="0">
              <a:spcBef>
                <a:spcPts val="0"/>
              </a:spcBef>
              <a:spcAft>
                <a:spcPts val="0"/>
              </a:spcAft>
              <a:buNone/>
            </a:pP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4"/>
          <p:cNvPicPr preferRelativeResize="0"/>
          <p:nvPr/>
        </p:nvPicPr>
        <p:blipFill>
          <a:blip r:embed="rId3">
            <a:alphaModFix/>
          </a:blip>
          <a:stretch>
            <a:fillRect/>
          </a:stretch>
        </p:blipFill>
        <p:spPr>
          <a:xfrm>
            <a:off x="311700" y="1152425"/>
            <a:ext cx="8520598" cy="3562451"/>
          </a:xfrm>
          <a:prstGeom prst="rect">
            <a:avLst/>
          </a:prstGeom>
          <a:noFill/>
          <a:ln>
            <a:noFill/>
          </a:ln>
        </p:spPr>
      </p:pic>
      <p:sp>
        <p:nvSpPr>
          <p:cNvPr id="136" name="Google Shape;136;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Checking out columns separately</a:t>
            </a:r>
            <a:endParaRPr b="1"/>
          </a:p>
          <a:p>
            <a:pPr marL="0" lvl="0" indent="0" algn="l" rtl="0">
              <a:spcBef>
                <a:spcPts val="0"/>
              </a:spcBef>
              <a:spcAft>
                <a:spcPts val="0"/>
              </a:spcAft>
              <a:buNone/>
            </a:pPr>
            <a:endParaRPr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Visual EDA</a:t>
            </a:r>
            <a:endParaRPr/>
          </a:p>
        </p:txBody>
      </p:sp>
      <p:pic>
        <p:nvPicPr>
          <p:cNvPr id="142" name="Google Shape;142;p25"/>
          <p:cNvPicPr preferRelativeResize="0"/>
          <p:nvPr/>
        </p:nvPicPr>
        <p:blipFill>
          <a:blip r:embed="rId3">
            <a:alphaModFix/>
          </a:blip>
          <a:stretch>
            <a:fillRect/>
          </a:stretch>
        </p:blipFill>
        <p:spPr>
          <a:xfrm>
            <a:off x="2680150" y="1152425"/>
            <a:ext cx="6358800" cy="3416600"/>
          </a:xfrm>
          <a:prstGeom prst="rect">
            <a:avLst/>
          </a:prstGeom>
          <a:noFill/>
          <a:ln>
            <a:noFill/>
          </a:ln>
        </p:spPr>
      </p:pic>
      <p:pic>
        <p:nvPicPr>
          <p:cNvPr id="143" name="Google Shape;143;p25"/>
          <p:cNvPicPr preferRelativeResize="0"/>
          <p:nvPr/>
        </p:nvPicPr>
        <p:blipFill>
          <a:blip r:embed="rId4">
            <a:alphaModFix/>
          </a:blip>
          <a:stretch>
            <a:fillRect/>
          </a:stretch>
        </p:blipFill>
        <p:spPr>
          <a:xfrm>
            <a:off x="311702" y="1148975"/>
            <a:ext cx="2223750" cy="3537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Visual EDA</a:t>
            </a:r>
            <a:endParaRPr/>
          </a:p>
        </p:txBody>
      </p:sp>
      <p:sp>
        <p:nvSpPr>
          <p:cNvPr id="149" name="Google Shape;149;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t>From above plots and calculations we can see that vast majority of sales were made in UK and just 8.49% went abroad. We can say our dataset is skewed to the UK side.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Detecting outliers</a:t>
            </a:r>
            <a:endParaRPr/>
          </a:p>
        </p:txBody>
      </p:sp>
      <p:sp>
        <p:nvSpPr>
          <p:cNvPr id="155" name="Google Shape;155;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6" name="Google Shape;156;p27"/>
          <p:cNvPicPr preferRelativeResize="0"/>
          <p:nvPr/>
        </p:nvPicPr>
        <p:blipFill>
          <a:blip r:embed="rId3">
            <a:alphaModFix/>
          </a:blip>
          <a:stretch>
            <a:fillRect/>
          </a:stretch>
        </p:blipFill>
        <p:spPr>
          <a:xfrm>
            <a:off x="311700" y="1202150"/>
            <a:ext cx="8382576" cy="2644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Detecting outliers</a:t>
            </a:r>
            <a:endParaRPr/>
          </a:p>
        </p:txBody>
      </p:sp>
      <p:sp>
        <p:nvSpPr>
          <p:cNvPr id="162" name="Google Shape;162;p28"/>
          <p:cNvSpPr txBox="1">
            <a:spLocks noGrp="1"/>
          </p:cNvSpPr>
          <p:nvPr>
            <p:ph type="body" idx="1"/>
          </p:nvPr>
        </p:nvSpPr>
        <p:spPr>
          <a:xfrm>
            <a:off x="311700" y="1266325"/>
            <a:ext cx="28512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t>After removing obvious outliers we still see some values that are out of normal distribution. </a:t>
            </a:r>
            <a:endParaRPr/>
          </a:p>
        </p:txBody>
      </p:sp>
      <p:pic>
        <p:nvPicPr>
          <p:cNvPr id="163" name="Google Shape;163;p28"/>
          <p:cNvPicPr preferRelativeResize="0"/>
          <p:nvPr/>
        </p:nvPicPr>
        <p:blipFill>
          <a:blip r:embed="rId3">
            <a:alphaModFix/>
          </a:blip>
          <a:stretch>
            <a:fillRect/>
          </a:stretch>
        </p:blipFill>
        <p:spPr>
          <a:xfrm>
            <a:off x="3369875" y="1304825"/>
            <a:ext cx="5621726" cy="29223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Detecting outliers</a:t>
            </a:r>
            <a:endParaRPr/>
          </a:p>
        </p:txBody>
      </p:sp>
      <p:sp>
        <p:nvSpPr>
          <p:cNvPr id="169" name="Google Shape;169;p29"/>
          <p:cNvSpPr txBox="1">
            <a:spLocks noGrp="1"/>
          </p:cNvSpPr>
          <p:nvPr>
            <p:ph type="body" idx="1"/>
          </p:nvPr>
        </p:nvSpPr>
        <p:spPr>
          <a:xfrm>
            <a:off x="311700" y="1266325"/>
            <a:ext cx="43194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a:t>To understand better the distribution of our data let's check out different percentiles of our numeric features. </a:t>
            </a:r>
            <a:endParaRPr/>
          </a:p>
          <a:p>
            <a:pPr marL="0" lvl="0" indent="0" algn="just" rtl="0">
              <a:spcBef>
                <a:spcPts val="1200"/>
              </a:spcBef>
              <a:spcAft>
                <a:spcPts val="1200"/>
              </a:spcAft>
              <a:buNone/>
            </a:pPr>
            <a:r>
              <a:rPr lang="en-GB"/>
              <a:t>We can see that if we remove top 2% of our data points we will get rid of absolute outliers and will have more balanced dataset.</a:t>
            </a:r>
            <a:endParaRPr/>
          </a:p>
        </p:txBody>
      </p:sp>
      <p:pic>
        <p:nvPicPr>
          <p:cNvPr id="170" name="Google Shape;170;p29"/>
          <p:cNvPicPr preferRelativeResize="0"/>
          <p:nvPr/>
        </p:nvPicPr>
        <p:blipFill>
          <a:blip r:embed="rId3">
            <a:alphaModFix/>
          </a:blip>
          <a:stretch>
            <a:fillRect/>
          </a:stretch>
        </p:blipFill>
        <p:spPr>
          <a:xfrm>
            <a:off x="4783500" y="1146425"/>
            <a:ext cx="4208100" cy="285064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Ready</a:t>
            </a:r>
            <a:endParaRPr/>
          </a:p>
        </p:txBody>
      </p:sp>
      <p:sp>
        <p:nvSpPr>
          <p:cNvPr id="176" name="Google Shape;176;p30"/>
          <p:cNvSpPr txBox="1">
            <a:spLocks noGrp="1"/>
          </p:cNvSpPr>
          <p:nvPr>
            <p:ph type="body" idx="1"/>
          </p:nvPr>
        </p:nvSpPr>
        <p:spPr>
          <a:xfrm>
            <a:off x="311700" y="1266325"/>
            <a:ext cx="38661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t>Looks like our data is almost ready for modelling. We performed a clean up, we removed outliers that were disturbing the balance of our dataset, we removed invalid records - now our data looks much better! and it doesn't lose it's value.</a:t>
            </a:r>
            <a:endParaRPr/>
          </a:p>
        </p:txBody>
      </p:sp>
      <p:pic>
        <p:nvPicPr>
          <p:cNvPr id="177" name="Google Shape;177;p30"/>
          <p:cNvPicPr preferRelativeResize="0"/>
          <p:nvPr/>
        </p:nvPicPr>
        <p:blipFill>
          <a:blip r:embed="rId3">
            <a:alphaModFix/>
          </a:blip>
          <a:stretch>
            <a:fillRect/>
          </a:stretch>
        </p:blipFill>
        <p:spPr>
          <a:xfrm>
            <a:off x="4251375" y="1160575"/>
            <a:ext cx="4661400" cy="351420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Visually checking distribution of numeric features</a:t>
            </a:r>
            <a:endParaRPr/>
          </a:p>
        </p:txBody>
      </p:sp>
      <p:sp>
        <p:nvSpPr>
          <p:cNvPr id="183" name="Google Shape;183;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4" name="Google Shape;184;p31"/>
          <p:cNvPicPr preferRelativeResize="0"/>
          <p:nvPr/>
        </p:nvPicPr>
        <p:blipFill>
          <a:blip r:embed="rId3">
            <a:alphaModFix/>
          </a:blip>
          <a:stretch>
            <a:fillRect/>
          </a:stretch>
        </p:blipFill>
        <p:spPr>
          <a:xfrm>
            <a:off x="183775" y="1152425"/>
            <a:ext cx="8776450" cy="3302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Context</a:t>
            </a:r>
            <a:endParaRPr b="1"/>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a:t>We live in the world of e-commerce. We see tons of different stores here and there through the web. Internet made it possible to trade with anyone and everywhere. We can buy goods without leaving our house, we can compare prices in different stores within seconds, we can find what we really want and do not accept just the first more or less suitable offer. And I believe it would be really interesting to look at this world through the data it produces. That's why I decided to play around with e-commerce numbers and try to understand it better.</a:t>
            </a:r>
            <a:endParaRPr/>
          </a:p>
          <a:p>
            <a:pPr marL="0" lvl="0" indent="0" algn="just"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Visually checking distribution of numeric features</a:t>
            </a:r>
            <a:endParaRPr/>
          </a:p>
        </p:txBody>
      </p:sp>
      <p:sp>
        <p:nvSpPr>
          <p:cNvPr id="190" name="Google Shape;190;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1" name="Google Shape;191;p32"/>
          <p:cNvPicPr preferRelativeResize="0"/>
          <p:nvPr/>
        </p:nvPicPr>
        <p:blipFill>
          <a:blip r:embed="rId3">
            <a:alphaModFix/>
          </a:blip>
          <a:stretch>
            <a:fillRect/>
          </a:stretch>
        </p:blipFill>
        <p:spPr>
          <a:xfrm>
            <a:off x="155850" y="1266326"/>
            <a:ext cx="8832301" cy="33026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Visually checking distribution of numeric features</a:t>
            </a:r>
            <a:endParaRPr/>
          </a:p>
        </p:txBody>
      </p:sp>
      <p:sp>
        <p:nvSpPr>
          <p:cNvPr id="197" name="Google Shape;197;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t>From these two histograms we can see that vast majority of items sold in this store has low price range - 0 to 3 pounds.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Visually checking distribution of numeric features</a:t>
            </a:r>
            <a:endParaRPr/>
          </a:p>
        </p:txBody>
      </p:sp>
      <p:sp>
        <p:nvSpPr>
          <p:cNvPr id="203" name="Google Shape;203;p3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4" name="Google Shape;204;p34"/>
          <p:cNvPicPr preferRelativeResize="0"/>
          <p:nvPr/>
        </p:nvPicPr>
        <p:blipFill>
          <a:blip r:embed="rId3">
            <a:alphaModFix/>
          </a:blip>
          <a:stretch>
            <a:fillRect/>
          </a:stretch>
        </p:blipFill>
        <p:spPr>
          <a:xfrm>
            <a:off x="311700" y="1266325"/>
            <a:ext cx="8520600" cy="3443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Visually checking distribution of numeric features</a:t>
            </a:r>
            <a:endParaRPr/>
          </a:p>
        </p:txBody>
      </p:sp>
      <p:sp>
        <p:nvSpPr>
          <p:cNvPr id="210" name="Google Shape;210;p3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1" name="Google Shape;211;p35"/>
          <p:cNvPicPr preferRelativeResize="0"/>
          <p:nvPr/>
        </p:nvPicPr>
        <p:blipFill>
          <a:blip r:embed="rId3">
            <a:alphaModFix/>
          </a:blip>
          <a:stretch>
            <a:fillRect/>
          </a:stretch>
        </p:blipFill>
        <p:spPr>
          <a:xfrm>
            <a:off x="311700" y="1266325"/>
            <a:ext cx="8520602" cy="33746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Visually checking distribution of numeric features</a:t>
            </a:r>
            <a:endParaRPr/>
          </a:p>
        </p:txBody>
      </p:sp>
      <p:sp>
        <p:nvSpPr>
          <p:cNvPr id="217" name="Google Shape;217;p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t>From these two histograms we that people bought normally 1-5 items or 10-12 - maybe there were some kind of offers for sets?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Visually checking distribution of numeric features</a:t>
            </a:r>
            <a:endParaRPr/>
          </a:p>
        </p:txBody>
      </p:sp>
      <p:sp>
        <p:nvSpPr>
          <p:cNvPr id="223" name="Google Shape;223;p3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4" name="Google Shape;224;p37"/>
          <p:cNvPicPr preferRelativeResize="0"/>
          <p:nvPr/>
        </p:nvPicPr>
        <p:blipFill>
          <a:blip r:embed="rId3">
            <a:alphaModFix/>
          </a:blip>
          <a:stretch>
            <a:fillRect/>
          </a:stretch>
        </p:blipFill>
        <p:spPr>
          <a:xfrm>
            <a:off x="311700" y="1106000"/>
            <a:ext cx="8520601" cy="3554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Visually checking distribution of numeric features</a:t>
            </a:r>
            <a:endParaRPr/>
          </a:p>
        </p:txBody>
      </p:sp>
      <p:pic>
        <p:nvPicPr>
          <p:cNvPr id="230" name="Google Shape;230;p38"/>
          <p:cNvPicPr preferRelativeResize="0"/>
          <p:nvPr/>
        </p:nvPicPr>
        <p:blipFill>
          <a:blip r:embed="rId3">
            <a:alphaModFix/>
          </a:blip>
          <a:stretch>
            <a:fillRect/>
          </a:stretch>
        </p:blipFill>
        <p:spPr>
          <a:xfrm>
            <a:off x="311700" y="1304825"/>
            <a:ext cx="8520601" cy="3444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Visually checking distribution of numeric features</a:t>
            </a:r>
            <a:endParaRPr/>
          </a:p>
        </p:txBody>
      </p:sp>
      <p:sp>
        <p:nvSpPr>
          <p:cNvPr id="236" name="Google Shape;236;p3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t>From these histograms we can understand that majority of sales per order were in range 1-15 pounds each.</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Analysing sales over time</a:t>
            </a:r>
            <a:endParaRPr/>
          </a:p>
        </p:txBody>
      </p:sp>
      <p:sp>
        <p:nvSpPr>
          <p:cNvPr id="242" name="Google Shape;242;p40"/>
          <p:cNvSpPr txBox="1">
            <a:spLocks noGrp="1"/>
          </p:cNvSpPr>
          <p:nvPr>
            <p:ph type="body" idx="1"/>
          </p:nvPr>
        </p:nvSpPr>
        <p:spPr>
          <a:xfrm>
            <a:off x="311700" y="1266325"/>
            <a:ext cx="28809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t>As we can see every invoice has it's own timestamp (definitely based on time the order was made). We can resample time data by, for example weeks, and try see if there is any patterns in our sales.</a:t>
            </a:r>
            <a:endParaRPr/>
          </a:p>
        </p:txBody>
      </p:sp>
      <p:pic>
        <p:nvPicPr>
          <p:cNvPr id="243" name="Google Shape;243;p40"/>
          <p:cNvPicPr preferRelativeResize="0"/>
          <p:nvPr/>
        </p:nvPicPr>
        <p:blipFill>
          <a:blip r:embed="rId3">
            <a:alphaModFix/>
          </a:blip>
          <a:stretch>
            <a:fillRect/>
          </a:stretch>
        </p:blipFill>
        <p:spPr>
          <a:xfrm>
            <a:off x="4379625" y="1107925"/>
            <a:ext cx="3486150" cy="3619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Analysing sales over time</a:t>
            </a:r>
            <a:endParaRPr/>
          </a:p>
        </p:txBody>
      </p:sp>
      <p:sp>
        <p:nvSpPr>
          <p:cNvPr id="249" name="Google Shape;249;p41"/>
          <p:cNvSpPr txBox="1">
            <a:spLocks noGrp="1"/>
          </p:cNvSpPr>
          <p:nvPr>
            <p:ph type="body" idx="1"/>
          </p:nvPr>
        </p:nvSpPr>
        <p:spPr>
          <a:xfrm>
            <a:off x="311700" y="1266325"/>
            <a:ext cx="32355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t>That week with 0 sales in January looks suspicious, let's check it closer</a:t>
            </a:r>
            <a:endParaRPr/>
          </a:p>
        </p:txBody>
      </p:sp>
      <p:pic>
        <p:nvPicPr>
          <p:cNvPr id="250" name="Google Shape;250;p41"/>
          <p:cNvPicPr preferRelativeResize="0"/>
          <p:nvPr/>
        </p:nvPicPr>
        <p:blipFill>
          <a:blip r:embed="rId3">
            <a:alphaModFix/>
          </a:blip>
          <a:stretch>
            <a:fillRect/>
          </a:stretch>
        </p:blipFill>
        <p:spPr>
          <a:xfrm>
            <a:off x="3699600" y="1304825"/>
            <a:ext cx="5292000" cy="35080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Dataset</a:t>
            </a:r>
            <a:endParaRPr b="1"/>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a:t>This is a transnational data set which contains all the transactions occurring between 01/12/2010 and 09/12/2011 for a UK-based and registered non-store online retail.The company mainly sells unique all-occasion gifts. Many customers of the company are wholesalers.</a:t>
            </a:r>
            <a:endParaRPr/>
          </a:p>
          <a:p>
            <a:pPr marL="0" lvl="0" indent="0" algn="just" rtl="0">
              <a:spcBef>
                <a:spcPts val="1200"/>
              </a:spcBef>
              <a:spcAft>
                <a:spcPts val="12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Analysing sales over time</a:t>
            </a:r>
            <a:endParaRPr/>
          </a:p>
        </p:txBody>
      </p:sp>
      <p:sp>
        <p:nvSpPr>
          <p:cNvPr id="256" name="Google Shape;256;p42"/>
          <p:cNvSpPr txBox="1">
            <a:spLocks noGrp="1"/>
          </p:cNvSpPr>
          <p:nvPr>
            <p:ph type="body" idx="1"/>
          </p:nvPr>
        </p:nvSpPr>
        <p:spPr>
          <a:xfrm>
            <a:off x="311700" y="1266325"/>
            <a:ext cx="38760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t>Now it makes sense - possibly, during the New Year holidays period the store was closed and didn't process orders, that's why they didn't make any sales.</a:t>
            </a:r>
            <a:endParaRPr/>
          </a:p>
        </p:txBody>
      </p:sp>
      <p:pic>
        <p:nvPicPr>
          <p:cNvPr id="257" name="Google Shape;257;p42"/>
          <p:cNvPicPr preferRelativeResize="0"/>
          <p:nvPr/>
        </p:nvPicPr>
        <p:blipFill>
          <a:blip r:embed="rId3">
            <a:alphaModFix/>
          </a:blip>
          <a:stretch>
            <a:fillRect/>
          </a:stretch>
        </p:blipFill>
        <p:spPr>
          <a:xfrm>
            <a:off x="5089650" y="1266325"/>
            <a:ext cx="3162300" cy="2152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Preparing data for modeling and feature creation</a:t>
            </a:r>
            <a:endParaRPr/>
          </a:p>
        </p:txBody>
      </p:sp>
      <p:sp>
        <p:nvSpPr>
          <p:cNvPr id="263" name="Google Shape;263;p43"/>
          <p:cNvSpPr txBox="1">
            <a:spLocks noGrp="1"/>
          </p:cNvSpPr>
          <p:nvPr>
            <p:ph type="body" idx="1"/>
          </p:nvPr>
        </p:nvSpPr>
        <p:spPr>
          <a:xfrm>
            <a:off x="311700" y="1266325"/>
            <a:ext cx="33438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t>Now it comes the most fun part of the project - building a model. To do this we will need to create few more additional features to make our model more sophisticated.</a:t>
            </a:r>
            <a:endParaRPr/>
          </a:p>
        </p:txBody>
      </p:sp>
      <p:pic>
        <p:nvPicPr>
          <p:cNvPr id="264" name="Google Shape;264;p43"/>
          <p:cNvPicPr preferRelativeResize="0"/>
          <p:nvPr/>
        </p:nvPicPr>
        <p:blipFill>
          <a:blip r:embed="rId3">
            <a:alphaModFix/>
          </a:blip>
          <a:stretch>
            <a:fillRect/>
          </a:stretch>
        </p:blipFill>
        <p:spPr>
          <a:xfrm>
            <a:off x="3783025" y="1152425"/>
            <a:ext cx="5049267" cy="36862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Quantity per invoice feature</a:t>
            </a:r>
            <a:endParaRPr/>
          </a:p>
        </p:txBody>
      </p:sp>
      <p:sp>
        <p:nvSpPr>
          <p:cNvPr id="270" name="Google Shape;270;p44"/>
          <p:cNvSpPr txBox="1">
            <a:spLocks noGrp="1"/>
          </p:cNvSpPr>
          <p:nvPr>
            <p:ph type="body" idx="1"/>
          </p:nvPr>
        </p:nvSpPr>
        <p:spPr>
          <a:xfrm>
            <a:off x="311700" y="1266325"/>
            <a:ext cx="31074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t>A feature that could influence the sales output could be "Quantity per invoice". Let's find the data for this feature.</a:t>
            </a:r>
            <a:endParaRPr/>
          </a:p>
        </p:txBody>
      </p:sp>
      <p:pic>
        <p:nvPicPr>
          <p:cNvPr id="271" name="Google Shape;271;p44"/>
          <p:cNvPicPr preferRelativeResize="0"/>
          <p:nvPr/>
        </p:nvPicPr>
        <p:blipFill>
          <a:blip r:embed="rId3">
            <a:alphaModFix/>
          </a:blip>
          <a:stretch>
            <a:fillRect/>
          </a:stretch>
        </p:blipFill>
        <p:spPr>
          <a:xfrm>
            <a:off x="5197325" y="1266325"/>
            <a:ext cx="3048000" cy="30670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Bucketizing Quantity and UnitPrice features</a:t>
            </a:r>
            <a:endParaRPr/>
          </a:p>
        </p:txBody>
      </p:sp>
      <p:sp>
        <p:nvSpPr>
          <p:cNvPr id="277" name="Google Shape;277;p45"/>
          <p:cNvSpPr txBox="1">
            <a:spLocks noGrp="1"/>
          </p:cNvSpPr>
          <p:nvPr>
            <p:ph type="body" idx="1"/>
          </p:nvPr>
        </p:nvSpPr>
        <p:spPr>
          <a:xfrm>
            <a:off x="311700" y="1266325"/>
            <a:ext cx="8467800" cy="773400"/>
          </a:xfrm>
          <a:prstGeom prst="rect">
            <a:avLst/>
          </a:prstGeom>
        </p:spPr>
        <p:txBody>
          <a:bodyPr spcFirstLastPara="1" wrap="square" lIns="91425" tIns="91425" rIns="91425" bIns="91425" anchor="t" anchorCtr="0">
            <a:normAutofit fontScale="85000" lnSpcReduction="20000"/>
          </a:bodyPr>
          <a:lstStyle/>
          <a:p>
            <a:pPr marL="0" lvl="0" indent="0" algn="just" rtl="0">
              <a:spcBef>
                <a:spcPts val="0"/>
              </a:spcBef>
              <a:spcAft>
                <a:spcPts val="1200"/>
              </a:spcAft>
              <a:buNone/>
            </a:pPr>
            <a:r>
              <a:rPr lang="en-GB"/>
              <a:t>Based on the EDA done previously we can group these features into 6 buckets for Quantity and 5 for UnitePrice using pandas .cut() method.</a:t>
            </a:r>
            <a:endParaRPr/>
          </a:p>
        </p:txBody>
      </p:sp>
      <p:pic>
        <p:nvPicPr>
          <p:cNvPr id="278" name="Google Shape;278;p45"/>
          <p:cNvPicPr preferRelativeResize="0"/>
          <p:nvPr/>
        </p:nvPicPr>
        <p:blipFill>
          <a:blip r:embed="rId3">
            <a:alphaModFix/>
          </a:blip>
          <a:stretch>
            <a:fillRect/>
          </a:stretch>
        </p:blipFill>
        <p:spPr>
          <a:xfrm>
            <a:off x="311700" y="2290875"/>
            <a:ext cx="8520600" cy="21580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Extracting and bucketing dates</a:t>
            </a:r>
            <a:endParaRPr/>
          </a:p>
        </p:txBody>
      </p:sp>
      <p:sp>
        <p:nvSpPr>
          <p:cNvPr id="284" name="Google Shape;284;p46"/>
          <p:cNvSpPr txBox="1">
            <a:spLocks noGrp="1"/>
          </p:cNvSpPr>
          <p:nvPr>
            <p:ph type="body" idx="1"/>
          </p:nvPr>
        </p:nvSpPr>
        <p:spPr>
          <a:xfrm>
            <a:off x="311700" y="1266325"/>
            <a:ext cx="8520600" cy="1472100"/>
          </a:xfrm>
          <a:prstGeom prst="rect">
            <a:avLst/>
          </a:prstGeom>
        </p:spPr>
        <p:txBody>
          <a:bodyPr spcFirstLastPara="1" wrap="square" lIns="91425" tIns="91425" rIns="91425" bIns="91425" anchor="t" anchorCtr="0">
            <a:normAutofit fontScale="92500" lnSpcReduction="10000"/>
          </a:bodyPr>
          <a:lstStyle/>
          <a:p>
            <a:pPr marL="0" lvl="0" indent="0" algn="just" rtl="0">
              <a:spcBef>
                <a:spcPts val="0"/>
              </a:spcBef>
              <a:spcAft>
                <a:spcPts val="1200"/>
              </a:spcAft>
              <a:buNone/>
            </a:pPr>
            <a:r>
              <a:rPr lang="en-GB"/>
              <a:t>We have noticed that depends on a season gifts sell differently: pick of sales is in the Q4, then it drastically drops in Q1 of the next year and continues to grow till its new pick in Q4 again. From this observation we can create another feature that could improve our model.</a:t>
            </a:r>
            <a:endParaRPr/>
          </a:p>
        </p:txBody>
      </p:sp>
      <p:pic>
        <p:nvPicPr>
          <p:cNvPr id="285" name="Google Shape;285;p46"/>
          <p:cNvPicPr preferRelativeResize="0"/>
          <p:nvPr/>
        </p:nvPicPr>
        <p:blipFill>
          <a:blip r:embed="rId3">
            <a:alphaModFix/>
          </a:blip>
          <a:stretch>
            <a:fillRect/>
          </a:stretch>
        </p:blipFill>
        <p:spPr>
          <a:xfrm>
            <a:off x="311700" y="2738500"/>
            <a:ext cx="8520601" cy="21693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Extracting and bucketing dates</a:t>
            </a:r>
            <a:endParaRPr/>
          </a:p>
        </p:txBody>
      </p:sp>
      <p:pic>
        <p:nvPicPr>
          <p:cNvPr id="291" name="Google Shape;291;p47"/>
          <p:cNvPicPr preferRelativeResize="0"/>
          <p:nvPr/>
        </p:nvPicPr>
        <p:blipFill>
          <a:blip r:embed="rId3">
            <a:alphaModFix/>
          </a:blip>
          <a:stretch>
            <a:fillRect/>
          </a:stretch>
        </p:blipFill>
        <p:spPr>
          <a:xfrm>
            <a:off x="152400" y="1304825"/>
            <a:ext cx="8839200" cy="284337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8"/>
          <p:cNvSpPr txBox="1">
            <a:spLocks noGrp="1"/>
          </p:cNvSpPr>
          <p:nvPr>
            <p:ph type="title"/>
          </p:nvPr>
        </p:nvSpPr>
        <p:spPr>
          <a:xfrm>
            <a:off x="311700" y="445025"/>
            <a:ext cx="8520600" cy="118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Building a model</a:t>
            </a:r>
            <a:endParaRPr/>
          </a:p>
          <a:p>
            <a:pPr marL="0" lvl="0" indent="0" algn="l" rtl="0">
              <a:spcBef>
                <a:spcPts val="0"/>
              </a:spcBef>
              <a:spcAft>
                <a:spcPts val="0"/>
              </a:spcAft>
              <a:buNone/>
            </a:pPr>
            <a:r>
              <a:rPr lang="en-GB"/>
              <a:t>Splitting data into UK and non-UK</a:t>
            </a:r>
            <a:endParaRPr/>
          </a:p>
        </p:txBody>
      </p:sp>
      <p:sp>
        <p:nvSpPr>
          <p:cNvPr id="297" name="Google Shape;297;p48"/>
          <p:cNvSpPr txBox="1">
            <a:spLocks noGrp="1"/>
          </p:cNvSpPr>
          <p:nvPr>
            <p:ph type="body" idx="1"/>
          </p:nvPr>
        </p:nvSpPr>
        <p:spPr>
          <a:xfrm>
            <a:off x="311700" y="1625825"/>
            <a:ext cx="8520600" cy="29433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t>We have to analyze these 2 datasets separately to have more standardized data for a model, because there can be some patterns that work for other countries and do not for UK or vise versa. Also a hypothesis to test - does the model built for UK performs good on data for other countries?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9"/>
          <p:cNvSpPr txBox="1">
            <a:spLocks noGrp="1"/>
          </p:cNvSpPr>
          <p:nvPr>
            <p:ph type="title"/>
          </p:nvPr>
        </p:nvSpPr>
        <p:spPr>
          <a:xfrm>
            <a:off x="311700" y="445025"/>
            <a:ext cx="8520600" cy="1111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Building a model</a:t>
            </a:r>
            <a:endParaRPr/>
          </a:p>
          <a:p>
            <a:pPr marL="0" lvl="0" indent="0" algn="l" rtl="0">
              <a:spcBef>
                <a:spcPts val="0"/>
              </a:spcBef>
              <a:spcAft>
                <a:spcPts val="0"/>
              </a:spcAft>
              <a:buNone/>
            </a:pPr>
            <a:r>
              <a:rPr lang="en-GB"/>
              <a:t>Splitting data into UK and non-UK</a:t>
            </a:r>
            <a:endParaRPr/>
          </a:p>
          <a:p>
            <a:pPr marL="0" lvl="0" indent="0" algn="l" rtl="0">
              <a:spcBef>
                <a:spcPts val="0"/>
              </a:spcBef>
              <a:spcAft>
                <a:spcPts val="0"/>
              </a:spcAft>
              <a:buNone/>
            </a:pPr>
            <a:endParaRPr/>
          </a:p>
        </p:txBody>
      </p:sp>
      <p:pic>
        <p:nvPicPr>
          <p:cNvPr id="303" name="Google Shape;303;p49"/>
          <p:cNvPicPr preferRelativeResize="0"/>
          <p:nvPr/>
        </p:nvPicPr>
        <p:blipFill>
          <a:blip r:embed="rId3">
            <a:alphaModFix/>
          </a:blip>
          <a:stretch>
            <a:fillRect/>
          </a:stretch>
        </p:blipFill>
        <p:spPr>
          <a:xfrm>
            <a:off x="152400" y="1709225"/>
            <a:ext cx="8839202" cy="26101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Extracting features and creating dummy variables</a:t>
            </a:r>
            <a:endParaRPr/>
          </a:p>
        </p:txBody>
      </p:sp>
      <p:pic>
        <p:nvPicPr>
          <p:cNvPr id="309" name="Google Shape;309;p50"/>
          <p:cNvPicPr preferRelativeResize="0"/>
          <p:nvPr/>
        </p:nvPicPr>
        <p:blipFill>
          <a:blip r:embed="rId3">
            <a:alphaModFix/>
          </a:blip>
          <a:stretch>
            <a:fillRect/>
          </a:stretch>
        </p:blipFill>
        <p:spPr>
          <a:xfrm>
            <a:off x="311700" y="1364350"/>
            <a:ext cx="8520600" cy="31242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Extracting features and creating dummy variables</a:t>
            </a:r>
            <a:endParaRPr/>
          </a:p>
        </p:txBody>
      </p:sp>
      <p:pic>
        <p:nvPicPr>
          <p:cNvPr id="315" name="Google Shape;315;p51"/>
          <p:cNvPicPr preferRelativeResize="0"/>
          <p:nvPr/>
        </p:nvPicPr>
        <p:blipFill>
          <a:blip r:embed="rId3">
            <a:alphaModFix/>
          </a:blip>
          <a:stretch>
            <a:fillRect/>
          </a:stretch>
        </p:blipFill>
        <p:spPr>
          <a:xfrm>
            <a:off x="311700" y="1527275"/>
            <a:ext cx="8520600" cy="3084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Dataset</a:t>
            </a:r>
            <a:endParaRPr b="1"/>
          </a:p>
        </p:txBody>
      </p:sp>
      <p:sp>
        <p:nvSpPr>
          <p:cNvPr id="85" name="Google Shape;85;p16"/>
          <p:cNvSpPr txBox="1">
            <a:spLocks noGrp="1"/>
          </p:cNvSpPr>
          <p:nvPr>
            <p:ph type="body" idx="1"/>
          </p:nvPr>
        </p:nvSpPr>
        <p:spPr>
          <a:xfrm>
            <a:off x="311700" y="1266325"/>
            <a:ext cx="8520600" cy="13053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t>Just by looking at first 5 rows of our table we can understand the structure and datatypes present in our dataset. We can notice that we will have to deal with timeseries data, integers and floats, categorical and text data.</a:t>
            </a:r>
            <a:endParaRPr/>
          </a:p>
        </p:txBody>
      </p:sp>
      <p:pic>
        <p:nvPicPr>
          <p:cNvPr id="86" name="Google Shape;86;p16"/>
          <p:cNvPicPr preferRelativeResize="0"/>
          <p:nvPr/>
        </p:nvPicPr>
        <p:blipFill>
          <a:blip r:embed="rId3">
            <a:alphaModFix/>
          </a:blip>
          <a:stretch>
            <a:fillRect/>
          </a:stretch>
        </p:blipFill>
        <p:spPr>
          <a:xfrm>
            <a:off x="96225" y="2778675"/>
            <a:ext cx="8951548" cy="17924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Scaling</a:t>
            </a:r>
            <a:endParaRPr/>
          </a:p>
        </p:txBody>
      </p:sp>
      <p:sp>
        <p:nvSpPr>
          <p:cNvPr id="321" name="Google Shape;321;p5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t>As the majority of our features are in 0-1 range it would make sense to scale "QuantityInv" feature too. In general, scaling features is normally a good idea.</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Accuracy of models</a:t>
            </a:r>
            <a:br>
              <a:rPr lang="en-GB" dirty="0"/>
            </a:br>
            <a:endParaRPr dirty="0"/>
          </a:p>
        </p:txBody>
      </p:sp>
      <p:sp>
        <p:nvSpPr>
          <p:cNvPr id="333" name="Google Shape;333;p54"/>
          <p:cNvSpPr txBox="1">
            <a:spLocks noGrp="1"/>
          </p:cNvSpPr>
          <p:nvPr>
            <p:ph type="body" idx="1"/>
          </p:nvPr>
        </p:nvSpPr>
        <p:spPr>
          <a:xfrm>
            <a:off x="311700" y="1266325"/>
            <a:ext cx="8520600" cy="33906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endParaRPr dirty="0"/>
          </a:p>
        </p:txBody>
      </p:sp>
      <p:graphicFrame>
        <p:nvGraphicFramePr>
          <p:cNvPr id="2" name="Table 1">
            <a:extLst>
              <a:ext uri="{FF2B5EF4-FFF2-40B4-BE49-F238E27FC236}">
                <a16:creationId xmlns:a16="http://schemas.microsoft.com/office/drawing/2014/main" id="{2AF67019-412D-4A2A-A474-5FCE0BE1AAB7}"/>
              </a:ext>
            </a:extLst>
          </p:cNvPr>
          <p:cNvGraphicFramePr>
            <a:graphicFrameLocks noGrp="1"/>
          </p:cNvGraphicFramePr>
          <p:nvPr>
            <p:extLst>
              <p:ext uri="{D42A27DB-BD31-4B8C-83A1-F6EECF244321}">
                <p14:modId xmlns:p14="http://schemas.microsoft.com/office/powerpoint/2010/main" val="2402503960"/>
              </p:ext>
            </p:extLst>
          </p:nvPr>
        </p:nvGraphicFramePr>
        <p:xfrm>
          <a:off x="764381" y="1950244"/>
          <a:ext cx="7400925" cy="2458084"/>
        </p:xfrm>
        <a:graphic>
          <a:graphicData uri="http://schemas.openxmlformats.org/drawingml/2006/table">
            <a:tbl>
              <a:tblPr firstRow="1" bandRow="1">
                <a:tableStyleId>{5C22544A-7EE6-4342-B048-85BDC9FD1C3A}</a:tableStyleId>
              </a:tblPr>
              <a:tblGrid>
                <a:gridCol w="2043113">
                  <a:extLst>
                    <a:ext uri="{9D8B030D-6E8A-4147-A177-3AD203B41FA5}">
                      <a16:colId xmlns:a16="http://schemas.microsoft.com/office/drawing/2014/main" val="804446191"/>
                    </a:ext>
                  </a:extLst>
                </a:gridCol>
                <a:gridCol w="1671637">
                  <a:extLst>
                    <a:ext uri="{9D8B030D-6E8A-4147-A177-3AD203B41FA5}">
                      <a16:colId xmlns:a16="http://schemas.microsoft.com/office/drawing/2014/main" val="3969061877"/>
                    </a:ext>
                  </a:extLst>
                </a:gridCol>
                <a:gridCol w="1064419">
                  <a:extLst>
                    <a:ext uri="{9D8B030D-6E8A-4147-A177-3AD203B41FA5}">
                      <a16:colId xmlns:a16="http://schemas.microsoft.com/office/drawing/2014/main" val="3173802319"/>
                    </a:ext>
                  </a:extLst>
                </a:gridCol>
                <a:gridCol w="1428750">
                  <a:extLst>
                    <a:ext uri="{9D8B030D-6E8A-4147-A177-3AD203B41FA5}">
                      <a16:colId xmlns:a16="http://schemas.microsoft.com/office/drawing/2014/main" val="724576221"/>
                    </a:ext>
                  </a:extLst>
                </a:gridCol>
                <a:gridCol w="1193006">
                  <a:extLst>
                    <a:ext uri="{9D8B030D-6E8A-4147-A177-3AD203B41FA5}">
                      <a16:colId xmlns:a16="http://schemas.microsoft.com/office/drawing/2014/main" val="3962032681"/>
                    </a:ext>
                  </a:extLst>
                </a:gridCol>
              </a:tblGrid>
              <a:tr h="431641">
                <a:tc>
                  <a:txBody>
                    <a:bodyPr/>
                    <a:lstStyle/>
                    <a:p>
                      <a:r>
                        <a:rPr lang="en-US" dirty="0"/>
                        <a:t>Model Name</a:t>
                      </a:r>
                    </a:p>
                  </a:txBody>
                  <a:tcPr/>
                </a:tc>
                <a:tc>
                  <a:txBody>
                    <a:bodyPr/>
                    <a:lstStyle/>
                    <a:p>
                      <a:r>
                        <a:rPr lang="en-US" dirty="0"/>
                        <a:t>Without applying dimension reduction</a:t>
                      </a:r>
                    </a:p>
                  </a:txBody>
                  <a:tcPr/>
                </a:tc>
                <a:tc>
                  <a:txBody>
                    <a:bodyPr/>
                    <a:lstStyle/>
                    <a:p>
                      <a:r>
                        <a:rPr lang="en-US" sz="1400" b="1" i="0" u="none" strike="noStrike" cap="none" dirty="0">
                          <a:solidFill>
                            <a:schemeClr val="lt1"/>
                          </a:solidFill>
                          <a:latin typeface="+mn-lt"/>
                          <a:ea typeface="+mn-ea"/>
                          <a:cs typeface="+mn-cs"/>
                          <a:sym typeface="Arial"/>
                        </a:rPr>
                        <a:t>PCA</a:t>
                      </a:r>
                    </a:p>
                  </a:txBody>
                  <a:tcPr/>
                </a:tc>
                <a:tc>
                  <a:txBody>
                    <a:bodyPr/>
                    <a:lstStyle/>
                    <a:p>
                      <a:r>
                        <a:rPr lang="en-US" dirty="0" err="1"/>
                        <a:t>TruncatedSVD</a:t>
                      </a:r>
                      <a:endParaRPr lang="en-US" dirty="0"/>
                    </a:p>
                  </a:txBody>
                  <a:tcPr/>
                </a:tc>
                <a:tc>
                  <a:txBody>
                    <a:bodyPr/>
                    <a:lstStyle/>
                    <a:p>
                      <a:r>
                        <a:rPr lang="en-US" dirty="0"/>
                        <a:t>T-SNE</a:t>
                      </a:r>
                    </a:p>
                  </a:txBody>
                  <a:tcPr/>
                </a:tc>
                <a:extLst>
                  <a:ext uri="{0D108BD9-81ED-4DB2-BD59-A6C34878D82A}">
                    <a16:rowId xmlns:a16="http://schemas.microsoft.com/office/drawing/2014/main" val="456327019"/>
                  </a:ext>
                </a:extLst>
              </a:tr>
              <a:tr h="431641">
                <a:tc>
                  <a:txBody>
                    <a:bodyPr/>
                    <a:lstStyle/>
                    <a:p>
                      <a:r>
                        <a:rPr lang="en-US" sz="1400" b="0" i="0" u="none" strike="noStrike" cap="none" dirty="0" err="1">
                          <a:solidFill>
                            <a:schemeClr val="bg2">
                              <a:lumMod val="50000"/>
                            </a:schemeClr>
                          </a:solidFill>
                          <a:effectLst/>
                          <a:latin typeface="+mn-lt"/>
                          <a:ea typeface="+mn-ea"/>
                          <a:cs typeface="+mn-cs"/>
                          <a:sym typeface="Arial"/>
                        </a:rPr>
                        <a:t>LogisticRegression</a:t>
                      </a:r>
                      <a:endParaRPr lang="en-US" b="0" dirty="0">
                        <a:solidFill>
                          <a:schemeClr val="bg2">
                            <a:lumMod val="50000"/>
                          </a:schemeClr>
                        </a:solidFill>
                      </a:endParaRPr>
                    </a:p>
                  </a:txBody>
                  <a:tcPr/>
                </a:tc>
                <a:tc>
                  <a:txBody>
                    <a:bodyPr/>
                    <a:lstStyle/>
                    <a:p>
                      <a:r>
                        <a:rPr lang="en-US" b="0" dirty="0">
                          <a:solidFill>
                            <a:schemeClr val="bg2">
                              <a:lumMod val="50000"/>
                            </a:schemeClr>
                          </a:solidFill>
                        </a:rPr>
                        <a:t>31.0 %</a:t>
                      </a:r>
                    </a:p>
                  </a:txBody>
                  <a:tcPr/>
                </a:tc>
                <a:tc>
                  <a:txBody>
                    <a:bodyPr/>
                    <a:lstStyle/>
                    <a:p>
                      <a:r>
                        <a:rPr lang="en-US" b="0" dirty="0">
                          <a:solidFill>
                            <a:schemeClr val="bg2">
                              <a:lumMod val="50000"/>
                            </a:schemeClr>
                          </a:solidFill>
                        </a:rPr>
                        <a:t>31.0 %</a:t>
                      </a:r>
                    </a:p>
                  </a:txBody>
                  <a:tcPr/>
                </a:tc>
                <a:tc>
                  <a:txBody>
                    <a:bodyPr/>
                    <a:lstStyle/>
                    <a:p>
                      <a:r>
                        <a:rPr lang="en-US" b="0" dirty="0">
                          <a:solidFill>
                            <a:schemeClr val="bg2">
                              <a:lumMod val="50000"/>
                            </a:schemeClr>
                          </a:solidFill>
                        </a:rPr>
                        <a:t>10.0 %</a:t>
                      </a:r>
                    </a:p>
                  </a:txBody>
                  <a:tcPr/>
                </a:tc>
                <a:tc>
                  <a:txBody>
                    <a:bodyPr/>
                    <a:lstStyle/>
                    <a:p>
                      <a:r>
                        <a:rPr lang="en-US" b="0" dirty="0">
                          <a:solidFill>
                            <a:schemeClr val="bg2">
                              <a:lumMod val="50000"/>
                            </a:schemeClr>
                          </a:solidFill>
                        </a:rPr>
                        <a:t>9.0 %</a:t>
                      </a:r>
                    </a:p>
                  </a:txBody>
                  <a:tcPr/>
                </a:tc>
                <a:extLst>
                  <a:ext uri="{0D108BD9-81ED-4DB2-BD59-A6C34878D82A}">
                    <a16:rowId xmlns:a16="http://schemas.microsoft.com/office/drawing/2014/main" val="1753840758"/>
                  </a:ext>
                </a:extLst>
              </a:tr>
              <a:tr h="431641">
                <a:tc>
                  <a:txBody>
                    <a:bodyPr/>
                    <a:lstStyle/>
                    <a:p>
                      <a:r>
                        <a:rPr lang="en-US" sz="1400" b="0" i="0" u="none" strike="noStrike" cap="none" dirty="0" err="1">
                          <a:solidFill>
                            <a:schemeClr val="bg2">
                              <a:lumMod val="50000"/>
                            </a:schemeClr>
                          </a:solidFill>
                          <a:effectLst/>
                          <a:latin typeface="+mn-lt"/>
                          <a:ea typeface="+mn-ea"/>
                          <a:cs typeface="+mn-cs"/>
                          <a:sym typeface="Arial"/>
                        </a:rPr>
                        <a:t>KNeighborsClassifier</a:t>
                      </a:r>
                      <a:endParaRPr lang="en-US" b="0" dirty="0">
                        <a:solidFill>
                          <a:schemeClr val="bg2">
                            <a:lumMod val="50000"/>
                          </a:schemeClr>
                        </a:solidFill>
                      </a:endParaRPr>
                    </a:p>
                  </a:txBody>
                  <a:tcPr/>
                </a:tc>
                <a:tc>
                  <a:txBody>
                    <a:bodyPr/>
                    <a:lstStyle/>
                    <a:p>
                      <a:r>
                        <a:rPr lang="en-US" b="0" dirty="0">
                          <a:solidFill>
                            <a:schemeClr val="bg2">
                              <a:lumMod val="50000"/>
                            </a:schemeClr>
                          </a:solidFill>
                        </a:rPr>
                        <a:t>33.0 %</a:t>
                      </a:r>
                    </a:p>
                  </a:txBody>
                  <a:tcPr/>
                </a:tc>
                <a:tc>
                  <a:txBody>
                    <a:bodyPr/>
                    <a:lstStyle/>
                    <a:p>
                      <a:r>
                        <a:rPr lang="en-US" b="0" dirty="0">
                          <a:solidFill>
                            <a:schemeClr val="bg2">
                              <a:lumMod val="50000"/>
                            </a:schemeClr>
                          </a:solidFill>
                        </a:rPr>
                        <a:t>34.0 %</a:t>
                      </a:r>
                    </a:p>
                  </a:txBody>
                  <a:tcPr/>
                </a:tc>
                <a:tc>
                  <a:txBody>
                    <a:bodyPr/>
                    <a:lstStyle/>
                    <a:p>
                      <a:r>
                        <a:rPr lang="en-US" b="0" dirty="0">
                          <a:solidFill>
                            <a:schemeClr val="bg2">
                              <a:lumMod val="50000"/>
                            </a:schemeClr>
                          </a:solidFill>
                        </a:rPr>
                        <a:t>30.0 %</a:t>
                      </a:r>
                    </a:p>
                  </a:txBody>
                  <a:tcPr/>
                </a:tc>
                <a:tc>
                  <a:txBody>
                    <a:bodyPr/>
                    <a:lstStyle/>
                    <a:p>
                      <a:r>
                        <a:rPr lang="en-US" b="0" dirty="0">
                          <a:solidFill>
                            <a:schemeClr val="bg2">
                              <a:lumMod val="50000"/>
                            </a:schemeClr>
                          </a:solidFill>
                        </a:rPr>
                        <a:t>33.0 %</a:t>
                      </a:r>
                    </a:p>
                  </a:txBody>
                  <a:tcPr/>
                </a:tc>
                <a:extLst>
                  <a:ext uri="{0D108BD9-81ED-4DB2-BD59-A6C34878D82A}">
                    <a16:rowId xmlns:a16="http://schemas.microsoft.com/office/drawing/2014/main" val="3498370707"/>
                  </a:ext>
                </a:extLst>
              </a:tr>
              <a:tr h="431641">
                <a:tc>
                  <a:txBody>
                    <a:bodyPr/>
                    <a:lstStyle/>
                    <a:p>
                      <a:r>
                        <a:rPr lang="en-US" sz="1400" b="0" i="0" u="none" strike="noStrike" cap="none" dirty="0">
                          <a:solidFill>
                            <a:schemeClr val="bg2">
                              <a:lumMod val="50000"/>
                            </a:schemeClr>
                          </a:solidFill>
                          <a:effectLst/>
                          <a:latin typeface="+mn-lt"/>
                          <a:ea typeface="+mn-ea"/>
                          <a:cs typeface="+mn-cs"/>
                          <a:sym typeface="Arial"/>
                        </a:rPr>
                        <a:t>SVC</a:t>
                      </a:r>
                      <a:endParaRPr lang="en-US" b="0" dirty="0">
                        <a:solidFill>
                          <a:schemeClr val="bg2">
                            <a:lumMod val="50000"/>
                          </a:schemeClr>
                        </a:solidFill>
                      </a:endParaRPr>
                    </a:p>
                  </a:txBody>
                  <a:tcPr/>
                </a:tc>
                <a:tc>
                  <a:txBody>
                    <a:bodyPr/>
                    <a:lstStyle/>
                    <a:p>
                      <a:r>
                        <a:rPr lang="en-US" b="0" dirty="0">
                          <a:solidFill>
                            <a:schemeClr val="bg2">
                              <a:lumMod val="50000"/>
                            </a:schemeClr>
                          </a:solidFill>
                        </a:rPr>
                        <a:t>32.0 %</a:t>
                      </a:r>
                    </a:p>
                  </a:txBody>
                  <a:tcPr/>
                </a:tc>
                <a:tc>
                  <a:txBody>
                    <a:bodyPr/>
                    <a:lstStyle/>
                    <a:p>
                      <a:r>
                        <a:rPr lang="en-US" b="0" dirty="0">
                          <a:solidFill>
                            <a:schemeClr val="bg2">
                              <a:lumMod val="50000"/>
                            </a:schemeClr>
                          </a:solidFill>
                        </a:rPr>
                        <a:t>32.0 %</a:t>
                      </a:r>
                    </a:p>
                  </a:txBody>
                  <a:tcPr/>
                </a:tc>
                <a:tc>
                  <a:txBody>
                    <a:bodyPr/>
                    <a:lstStyle/>
                    <a:p>
                      <a:r>
                        <a:rPr lang="en-US" b="0" dirty="0">
                          <a:solidFill>
                            <a:schemeClr val="bg2">
                              <a:lumMod val="50000"/>
                            </a:schemeClr>
                          </a:solidFill>
                        </a:rPr>
                        <a:t>9.0 %</a:t>
                      </a:r>
                    </a:p>
                  </a:txBody>
                  <a:tcPr/>
                </a:tc>
                <a:tc>
                  <a:txBody>
                    <a:bodyPr/>
                    <a:lstStyle/>
                    <a:p>
                      <a:r>
                        <a:rPr lang="en-US" b="0" dirty="0">
                          <a:solidFill>
                            <a:schemeClr val="bg2">
                              <a:lumMod val="50000"/>
                            </a:schemeClr>
                          </a:solidFill>
                        </a:rPr>
                        <a:t>28.0 % </a:t>
                      </a:r>
                    </a:p>
                  </a:txBody>
                  <a:tcPr/>
                </a:tc>
                <a:extLst>
                  <a:ext uri="{0D108BD9-81ED-4DB2-BD59-A6C34878D82A}">
                    <a16:rowId xmlns:a16="http://schemas.microsoft.com/office/drawing/2014/main" val="3345678035"/>
                  </a:ext>
                </a:extLst>
              </a:tr>
              <a:tr h="431641">
                <a:tc>
                  <a:txBody>
                    <a:bodyPr/>
                    <a:lstStyle/>
                    <a:p>
                      <a:r>
                        <a:rPr lang="en-US" sz="1400" b="0" i="0" u="none" strike="noStrike" cap="none" dirty="0" err="1">
                          <a:solidFill>
                            <a:schemeClr val="bg2">
                              <a:lumMod val="50000"/>
                            </a:schemeClr>
                          </a:solidFill>
                          <a:effectLst/>
                          <a:latin typeface="+mn-lt"/>
                          <a:ea typeface="+mn-ea"/>
                          <a:cs typeface="+mn-cs"/>
                          <a:sym typeface="Arial"/>
                        </a:rPr>
                        <a:t>DecisionTreeClassifier</a:t>
                      </a:r>
                      <a:endParaRPr lang="en-US" b="0" dirty="0">
                        <a:solidFill>
                          <a:schemeClr val="bg2">
                            <a:lumMod val="50000"/>
                          </a:schemeClr>
                        </a:solidFill>
                      </a:endParaRPr>
                    </a:p>
                  </a:txBody>
                  <a:tcPr/>
                </a:tc>
                <a:tc>
                  <a:txBody>
                    <a:bodyPr/>
                    <a:lstStyle/>
                    <a:p>
                      <a:r>
                        <a:rPr lang="en-US" b="0" dirty="0">
                          <a:solidFill>
                            <a:schemeClr val="bg2">
                              <a:lumMod val="50000"/>
                            </a:schemeClr>
                          </a:solidFill>
                        </a:rPr>
                        <a:t>36.0 %</a:t>
                      </a:r>
                    </a:p>
                  </a:txBody>
                  <a:tcPr/>
                </a:tc>
                <a:tc>
                  <a:txBody>
                    <a:bodyPr/>
                    <a:lstStyle/>
                    <a:p>
                      <a:r>
                        <a:rPr lang="en-US" b="0" dirty="0">
                          <a:solidFill>
                            <a:schemeClr val="bg2">
                              <a:lumMod val="50000"/>
                            </a:schemeClr>
                          </a:solidFill>
                        </a:rPr>
                        <a:t>36.0 %</a:t>
                      </a:r>
                    </a:p>
                  </a:txBody>
                  <a:tcPr/>
                </a:tc>
                <a:tc>
                  <a:txBody>
                    <a:bodyPr/>
                    <a:lstStyle/>
                    <a:p>
                      <a:r>
                        <a:rPr lang="en-US" b="0" dirty="0">
                          <a:solidFill>
                            <a:schemeClr val="bg2">
                              <a:lumMod val="50000"/>
                            </a:schemeClr>
                          </a:solidFill>
                        </a:rPr>
                        <a:t>35.0 %</a:t>
                      </a:r>
                    </a:p>
                  </a:txBody>
                  <a:tcPr/>
                </a:tc>
                <a:tc>
                  <a:txBody>
                    <a:bodyPr/>
                    <a:lstStyle/>
                    <a:p>
                      <a:r>
                        <a:rPr lang="en-US" b="0" dirty="0">
                          <a:solidFill>
                            <a:schemeClr val="bg2">
                              <a:lumMod val="50000"/>
                            </a:schemeClr>
                          </a:solidFill>
                        </a:rPr>
                        <a:t>33.0 %</a:t>
                      </a:r>
                    </a:p>
                  </a:txBody>
                  <a:tcPr/>
                </a:tc>
                <a:extLst>
                  <a:ext uri="{0D108BD9-81ED-4DB2-BD59-A6C34878D82A}">
                    <a16:rowId xmlns:a16="http://schemas.microsoft.com/office/drawing/2014/main" val="1732978755"/>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EDA</a:t>
            </a:r>
            <a:endParaRPr b="1"/>
          </a:p>
        </p:txBody>
      </p:sp>
      <p:sp>
        <p:nvSpPr>
          <p:cNvPr id="92" name="Google Shape;92;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t>Every data science project starts with EDA as we have to understand what do we have to deal with. We divide EDA into 2 types: visual and numerical. Let's start with numerical as the simple pndas method *.describe()* gives us a lot of useful information.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Quick statistical overview</a:t>
            </a:r>
            <a:endParaRPr b="1"/>
          </a:p>
        </p:txBody>
      </p:sp>
      <p:sp>
        <p:nvSpPr>
          <p:cNvPr id="98" name="Google Shape;98;p18"/>
          <p:cNvSpPr txBox="1">
            <a:spLocks noGrp="1"/>
          </p:cNvSpPr>
          <p:nvPr>
            <p:ph type="body" idx="1"/>
          </p:nvPr>
        </p:nvSpPr>
        <p:spPr>
          <a:xfrm>
            <a:off x="311700" y="1567550"/>
            <a:ext cx="2781900" cy="2911200"/>
          </a:xfrm>
          <a:prstGeom prst="rect">
            <a:avLst/>
          </a:prstGeom>
        </p:spPr>
        <p:txBody>
          <a:bodyPr spcFirstLastPara="1" wrap="square" lIns="91425" tIns="91425" rIns="91425" bIns="91425" anchor="t" anchorCtr="0">
            <a:normAutofit fontScale="70000" lnSpcReduction="20000"/>
          </a:bodyPr>
          <a:lstStyle/>
          <a:p>
            <a:pPr marL="0" lvl="0" indent="0" algn="just" rtl="0">
              <a:spcBef>
                <a:spcPts val="0"/>
              </a:spcBef>
              <a:spcAft>
                <a:spcPts val="1200"/>
              </a:spcAft>
              <a:buNone/>
            </a:pPr>
            <a:r>
              <a:rPr lang="en-GB"/>
              <a:t>Just a quick look at data with </a:t>
            </a:r>
            <a:r>
              <a:rPr lang="en-GB" i="1"/>
              <a:t>.describe()</a:t>
            </a:r>
            <a:r>
              <a:rPr lang="en-GB"/>
              <a:t> method gives us a lot of space to think. We see negative quantities and prices, we can see that not all records have CustomerID data, we can also see that the majority of transactions are for quantities from 3 to 10 items, majority of items have price up to 5 pounds and that we have a bunch of huge outliers we will have to deal with later.</a:t>
            </a:r>
            <a:endParaRPr/>
          </a:p>
        </p:txBody>
      </p:sp>
      <p:pic>
        <p:nvPicPr>
          <p:cNvPr id="99" name="Google Shape;99;p18"/>
          <p:cNvPicPr preferRelativeResize="0"/>
          <p:nvPr/>
        </p:nvPicPr>
        <p:blipFill>
          <a:blip r:embed="rId3">
            <a:alphaModFix/>
          </a:blip>
          <a:stretch>
            <a:fillRect/>
          </a:stretch>
        </p:blipFill>
        <p:spPr>
          <a:xfrm>
            <a:off x="3300900" y="1259875"/>
            <a:ext cx="5740300" cy="3526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Dealing with types</a:t>
            </a:r>
            <a:endParaRPr b="1"/>
          </a:p>
        </p:txBody>
      </p:sp>
      <p:sp>
        <p:nvSpPr>
          <p:cNvPr id="105" name="Google Shape;105;p19"/>
          <p:cNvSpPr txBox="1">
            <a:spLocks noGrp="1"/>
          </p:cNvSpPr>
          <p:nvPr>
            <p:ph type="body" idx="1"/>
          </p:nvPr>
        </p:nvSpPr>
        <p:spPr>
          <a:xfrm>
            <a:off x="311700" y="1539900"/>
            <a:ext cx="3225300" cy="2911200"/>
          </a:xfrm>
          <a:prstGeom prst="rect">
            <a:avLst/>
          </a:prstGeom>
        </p:spPr>
        <p:txBody>
          <a:bodyPr spcFirstLastPara="1" wrap="square" lIns="91425" tIns="91425" rIns="91425" bIns="91425" anchor="t" anchorCtr="0">
            <a:normAutofit fontScale="77500" lnSpcReduction="20000"/>
          </a:bodyPr>
          <a:lstStyle/>
          <a:p>
            <a:pPr marL="0" lvl="0" indent="0" algn="just" rtl="0">
              <a:spcBef>
                <a:spcPts val="0"/>
              </a:spcBef>
              <a:spcAft>
                <a:spcPts val="1200"/>
              </a:spcAft>
              <a:buNone/>
            </a:pPr>
            <a:r>
              <a:rPr lang="en-GB" i="1"/>
              <a:t>.read_csv()</a:t>
            </a:r>
            <a:r>
              <a:rPr lang="en-GB"/>
              <a:t> method performs basic type check, but it doesn't do that perfectly. That's why it is much better to deal with data types in our dataframe before any modifications to prevent additional difficulties. Every pandas dataframe has an attribute </a:t>
            </a:r>
            <a:r>
              <a:rPr lang="en-GB" i="1"/>
              <a:t>.dtypes</a:t>
            </a:r>
            <a:r>
              <a:rPr lang="en-GB"/>
              <a:t> which will help us understand what we currently have and what data has to be casted to correct types.</a:t>
            </a:r>
            <a:endParaRPr/>
          </a:p>
        </p:txBody>
      </p:sp>
      <p:pic>
        <p:nvPicPr>
          <p:cNvPr id="106" name="Google Shape;106;p19"/>
          <p:cNvPicPr preferRelativeResize="0"/>
          <p:nvPr/>
        </p:nvPicPr>
        <p:blipFill>
          <a:blip r:embed="rId3">
            <a:alphaModFix/>
          </a:blip>
          <a:stretch>
            <a:fillRect/>
          </a:stretch>
        </p:blipFill>
        <p:spPr>
          <a:xfrm>
            <a:off x="3931525" y="1307850"/>
            <a:ext cx="4859075" cy="3143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Dealing with null values</a:t>
            </a:r>
            <a:endParaRPr b="1"/>
          </a:p>
        </p:txBody>
      </p:sp>
      <p:sp>
        <p:nvSpPr>
          <p:cNvPr id="112" name="Google Shape;112;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a:t>Next and very important step is dealing with missing values. Normally if you encounter null values in the dataset you have to understand nature of those null values and possible impact they could have on the model. There are few strategies that we can use to fix our issue with null values: </a:t>
            </a:r>
            <a:endParaRPr/>
          </a:p>
          <a:p>
            <a:pPr marL="457200" lvl="0" indent="-342900" algn="just" rtl="0">
              <a:spcBef>
                <a:spcPts val="1200"/>
              </a:spcBef>
              <a:spcAft>
                <a:spcPts val="0"/>
              </a:spcAft>
              <a:buSzPts val="1800"/>
              <a:buChar char="●"/>
            </a:pPr>
            <a:r>
              <a:rPr lang="en-GB"/>
              <a:t>delete rows with null values</a:t>
            </a:r>
            <a:endParaRPr/>
          </a:p>
          <a:p>
            <a:pPr marL="457200" lvl="0" indent="-342900" algn="just" rtl="0">
              <a:spcBef>
                <a:spcPts val="0"/>
              </a:spcBef>
              <a:spcAft>
                <a:spcPts val="0"/>
              </a:spcAft>
              <a:buSzPts val="1800"/>
              <a:buChar char="●"/>
            </a:pPr>
            <a:r>
              <a:rPr lang="en-GB"/>
              <a:t>delete the feature with null values</a:t>
            </a:r>
            <a:endParaRPr/>
          </a:p>
          <a:p>
            <a:pPr marL="457200" lvl="0" indent="-342900" algn="just" rtl="0">
              <a:spcBef>
                <a:spcPts val="0"/>
              </a:spcBef>
              <a:spcAft>
                <a:spcPts val="0"/>
              </a:spcAft>
              <a:buSzPts val="1800"/>
              <a:buChar char="●"/>
            </a:pPr>
            <a:r>
              <a:rPr lang="en-GB"/>
              <a:t>impute data with mean or median values or use another imputing strategy (method </a:t>
            </a:r>
            <a:r>
              <a:rPr lang="en-GB" i="1"/>
              <a:t>.fillna()</a:t>
            </a:r>
            <a:r>
              <a:rPr lang="en-GB"/>
              <a:t>)</a:t>
            </a:r>
            <a:endParaRPr/>
          </a:p>
          <a:p>
            <a:pPr marL="0" lvl="0" indent="0" algn="just" rtl="0">
              <a:spcBef>
                <a:spcPts val="1200"/>
              </a:spcBef>
              <a:spcAft>
                <a:spcPts val="0"/>
              </a:spcAft>
              <a:buNone/>
            </a:pPr>
            <a:endParaRPr/>
          </a:p>
          <a:p>
            <a:pPr marL="0" lvl="0" indent="0" algn="just"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Checking out columns separately</a:t>
            </a:r>
            <a:endParaRPr b="1"/>
          </a:p>
          <a:p>
            <a:pPr marL="0" lvl="0" indent="0" algn="l" rtl="0">
              <a:spcBef>
                <a:spcPts val="0"/>
              </a:spcBef>
              <a:spcAft>
                <a:spcPts val="0"/>
              </a:spcAft>
              <a:buNone/>
            </a:pPr>
            <a:endParaRPr b="1"/>
          </a:p>
        </p:txBody>
      </p:sp>
      <p:pic>
        <p:nvPicPr>
          <p:cNvPr id="118" name="Google Shape;118;p21"/>
          <p:cNvPicPr preferRelativeResize="0"/>
          <p:nvPr/>
        </p:nvPicPr>
        <p:blipFill>
          <a:blip r:embed="rId3">
            <a:alphaModFix/>
          </a:blip>
          <a:stretch>
            <a:fillRect/>
          </a:stretch>
        </p:blipFill>
        <p:spPr>
          <a:xfrm>
            <a:off x="311700" y="1192275"/>
            <a:ext cx="8520602" cy="3530350"/>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1244</Words>
  <Application>Microsoft Office PowerPoint</Application>
  <PresentationFormat>On-screen Show (16:9)</PresentationFormat>
  <Paragraphs>100</Paragraphs>
  <Slides>42</Slides>
  <Notes>42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PT Sans Narrow</vt:lpstr>
      <vt:lpstr>Open Sans</vt:lpstr>
      <vt:lpstr>Tropic</vt:lpstr>
      <vt:lpstr>E-Commerce Data</vt:lpstr>
      <vt:lpstr>Context</vt:lpstr>
      <vt:lpstr>Dataset</vt:lpstr>
      <vt:lpstr>Dataset</vt:lpstr>
      <vt:lpstr>EDA</vt:lpstr>
      <vt:lpstr>Quick statistical overview</vt:lpstr>
      <vt:lpstr>Dealing with types</vt:lpstr>
      <vt:lpstr>Dealing with null values</vt:lpstr>
      <vt:lpstr>Checking out columns separately </vt:lpstr>
      <vt:lpstr>Checking out columns separately </vt:lpstr>
      <vt:lpstr>Checking out columns separately </vt:lpstr>
      <vt:lpstr>Checking out columns separately </vt:lpstr>
      <vt:lpstr>Visual EDA</vt:lpstr>
      <vt:lpstr>Visual EDA</vt:lpstr>
      <vt:lpstr>Detecting outliers</vt:lpstr>
      <vt:lpstr>Detecting outliers</vt:lpstr>
      <vt:lpstr>Detecting outliers</vt:lpstr>
      <vt:lpstr>Ready</vt:lpstr>
      <vt:lpstr>Visually checking distribution of numeric features</vt:lpstr>
      <vt:lpstr>Visually checking distribution of numeric features</vt:lpstr>
      <vt:lpstr>Visually checking distribution of numeric features</vt:lpstr>
      <vt:lpstr>Visually checking distribution of numeric features</vt:lpstr>
      <vt:lpstr>Visually checking distribution of numeric features</vt:lpstr>
      <vt:lpstr>Visually checking distribution of numeric features</vt:lpstr>
      <vt:lpstr>Visually checking distribution of numeric features</vt:lpstr>
      <vt:lpstr>Visually checking distribution of numeric features</vt:lpstr>
      <vt:lpstr>Visually checking distribution of numeric features</vt:lpstr>
      <vt:lpstr>Analysing sales over time</vt:lpstr>
      <vt:lpstr>Analysing sales over time</vt:lpstr>
      <vt:lpstr>Analysing sales over time</vt:lpstr>
      <vt:lpstr>Preparing data for modeling and feature creation</vt:lpstr>
      <vt:lpstr>Quantity per invoice feature</vt:lpstr>
      <vt:lpstr>Bucketizing Quantity and UnitPrice features</vt:lpstr>
      <vt:lpstr>Extracting and bucketing dates</vt:lpstr>
      <vt:lpstr>Extracting and bucketing dates</vt:lpstr>
      <vt:lpstr>Building a model Splitting data into UK and non-UK</vt:lpstr>
      <vt:lpstr>Building a model Splitting data into UK and non-UK </vt:lpstr>
      <vt:lpstr>Extracting features and creating dummy variables</vt:lpstr>
      <vt:lpstr>Extracting features and creating dummy variables</vt:lpstr>
      <vt:lpstr>Scaling</vt:lpstr>
      <vt:lpstr>Accuracy of models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Data</dc:title>
  <cp:lastModifiedBy>Lara Tomeh</cp:lastModifiedBy>
  <cp:revision>1</cp:revision>
  <dcterms:modified xsi:type="dcterms:W3CDTF">2022-05-26T16:16:11Z</dcterms:modified>
</cp:coreProperties>
</file>