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58" r:id="rId4"/>
    <p:sldId id="275" r:id="rId5"/>
    <p:sldId id="276" r:id="rId6"/>
    <p:sldId id="277" r:id="rId7"/>
    <p:sldId id="278" r:id="rId8"/>
    <p:sldId id="279" r:id="rId9"/>
    <p:sldId id="271" r:id="rId10"/>
    <p:sldId id="280" r:id="rId11"/>
    <p:sldId id="281" r:id="rId12"/>
    <p:sldId id="282" r:id="rId13"/>
    <p:sldId id="289" r:id="rId14"/>
    <p:sldId id="272" r:id="rId15"/>
    <p:sldId id="283" r:id="rId16"/>
    <p:sldId id="284" r:id="rId17"/>
    <p:sldId id="262" r:id="rId18"/>
    <p:sldId id="288" r:id="rId19"/>
    <p:sldId id="287" r:id="rId20"/>
    <p:sldId id="290" r:id="rId21"/>
    <p:sldId id="291" r:id="rId22"/>
    <p:sldId id="292" r:id="rId23"/>
    <p:sldId id="286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>
      <p:cViewPr varScale="1">
        <p:scale>
          <a:sx n="82" d="100"/>
          <a:sy n="82" d="100"/>
        </p:scale>
        <p:origin x="557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data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World News</c:v>
                </c:pt>
                <c:pt idx="1">
                  <c:v>Sports News</c:v>
                </c:pt>
                <c:pt idx="2">
                  <c:v>Business News</c:v>
                </c:pt>
                <c:pt idx="3">
                  <c:v>Science-Technology News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data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World News</c:v>
                </c:pt>
                <c:pt idx="1">
                  <c:v>Sports News</c:v>
                </c:pt>
                <c:pt idx="2">
                  <c:v>Business News</c:v>
                </c:pt>
                <c:pt idx="3">
                  <c:v>Science-Technology News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1.9</c:v>
                </c:pt>
                <c:pt idx="1">
                  <c:v>1.9</c:v>
                </c:pt>
                <c:pt idx="2">
                  <c:v>1.9</c:v>
                </c:pt>
                <c:pt idx="3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46592"/>
        <c:axId val="611350120"/>
      </c:barChart>
      <c:catAx>
        <c:axId val="611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89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22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21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2/2/2023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2/2/2023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2/2/2023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AFA7-BE90-95DD-C229-E2BEE96E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533400"/>
            <a:ext cx="10971372" cy="1066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B12E-F172-0FC1-C7C4-F4753DF2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98" y="1828800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 order to use this dataset for machine learning purposes, we first preprocessed the data by converting all text to lowercase and removing punctuations, digits, non-word characters, extra spaces, contraction, and stop words, finally stemming the words using Porter stemmer. We then split the preprocessed data into three sets: a training set, a validation set, and a test set. </a:t>
            </a:r>
          </a:p>
        </p:txBody>
      </p:sp>
    </p:spTree>
    <p:extLst>
      <p:ext uri="{BB962C8B-B14F-4D97-AF65-F5344CB8AC3E}">
        <p14:creationId xmlns:p14="http://schemas.microsoft.com/office/powerpoint/2010/main" val="25293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AFA7-BE90-95DD-C229-E2BEE96E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533400"/>
            <a:ext cx="10971372" cy="1066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B12E-F172-0FC1-C7C4-F4753DF2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98" y="1828800"/>
            <a:ext cx="10287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 first used a tokenizer to convert the text into sequences of integers. This process allows us to represent the text as a series of integers and ensured that the input data had a consistent shape, which can be input to the model. We then used the pad sequences function from </a:t>
            </a:r>
            <a:r>
              <a:rPr lang="en-US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Keras</a:t>
            </a: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to standardize the length of the sequences. This is necessary because the RNN model expects input data to have a fixed shape.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AFA7-BE90-95DD-C229-E2BEE96E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533400"/>
            <a:ext cx="10971372" cy="1066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B12E-F172-0FC1-C7C4-F4753DF2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98" y="1828800"/>
            <a:ext cx="10287000" cy="4190999"/>
          </a:xfrm>
        </p:spPr>
        <p:txBody>
          <a:bodyPr>
            <a:normAutofit fontScale="32500" lnSpcReduction="2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code defines an LSTM model using the </a:t>
            </a:r>
            <a:r>
              <a:rPr lang="en-US" sz="49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Keras</a:t>
            </a:r>
            <a:r>
              <a:rPr lang="en-US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API. The model consists of the following layers: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 embedding layer</a:t>
            </a:r>
            <a:r>
              <a:rPr lang="en-US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 This layer converts the input data, which is a sequence of integers representing the words in the text, into dense vectors of fixed size.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Bidirectional LSTM layers: </a:t>
            </a:r>
            <a:r>
              <a:rPr lang="en-US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These layers are responsible for processing the input data and capturing long-term dependencies in the sequences.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global max pooling layer: </a:t>
            </a:r>
            <a:r>
              <a:rPr lang="en-US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This layer reduces the dimensionality of the data by taking the maximum value over all the time steps in the input sequence.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Fully connected (dense) layers: </a:t>
            </a:r>
            <a:r>
              <a:rPr lang="en-US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These layers apply a non-linear transformation to the output of the previous layer and generate the final predictions.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9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 output layer: </a:t>
            </a:r>
            <a:r>
              <a:rPr lang="en-US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This layer has four units, corresponding to the four categories in the dataset, and a SoftMax activation function, which converts the outputs to probabilities.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0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AFA7-BE90-95DD-C229-E2BEE96E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533400"/>
            <a:ext cx="10971372" cy="10668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B12E-F172-0FC1-C7C4-F4753DF2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98" y="1828800"/>
            <a:ext cx="10287000" cy="41909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other model is GRU consists of the following layers: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Embedding layer: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This layer maps the input data into dense vectors of fixed size.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 layers: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It uses gating mechanisms to control the flow of information. The dropout and recurrent dropout arguments are regularization techniques used to prevent overfitting.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• </a:t>
            </a:r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Output dense layer: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This is the output layer with 4 units and a SoftMax activation function. The SoftMax function maps the outputs to a probability distribution over the 4 classes.</a:t>
            </a:r>
          </a:p>
        </p:txBody>
      </p:sp>
    </p:spTree>
    <p:extLst>
      <p:ext uri="{BB962C8B-B14F-4D97-AF65-F5344CB8AC3E}">
        <p14:creationId xmlns:p14="http://schemas.microsoft.com/office/powerpoint/2010/main" val="395352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971372" cy="1066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 score on test set for all mentioned approaches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4530543"/>
              </p:ext>
            </p:extLst>
          </p:nvPr>
        </p:nvGraphicFramePr>
        <p:xfrm>
          <a:off x="1446212" y="2175510"/>
          <a:ext cx="7467600" cy="3662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473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on Test data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LOTClass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 (Meng et al., 2020)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LSTM (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Nyandwi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, J)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GRU (Tomeh, 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737120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LSTM (Tomeh, 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34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10971372" cy="1066800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Loss and Accuracy for three sets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0129251"/>
              </p:ext>
            </p:extLst>
          </p:nvPr>
        </p:nvGraphicFramePr>
        <p:xfrm>
          <a:off x="1446212" y="2175510"/>
          <a:ext cx="7467600" cy="3662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7136428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64977780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295331327"/>
                    </a:ext>
                  </a:extLst>
                </a:gridCol>
              </a:tblGrid>
              <a:tr h="732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LSTM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GRU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580188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r>
                        <a:rPr lang="en-US" b="1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r>
                        <a:rPr lang="en-US" b="1" dirty="0"/>
                        <a:t>Training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r>
                        <a:rPr lang="en-US" b="1" dirty="0"/>
                        <a:t>Validation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473">
                <a:tc>
                  <a:txBody>
                    <a:bodyPr/>
                    <a:lstStyle/>
                    <a:p>
                      <a:r>
                        <a:rPr lang="en-US" b="1" dirty="0"/>
                        <a:t>Test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AFA7-BE90-95DD-C229-E2BEE96E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533400"/>
            <a:ext cx="10971372" cy="1066800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Findings and results …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0E110-1228-38BC-5DD7-44E181C4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0" y="709233"/>
            <a:ext cx="1189838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50F14A8-5D9C-1CA4-F6C4-72405FC3A9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7"/>
          <a:stretch/>
        </p:blipFill>
        <p:spPr>
          <a:xfrm>
            <a:off x="1941512" y="838200"/>
            <a:ext cx="8305799" cy="5486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77964-6846-9EBE-BFBA-5A8765233C5D}"/>
              </a:ext>
            </a:extLst>
          </p:cNvPr>
          <p:cNvSpPr txBox="1"/>
          <p:nvPr/>
        </p:nvSpPr>
        <p:spPr>
          <a:xfrm>
            <a:off x="379412" y="18194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LSTM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EA1B394-0A54-A9F0-07D1-FA6B81C823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" r="5145"/>
          <a:stretch/>
        </p:blipFill>
        <p:spPr>
          <a:xfrm>
            <a:off x="1446212" y="1524000"/>
            <a:ext cx="8731250" cy="4191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78D4-8057-A60A-8771-11C68677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685800"/>
            <a:ext cx="5638800" cy="76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Classification report of test data</a:t>
            </a:r>
          </a:p>
        </p:txBody>
      </p:sp>
    </p:spTree>
    <p:extLst>
      <p:ext uri="{BB962C8B-B14F-4D97-AF65-F5344CB8AC3E}">
        <p14:creationId xmlns:p14="http://schemas.microsoft.com/office/powerpoint/2010/main" val="34845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508F5CF-6A8D-D8A4-6172-357E921F26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-393"/>
          <a:stretch/>
        </p:blipFill>
        <p:spPr>
          <a:xfrm>
            <a:off x="265112" y="1066800"/>
            <a:ext cx="11658600" cy="5029200"/>
          </a:xfrm>
        </p:spPr>
      </p:pic>
    </p:spTree>
    <p:extLst>
      <p:ext uri="{BB962C8B-B14F-4D97-AF65-F5344CB8AC3E}">
        <p14:creationId xmlns:p14="http://schemas.microsoft.com/office/powerpoint/2010/main" val="12411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17378" y="762000"/>
            <a:ext cx="10971372" cy="1066800"/>
          </a:xfrm>
        </p:spPr>
        <p:txBody>
          <a:bodyPr/>
          <a:lstStyle/>
          <a:p>
            <a:r>
              <a:rPr lang="en-US" dirty="0"/>
              <a:t>Content Layout…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2286000"/>
            <a:ext cx="10287000" cy="3505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Abstract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Analysis of main idea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Why RNN?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Related work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Implementation 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Findings and results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77964-6846-9EBE-BFBA-5A8765233C5D}"/>
              </a:ext>
            </a:extLst>
          </p:cNvPr>
          <p:cNvSpPr txBox="1"/>
          <p:nvPr/>
        </p:nvSpPr>
        <p:spPr>
          <a:xfrm>
            <a:off x="379412" y="2286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GRU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A477C17-B4B6-AC13-BC71-3EC9115788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r="-375"/>
          <a:stretch/>
        </p:blipFill>
        <p:spPr>
          <a:xfrm>
            <a:off x="2360612" y="751820"/>
            <a:ext cx="8001000" cy="5486400"/>
          </a:xfrm>
        </p:spPr>
      </p:pic>
    </p:spTree>
    <p:extLst>
      <p:ext uri="{BB962C8B-B14F-4D97-AF65-F5344CB8AC3E}">
        <p14:creationId xmlns:p14="http://schemas.microsoft.com/office/powerpoint/2010/main" val="176780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78D4-8057-A60A-8771-11C68677A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685800"/>
            <a:ext cx="5638800" cy="76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Classification report of test data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30B3666-7F98-7537-3B67-D63FFB3D3A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" t="-551" r="-291" b="-275"/>
          <a:stretch/>
        </p:blipFill>
        <p:spPr>
          <a:xfrm>
            <a:off x="1293812" y="1600200"/>
            <a:ext cx="9144000" cy="3873500"/>
          </a:xfrm>
        </p:spPr>
      </p:pic>
    </p:spTree>
    <p:extLst>
      <p:ext uri="{BB962C8B-B14F-4D97-AF65-F5344CB8AC3E}">
        <p14:creationId xmlns:p14="http://schemas.microsoft.com/office/powerpoint/2010/main" val="28079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FE0F40E-1D51-411F-701C-80398A4E17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4" b="992"/>
          <a:stretch/>
        </p:blipFill>
        <p:spPr>
          <a:xfrm>
            <a:off x="608012" y="1371600"/>
            <a:ext cx="10972800" cy="4303059"/>
          </a:xfrm>
        </p:spPr>
      </p:pic>
    </p:spTree>
    <p:extLst>
      <p:ext uri="{BB962C8B-B14F-4D97-AF65-F5344CB8AC3E}">
        <p14:creationId xmlns:p14="http://schemas.microsoft.com/office/powerpoint/2010/main" val="356277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AFA7-BE90-95DD-C229-E2BEE96E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533400"/>
            <a:ext cx="10971372" cy="1066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B12E-F172-0FC1-C7C4-F4753DF2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98" y="1828800"/>
            <a:ext cx="10287000" cy="419099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Overall, the process of creating and training an RNN model for the Ag News dataset was successful. The LSTM model achieve a high level of accuracy and could potentially be used for further analysis or classification tasks in the related fields. These results suggest that LSTM networks are a promising approach for text classification tasks, while the GRU model requires massive computing power, takes longer time, and produces less quality results than the latter.</a:t>
            </a:r>
          </a:p>
        </p:txBody>
      </p:sp>
    </p:spTree>
    <p:extLst>
      <p:ext uri="{BB962C8B-B14F-4D97-AF65-F5344CB8AC3E}">
        <p14:creationId xmlns:p14="http://schemas.microsoft.com/office/powerpoint/2010/main" val="9730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2" y="723900"/>
            <a:ext cx="8229599" cy="99060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1905000"/>
            <a:ext cx="8231187" cy="4267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 this project, we develop an RNN models for the task of text classification on the AG news dataset which consists of news articles, which are divided into four categories: business, science and technology, sports, and world. </a:t>
            </a:r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2" y="723900"/>
            <a:ext cx="8229599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main idea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1905000"/>
            <a:ext cx="8231187" cy="4267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main idea of this project is to evaluate the effectiveness of Long Short-Term Memory (LSTM) networks and Gate Recurrent Unit (GRU) networks for the task of text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23684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8229599" cy="12573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RNN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instead of CNN for text classification?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1905000"/>
            <a:ext cx="10517187" cy="42672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CNNs are commonly used for image classification tasks. They are not as well-suited for text classification tasks. This is because the structure of text data is very different from that of images. Text is sequential and ordered, while images are grid-like and unordered. Therefore, the techniques that work well for image data, such as convolution and pooling, are not as effective for text data.</a:t>
            </a:r>
          </a:p>
        </p:txBody>
      </p:sp>
    </p:spTree>
    <p:extLst>
      <p:ext uri="{BB962C8B-B14F-4D97-AF65-F5344CB8AC3E}">
        <p14:creationId xmlns:p14="http://schemas.microsoft.com/office/powerpoint/2010/main" val="37139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2" y="723900"/>
            <a:ext cx="8229599" cy="12573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Why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RNN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 instead of CNN for text classification?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1905000"/>
            <a:ext cx="10593387" cy="42672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RNNs are specifically designed to handle sequential data and process the context of a word in relation to the words before it, which is important in NLP tasks like text classification. They are able to capture long-term dependencies in the data .This makes RNNs a more natural choice for text classification tasks due to the unique properties of text data.</a:t>
            </a:r>
          </a:p>
        </p:txBody>
      </p:sp>
    </p:spTree>
    <p:extLst>
      <p:ext uri="{BB962C8B-B14F-4D97-AF65-F5344CB8AC3E}">
        <p14:creationId xmlns:p14="http://schemas.microsoft.com/office/powerpoint/2010/main" val="137833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2" y="723900"/>
            <a:ext cx="8229599" cy="12573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Related work</a:t>
            </a:r>
            <a:br>
              <a:rPr lang="en-US" sz="48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1295400"/>
            <a:ext cx="9297987" cy="4876800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Meng et al (2020). present the </a:t>
            </a:r>
            <a:r>
              <a:rPr lang="en-US" sz="3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LOTClass</a:t>
            </a:r>
            <a:r>
              <a:rPr lang="en-US" sz="3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model, a label-name-only text classification approach that is built by define a category vocabulary for each class. </a:t>
            </a:r>
            <a:r>
              <a:rPr lang="en-US" sz="3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LOTClass</a:t>
            </a:r>
            <a:r>
              <a:rPr lang="en-US" sz="3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has been 0.864 accuracy without learning from any labeled data. It only requires the use of at most 3 words per class (and often only 1 word per class) as the label name.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Nyandwi</a:t>
            </a:r>
            <a:r>
              <a:rPr lang="en-US" sz="3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J. Designed long short-term memory model to classify the ag news into four categories, and he tried a classical model and another one with more stacked LSTM layers in addition to Gate Recurrent Unit model (GRU). He got an accuracy 0.897 in LSTM model.</a:t>
            </a:r>
          </a:p>
          <a:p>
            <a:endParaRPr lang="en-U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25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2" y="1143000"/>
            <a:ext cx="8229599" cy="838200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dirty="0"/>
            </a:b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1905000"/>
            <a:ext cx="8231187" cy="4267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dataset used is the AG news dataset (Zhang et al, 2015) which is a large collection of news articles from various sources, totaling more than one million articles. It is widely used for text classification tasks. The dataset is divided into four categories: World, Sports, Business, and Science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200352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 news dataset</a:t>
            </a: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373952"/>
              </p:ext>
            </p:extLst>
          </p:nvPr>
        </p:nvGraphicFramePr>
        <p:xfrm>
          <a:off x="608012" y="12192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285</TotalTime>
  <Words>1034</Words>
  <Application>Microsoft Office PowerPoint</Application>
  <PresentationFormat>Custom</PresentationFormat>
  <Paragraphs>84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Corbel</vt:lpstr>
      <vt:lpstr>Times New Roman</vt:lpstr>
      <vt:lpstr>Wingdings</vt:lpstr>
      <vt:lpstr>Marketing 16x9</vt:lpstr>
      <vt:lpstr>Text Classification using RNN</vt:lpstr>
      <vt:lpstr>Content Layout… </vt:lpstr>
      <vt:lpstr>Abstract</vt:lpstr>
      <vt:lpstr>Analysis of main idea </vt:lpstr>
      <vt:lpstr>Why RNN instead of CNN for text classification? </vt:lpstr>
      <vt:lpstr>Why RNN instead of CNN for text classification? </vt:lpstr>
      <vt:lpstr>Related work  </vt:lpstr>
      <vt:lpstr>    Dataset</vt:lpstr>
      <vt:lpstr>AG news dataset</vt:lpstr>
      <vt:lpstr>Implementation</vt:lpstr>
      <vt:lpstr>Implementation</vt:lpstr>
      <vt:lpstr>Implementation</vt:lpstr>
      <vt:lpstr>Implementation</vt:lpstr>
      <vt:lpstr>Accuracy score on test set for all mentioned approaches</vt:lpstr>
      <vt:lpstr>Loss and Accuracy for three sets</vt:lpstr>
      <vt:lpstr>Findings and results 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LSTM</dc:title>
  <dc:creator>Lara Tomeh</dc:creator>
  <cp:lastModifiedBy>Lara Tomeh</cp:lastModifiedBy>
  <cp:revision>6</cp:revision>
  <dcterms:created xsi:type="dcterms:W3CDTF">2023-01-07T13:19:02Z</dcterms:created>
  <dcterms:modified xsi:type="dcterms:W3CDTF">2023-02-01T23:23:04Z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