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3" r:id="rId3"/>
    <p:sldId id="277" r:id="rId4"/>
    <p:sldId id="265" r:id="rId5"/>
    <p:sldId id="278" r:id="rId6"/>
    <p:sldId id="264" r:id="rId7"/>
    <p:sldId id="268" r:id="rId8"/>
    <p:sldId id="267" r:id="rId9"/>
    <p:sldId id="266" r:id="rId10"/>
    <p:sldId id="269" r:id="rId11"/>
    <p:sldId id="270" r:id="rId12"/>
    <p:sldId id="271" r:id="rId13"/>
    <p:sldId id="272" r:id="rId14"/>
    <p:sldId id="273" r:id="rId15"/>
    <p:sldId id="274" r:id="rId16"/>
    <p:sldId id="275" r:id="rId17"/>
    <p:sldId id="276"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0E38FB-B3DB-4F5E-9AB1-60FD0A8C63F1}"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262674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E38FB-B3DB-4F5E-9AB1-60FD0A8C63F1}"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200834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E38FB-B3DB-4F5E-9AB1-60FD0A8C63F1}"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EEA1CA-0C2C-4897-AB8C-6F8A61D5816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424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E38FB-B3DB-4F5E-9AB1-60FD0A8C63F1}"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1074187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E38FB-B3DB-4F5E-9AB1-60FD0A8C63F1}"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EEA1CA-0C2C-4897-AB8C-6F8A61D5816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424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E38FB-B3DB-4F5E-9AB1-60FD0A8C63F1}"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1141578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E38FB-B3DB-4F5E-9AB1-60FD0A8C63F1}"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354913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E38FB-B3DB-4F5E-9AB1-60FD0A8C63F1}"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39569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E38FB-B3DB-4F5E-9AB1-60FD0A8C63F1}"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209625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E38FB-B3DB-4F5E-9AB1-60FD0A8C63F1}"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226807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0E38FB-B3DB-4F5E-9AB1-60FD0A8C63F1}"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330188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0E38FB-B3DB-4F5E-9AB1-60FD0A8C63F1}"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3365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0E38FB-B3DB-4F5E-9AB1-60FD0A8C63F1}"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18380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E38FB-B3DB-4F5E-9AB1-60FD0A8C63F1}"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356167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0E38FB-B3DB-4F5E-9AB1-60FD0A8C63F1}"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202238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0E38FB-B3DB-4F5E-9AB1-60FD0A8C63F1}"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EEA1CA-0C2C-4897-AB8C-6F8A61D58167}" type="slidenum">
              <a:rPr lang="en-US" smtClean="0"/>
              <a:t>‹#›</a:t>
            </a:fld>
            <a:endParaRPr lang="en-US"/>
          </a:p>
        </p:txBody>
      </p:sp>
    </p:spTree>
    <p:extLst>
      <p:ext uri="{BB962C8B-B14F-4D97-AF65-F5344CB8AC3E}">
        <p14:creationId xmlns:p14="http://schemas.microsoft.com/office/powerpoint/2010/main" val="45110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0E38FB-B3DB-4F5E-9AB1-60FD0A8C63F1}" type="datetimeFigureOut">
              <a:rPr lang="en-US" smtClean="0"/>
              <a:t>7/30/2023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EEA1CA-0C2C-4897-AB8C-6F8A61D58167}" type="slidenum">
              <a:rPr lang="en-US" smtClean="0"/>
              <a:t>‹#›</a:t>
            </a:fld>
            <a:endParaRPr lang="en-US"/>
          </a:p>
        </p:txBody>
      </p:sp>
    </p:spTree>
    <p:extLst>
      <p:ext uri="{BB962C8B-B14F-4D97-AF65-F5344CB8AC3E}">
        <p14:creationId xmlns:p14="http://schemas.microsoft.com/office/powerpoint/2010/main" val="245211428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5160DD-0E6C-4097-B0BC-76003E8F952A}"/>
              </a:ext>
            </a:extLst>
          </p:cNvPr>
          <p:cNvSpPr txBox="1"/>
          <p:nvPr/>
        </p:nvSpPr>
        <p:spPr>
          <a:xfrm>
            <a:off x="1821809" y="2155971"/>
            <a:ext cx="8548381" cy="4339650"/>
          </a:xfrm>
          <a:prstGeom prst="rect">
            <a:avLst/>
          </a:prstGeom>
          <a:noFill/>
        </p:spPr>
        <p:txBody>
          <a:bodyPr wrap="square" rtlCol="0">
            <a:spAutoFit/>
          </a:bodyPr>
          <a:lstStyle/>
          <a:p>
            <a:pPr algn="ctr"/>
            <a:r>
              <a:rPr lang="en-US" sz="3600" b="1" dirty="0"/>
              <a:t>STATISTICAL ANALYSIS ON FACTORS INFLUENCING LIFE EXPECTANCY</a:t>
            </a:r>
          </a:p>
          <a:p>
            <a:pPr algn="ctr"/>
            <a:endParaRPr lang="en-US" dirty="0"/>
          </a:p>
          <a:p>
            <a:pPr algn="ctr"/>
            <a:endParaRPr lang="en-US" dirty="0"/>
          </a:p>
          <a:p>
            <a:pPr algn="ctr"/>
            <a:endParaRPr lang="en-US" dirty="0"/>
          </a:p>
          <a:p>
            <a:pPr algn="ctr"/>
            <a:endParaRPr lang="en-US" dirty="0"/>
          </a:p>
          <a:p>
            <a:pPr marL="285750" indent="-285750">
              <a:buFont typeface="Arial" panose="020B0604020202020204" pitchFamily="34" charset="0"/>
              <a:buChar char="•"/>
            </a:pPr>
            <a:r>
              <a:rPr lang="en-US" dirty="0"/>
              <a:t>Ahmad Mustapha Wali (407)</a:t>
            </a:r>
          </a:p>
          <a:p>
            <a:pPr marL="285750" indent="-285750">
              <a:buFont typeface="Arial" panose="020B0604020202020204" pitchFamily="34" charset="0"/>
              <a:buChar char="•"/>
            </a:pPr>
            <a:r>
              <a:rPr lang="en-US" dirty="0"/>
              <a:t>Lara Tomeh (407)</a:t>
            </a:r>
          </a:p>
          <a:p>
            <a:pPr marL="285750" indent="-285750">
              <a:buFont typeface="Arial" panose="020B0604020202020204" pitchFamily="34" charset="0"/>
              <a:buChar char="•"/>
            </a:pPr>
            <a:r>
              <a:rPr lang="en-US" dirty="0"/>
              <a:t>Alexandru-</a:t>
            </a:r>
            <a:r>
              <a:rPr lang="en-US" dirty="0" err="1"/>
              <a:t>Ștefan</a:t>
            </a:r>
            <a:r>
              <a:rPr lang="en-US" dirty="0"/>
              <a:t> </a:t>
            </a:r>
            <a:r>
              <a:rPr lang="en-US" dirty="0" err="1"/>
              <a:t>Ghiță</a:t>
            </a:r>
            <a:r>
              <a:rPr lang="en-US" dirty="0"/>
              <a:t> (407)</a:t>
            </a:r>
          </a:p>
          <a:p>
            <a:pPr algn="ctr"/>
            <a:endParaRPr lang="en-US" sz="1400" dirty="0"/>
          </a:p>
          <a:p>
            <a:pPr algn="ctr"/>
            <a:endParaRPr lang="en-US" sz="1400" dirty="0"/>
          </a:p>
          <a:p>
            <a:pPr algn="ctr"/>
            <a:endParaRPr lang="en-US" sz="1400" dirty="0"/>
          </a:p>
          <a:p>
            <a:pPr algn="ctr"/>
            <a:endParaRPr lang="en-US" sz="3600" dirty="0"/>
          </a:p>
        </p:txBody>
      </p:sp>
    </p:spTree>
    <p:extLst>
      <p:ext uri="{BB962C8B-B14F-4D97-AF65-F5344CB8AC3E}">
        <p14:creationId xmlns:p14="http://schemas.microsoft.com/office/powerpoint/2010/main" val="6808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2034073" y="500194"/>
            <a:ext cx="9655163" cy="621596"/>
          </a:xfrm>
        </p:spPr>
        <p:txBody>
          <a:bodyPr>
            <a:normAutofit/>
          </a:bodyPr>
          <a:lstStyle/>
          <a:p>
            <a:r>
              <a:rPr lang="en-US" sz="2500" b="1" dirty="0"/>
              <a:t>CHECKING FOR AND FIXING OUTLIERS (contd.)</a:t>
            </a:r>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2034073" y="1550489"/>
            <a:ext cx="9312655" cy="4372138"/>
          </a:xfrm>
        </p:spPr>
        <p:txBody>
          <a:bodyPr>
            <a:normAutofit/>
          </a:bodyPr>
          <a:lstStyle/>
          <a:p>
            <a:pPr algn="just"/>
            <a:r>
              <a:rPr lang="en-US" dirty="0">
                <a:solidFill>
                  <a:schemeClr val="tx1"/>
                </a:solidFill>
              </a:rPr>
              <a:t>There seems to be many outliers and irregularities with the dataset. </a:t>
            </a:r>
          </a:p>
          <a:p>
            <a:pPr algn="just"/>
            <a:endParaRPr lang="en-US" dirty="0">
              <a:solidFill>
                <a:schemeClr val="tx1"/>
              </a:solidFill>
            </a:endParaRPr>
          </a:p>
          <a:p>
            <a:pPr algn="just"/>
            <a:r>
              <a:rPr lang="en-US" dirty="0" err="1">
                <a:solidFill>
                  <a:schemeClr val="tx1"/>
                </a:solidFill>
              </a:rPr>
              <a:t>i</a:t>
            </a:r>
            <a:r>
              <a:rPr lang="en-US" dirty="0">
                <a:solidFill>
                  <a:schemeClr val="tx1"/>
                </a:solidFill>
              </a:rPr>
              <a:t>)'</a:t>
            </a:r>
            <a:r>
              <a:rPr lang="en-US" dirty="0" err="1">
                <a:solidFill>
                  <a:schemeClr val="tx1"/>
                </a:solidFill>
              </a:rPr>
              <a:t>Infant_deaths</a:t>
            </a:r>
            <a:r>
              <a:rPr lang="en-US" dirty="0">
                <a:solidFill>
                  <a:schemeClr val="tx1"/>
                </a:solidFill>
              </a:rPr>
              <a:t>', 'Measles', and '</a:t>
            </a:r>
            <a:r>
              <a:rPr lang="en-US" dirty="0" err="1">
                <a:solidFill>
                  <a:schemeClr val="tx1"/>
                </a:solidFill>
              </a:rPr>
              <a:t>Under_five_deaths</a:t>
            </a:r>
            <a:r>
              <a:rPr lang="en-US" dirty="0">
                <a:solidFill>
                  <a:schemeClr val="tx1"/>
                </a:solidFill>
              </a:rPr>
              <a:t>', which are all per 1000 population (thus shouldn't be above 1000) all have values above 1000. To deal with this, we drop all values not less than 1000 since they are probably a mistake, and there is no way we can know their actual values.</a:t>
            </a:r>
          </a:p>
          <a:p>
            <a:pPr algn="just"/>
            <a:r>
              <a:rPr lang="en-US" dirty="0">
                <a:solidFill>
                  <a:schemeClr val="tx1"/>
                </a:solidFill>
              </a:rPr>
              <a:t>ii) '</a:t>
            </a:r>
            <a:r>
              <a:rPr lang="en-US" dirty="0" err="1">
                <a:solidFill>
                  <a:schemeClr val="tx1"/>
                </a:solidFill>
              </a:rPr>
              <a:t>Percentage_expenditure</a:t>
            </a:r>
            <a:r>
              <a:rPr lang="en-US" dirty="0">
                <a:solidFill>
                  <a:schemeClr val="tx1"/>
                </a:solidFill>
              </a:rPr>
              <a:t>' and 'GDP', are unreasonably high. Also 'Population' has been affected by the few countries having a very high population of more than 1 billion (China and India) to create too many outliers. To deal with this category, we take the log of these columns. </a:t>
            </a:r>
          </a:p>
          <a:p>
            <a:pPr algn="just"/>
            <a:r>
              <a:rPr lang="en-US" dirty="0">
                <a:solidFill>
                  <a:schemeClr val="tx1"/>
                </a:solidFill>
              </a:rPr>
              <a:t>iii) For the rest of the columns with outliers, we </a:t>
            </a:r>
            <a:r>
              <a:rPr lang="en-US" dirty="0" err="1">
                <a:solidFill>
                  <a:schemeClr val="tx1"/>
                </a:solidFill>
              </a:rPr>
              <a:t>winsorize</a:t>
            </a:r>
            <a:r>
              <a:rPr lang="en-US" dirty="0">
                <a:solidFill>
                  <a:schemeClr val="tx1"/>
                </a:solidFill>
              </a:rPr>
              <a:t> them by changing their quartile limits.</a:t>
            </a:r>
          </a:p>
        </p:txBody>
      </p:sp>
    </p:spTree>
    <p:extLst>
      <p:ext uri="{BB962C8B-B14F-4D97-AF65-F5344CB8AC3E}">
        <p14:creationId xmlns:p14="http://schemas.microsoft.com/office/powerpoint/2010/main" val="210205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593889" y="500194"/>
            <a:ext cx="11095347" cy="621596"/>
          </a:xfrm>
        </p:spPr>
        <p:txBody>
          <a:bodyPr>
            <a:normAutofit/>
          </a:bodyPr>
          <a:lstStyle/>
          <a:p>
            <a:r>
              <a:rPr lang="en-US" sz="2500" b="1" dirty="0"/>
              <a:t>CHECKING FOR AND FIXING OUTLIERS (contd.)</a:t>
            </a:r>
          </a:p>
        </p:txBody>
      </p:sp>
      <p:pic>
        <p:nvPicPr>
          <p:cNvPr id="3" name="Picture 2">
            <a:extLst>
              <a:ext uri="{FF2B5EF4-FFF2-40B4-BE49-F238E27FC236}">
                <a16:creationId xmlns:a16="http://schemas.microsoft.com/office/drawing/2014/main" id="{F57A4688-02BC-48AC-9C62-B17D71AD7A51}"/>
              </a:ext>
            </a:extLst>
          </p:cNvPr>
          <p:cNvPicPr>
            <a:picLocks noChangeAspect="1"/>
          </p:cNvPicPr>
          <p:nvPr/>
        </p:nvPicPr>
        <p:blipFill>
          <a:blip r:embed="rId2"/>
          <a:stretch>
            <a:fillRect/>
          </a:stretch>
        </p:blipFill>
        <p:spPr>
          <a:xfrm>
            <a:off x="394283" y="1233182"/>
            <a:ext cx="11203828" cy="5383150"/>
          </a:xfrm>
          <a:prstGeom prst="rect">
            <a:avLst/>
          </a:prstGeom>
        </p:spPr>
      </p:pic>
    </p:spTree>
    <p:extLst>
      <p:ext uri="{BB962C8B-B14F-4D97-AF65-F5344CB8AC3E}">
        <p14:creationId xmlns:p14="http://schemas.microsoft.com/office/powerpoint/2010/main" val="419370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593889" y="500194"/>
            <a:ext cx="11095347" cy="621596"/>
          </a:xfrm>
        </p:spPr>
        <p:txBody>
          <a:bodyPr>
            <a:normAutofit/>
          </a:bodyPr>
          <a:lstStyle/>
          <a:p>
            <a:r>
              <a:rPr lang="en-US" sz="2500" b="1" dirty="0"/>
              <a:t>DATA ANALYSIS</a:t>
            </a:r>
          </a:p>
        </p:txBody>
      </p:sp>
      <p:pic>
        <p:nvPicPr>
          <p:cNvPr id="5" name="Picture 4">
            <a:extLst>
              <a:ext uri="{FF2B5EF4-FFF2-40B4-BE49-F238E27FC236}">
                <a16:creationId xmlns:a16="http://schemas.microsoft.com/office/drawing/2014/main" id="{EEDD3FFD-58F6-4AC2-9AAB-666D7D2676AA}"/>
              </a:ext>
            </a:extLst>
          </p:cNvPr>
          <p:cNvPicPr>
            <a:picLocks noChangeAspect="1"/>
          </p:cNvPicPr>
          <p:nvPr/>
        </p:nvPicPr>
        <p:blipFill>
          <a:blip r:embed="rId2"/>
          <a:stretch>
            <a:fillRect/>
          </a:stretch>
        </p:blipFill>
        <p:spPr>
          <a:xfrm>
            <a:off x="1156515" y="1378058"/>
            <a:ext cx="11035485" cy="4704281"/>
          </a:xfrm>
          <a:prstGeom prst="rect">
            <a:avLst/>
          </a:prstGeom>
        </p:spPr>
      </p:pic>
    </p:spTree>
    <p:extLst>
      <p:ext uri="{BB962C8B-B14F-4D97-AF65-F5344CB8AC3E}">
        <p14:creationId xmlns:p14="http://schemas.microsoft.com/office/powerpoint/2010/main" val="92477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593889" y="500194"/>
            <a:ext cx="11095347" cy="621596"/>
          </a:xfrm>
        </p:spPr>
        <p:txBody>
          <a:bodyPr>
            <a:normAutofit/>
          </a:bodyPr>
          <a:lstStyle/>
          <a:p>
            <a:r>
              <a:rPr lang="en-US" sz="2500" b="1" dirty="0"/>
              <a:t>DATA ANALYSIS (contd.)</a:t>
            </a:r>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2067710" y="1558878"/>
            <a:ext cx="3698610" cy="4372138"/>
          </a:xfrm>
        </p:spPr>
        <p:txBody>
          <a:bodyPr>
            <a:normAutofit fontScale="92500" lnSpcReduction="10000"/>
          </a:bodyPr>
          <a:lstStyle/>
          <a:p>
            <a:pPr algn="just"/>
            <a:r>
              <a:rPr lang="en-US" dirty="0">
                <a:solidFill>
                  <a:schemeClr val="tx1"/>
                </a:solidFill>
              </a:rPr>
              <a:t>Residents in developed countries have, on average, 10 years higher life expectancy than those in developing countries on average (70 years). As can also be observed in the figure above, the country with the lowest life expectancy is Angola, a developing country; while the one with the one with the highest is France, a developed country. On closer observation, most of the countries below the 50th percentile are developing countries, and most of those above the 50th percentile are developed nations.</a:t>
            </a:r>
          </a:p>
        </p:txBody>
      </p:sp>
      <p:pic>
        <p:nvPicPr>
          <p:cNvPr id="4" name="Picture 3">
            <a:extLst>
              <a:ext uri="{FF2B5EF4-FFF2-40B4-BE49-F238E27FC236}">
                <a16:creationId xmlns:a16="http://schemas.microsoft.com/office/drawing/2014/main" id="{60FA9DF2-09DB-40CF-AC43-E2B189BC68E3}"/>
              </a:ext>
            </a:extLst>
          </p:cNvPr>
          <p:cNvPicPr>
            <a:picLocks noChangeAspect="1"/>
          </p:cNvPicPr>
          <p:nvPr/>
        </p:nvPicPr>
        <p:blipFill>
          <a:blip r:embed="rId2"/>
          <a:stretch>
            <a:fillRect/>
          </a:stretch>
        </p:blipFill>
        <p:spPr>
          <a:xfrm>
            <a:off x="6096000" y="1558878"/>
            <a:ext cx="4420177" cy="4477582"/>
          </a:xfrm>
          <a:prstGeom prst="rect">
            <a:avLst/>
          </a:prstGeom>
        </p:spPr>
      </p:pic>
    </p:spTree>
    <p:extLst>
      <p:ext uri="{BB962C8B-B14F-4D97-AF65-F5344CB8AC3E}">
        <p14:creationId xmlns:p14="http://schemas.microsoft.com/office/powerpoint/2010/main" val="22198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548326" y="315637"/>
            <a:ext cx="11095347" cy="621596"/>
          </a:xfrm>
        </p:spPr>
        <p:txBody>
          <a:bodyPr>
            <a:normAutofit/>
          </a:bodyPr>
          <a:lstStyle/>
          <a:p>
            <a:r>
              <a:rPr lang="en-US" sz="2500" b="1" dirty="0"/>
              <a:t>DATA ANALYSIS (contd.)</a:t>
            </a:r>
          </a:p>
        </p:txBody>
      </p:sp>
      <p:pic>
        <p:nvPicPr>
          <p:cNvPr id="7" name="Picture 6">
            <a:extLst>
              <a:ext uri="{FF2B5EF4-FFF2-40B4-BE49-F238E27FC236}">
                <a16:creationId xmlns:a16="http://schemas.microsoft.com/office/drawing/2014/main" id="{AF057D50-893F-4132-888F-E5D9A19BACAD}"/>
              </a:ext>
            </a:extLst>
          </p:cNvPr>
          <p:cNvPicPr>
            <a:picLocks noChangeAspect="1"/>
          </p:cNvPicPr>
          <p:nvPr/>
        </p:nvPicPr>
        <p:blipFill>
          <a:blip r:embed="rId2"/>
          <a:stretch>
            <a:fillRect/>
          </a:stretch>
        </p:blipFill>
        <p:spPr>
          <a:xfrm>
            <a:off x="427839" y="1065402"/>
            <a:ext cx="11165746" cy="5292404"/>
          </a:xfrm>
          <a:prstGeom prst="rect">
            <a:avLst/>
          </a:prstGeom>
        </p:spPr>
      </p:pic>
    </p:spTree>
    <p:extLst>
      <p:ext uri="{BB962C8B-B14F-4D97-AF65-F5344CB8AC3E}">
        <p14:creationId xmlns:p14="http://schemas.microsoft.com/office/powerpoint/2010/main" val="164868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EF095E-343E-4AB7-8379-7CABF1176538}"/>
              </a:ext>
            </a:extLst>
          </p:cNvPr>
          <p:cNvPicPr>
            <a:picLocks noChangeAspect="1"/>
          </p:cNvPicPr>
          <p:nvPr/>
        </p:nvPicPr>
        <p:blipFill>
          <a:blip r:embed="rId2"/>
          <a:stretch>
            <a:fillRect/>
          </a:stretch>
        </p:blipFill>
        <p:spPr>
          <a:xfrm>
            <a:off x="192945" y="1541239"/>
            <a:ext cx="6929307" cy="5010563"/>
          </a:xfrm>
          <a:prstGeom prst="rect">
            <a:avLst/>
          </a:prstGeom>
        </p:spPr>
      </p:pic>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593889" y="500194"/>
            <a:ext cx="11095347" cy="621596"/>
          </a:xfrm>
        </p:spPr>
        <p:txBody>
          <a:bodyPr>
            <a:normAutofit/>
          </a:bodyPr>
          <a:lstStyle/>
          <a:p>
            <a:r>
              <a:rPr lang="en-US" sz="2500" b="1" dirty="0"/>
              <a:t>DATA ANALYSIS (contd.)</a:t>
            </a:r>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7390414" y="1541239"/>
            <a:ext cx="4043782" cy="4372138"/>
          </a:xfrm>
        </p:spPr>
        <p:txBody>
          <a:bodyPr>
            <a:normAutofit fontScale="85000" lnSpcReduction="10000"/>
          </a:bodyPr>
          <a:lstStyle/>
          <a:p>
            <a:pPr algn="just"/>
            <a:r>
              <a:rPr lang="en-US" dirty="0">
                <a:solidFill>
                  <a:schemeClr val="tx1"/>
                </a:solidFill>
              </a:rPr>
              <a:t>The 2 cells above indicate the correlations between a predictor and the other predictors. In the case of life expectancy, we can see that it has strong positive correlation with </a:t>
            </a:r>
            <a:r>
              <a:rPr lang="en-US" i="1" dirty="0" err="1">
                <a:solidFill>
                  <a:schemeClr val="tx1"/>
                </a:solidFill>
              </a:rPr>
              <a:t>Income_Composition_Of_resources</a:t>
            </a:r>
            <a:r>
              <a:rPr lang="en-US" i="1" dirty="0">
                <a:solidFill>
                  <a:schemeClr val="tx1"/>
                </a:solidFill>
              </a:rPr>
              <a:t> </a:t>
            </a:r>
            <a:r>
              <a:rPr lang="en-US" dirty="0">
                <a:solidFill>
                  <a:schemeClr val="tx1"/>
                </a:solidFill>
              </a:rPr>
              <a:t>and </a:t>
            </a:r>
            <a:r>
              <a:rPr lang="en-US" i="1" dirty="0">
                <a:solidFill>
                  <a:schemeClr val="tx1"/>
                </a:solidFill>
              </a:rPr>
              <a:t>Schooling</a:t>
            </a:r>
            <a:r>
              <a:rPr lang="en-US" dirty="0">
                <a:solidFill>
                  <a:schemeClr val="tx1"/>
                </a:solidFill>
              </a:rPr>
              <a:t>. To a lesser extent, it is also affected positively by Polio, and Diphtheria. This is because polio and diphtheria immunization greatly reduces the chances of children dying from those ailments. It turns out that public healthcare expenditure is not the most important predictor determining life expectancy (weakly positively correlated by 0.22).</a:t>
            </a:r>
          </a:p>
          <a:p>
            <a:pPr algn="just"/>
            <a:r>
              <a:rPr lang="en-US" dirty="0">
                <a:solidFill>
                  <a:schemeClr val="tx1"/>
                </a:solidFill>
              </a:rPr>
              <a:t>Life expectancy is also observed to be strongly negatively correlated with </a:t>
            </a:r>
            <a:r>
              <a:rPr lang="en-US" i="1" dirty="0" err="1">
                <a:solidFill>
                  <a:schemeClr val="tx1"/>
                </a:solidFill>
              </a:rPr>
              <a:t>Adult_mortality</a:t>
            </a:r>
            <a:r>
              <a:rPr lang="en-US" dirty="0">
                <a:solidFill>
                  <a:schemeClr val="tx1"/>
                </a:solidFill>
              </a:rPr>
              <a:t>, </a:t>
            </a:r>
            <a:r>
              <a:rPr lang="en-US" i="1" dirty="0">
                <a:solidFill>
                  <a:schemeClr val="tx1"/>
                </a:solidFill>
              </a:rPr>
              <a:t>HIV/AIDS</a:t>
            </a:r>
            <a:r>
              <a:rPr lang="en-US" dirty="0">
                <a:solidFill>
                  <a:schemeClr val="tx1"/>
                </a:solidFill>
              </a:rPr>
              <a:t>, </a:t>
            </a:r>
            <a:r>
              <a:rPr lang="en-US" i="1" dirty="0">
                <a:solidFill>
                  <a:schemeClr val="tx1"/>
                </a:solidFill>
              </a:rPr>
              <a:t>Thinness_10-19_Years</a:t>
            </a:r>
            <a:r>
              <a:rPr lang="en-US" dirty="0">
                <a:solidFill>
                  <a:schemeClr val="tx1"/>
                </a:solidFill>
              </a:rPr>
              <a:t>, and </a:t>
            </a:r>
            <a:r>
              <a:rPr lang="en-US" i="1" dirty="0">
                <a:solidFill>
                  <a:schemeClr val="tx1"/>
                </a:solidFill>
              </a:rPr>
              <a:t>Thinness_5-9_Years</a:t>
            </a:r>
            <a:r>
              <a:rPr lang="en-US" dirty="0">
                <a:solidFill>
                  <a:schemeClr val="tx1"/>
                </a:solidFill>
              </a:rPr>
              <a:t>. </a:t>
            </a:r>
          </a:p>
        </p:txBody>
      </p:sp>
    </p:spTree>
    <p:extLst>
      <p:ext uri="{BB962C8B-B14F-4D97-AF65-F5344CB8AC3E}">
        <p14:creationId xmlns:p14="http://schemas.microsoft.com/office/powerpoint/2010/main" val="125462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2035892" y="500194"/>
            <a:ext cx="9653344" cy="621596"/>
          </a:xfrm>
        </p:spPr>
        <p:txBody>
          <a:bodyPr>
            <a:normAutofit/>
          </a:bodyPr>
          <a:lstStyle/>
          <a:p>
            <a:r>
              <a:rPr lang="en-US" sz="2500" b="1" dirty="0"/>
              <a:t>REGRESSION MODEL COMPARISON</a:t>
            </a:r>
          </a:p>
        </p:txBody>
      </p:sp>
      <p:graphicFrame>
        <p:nvGraphicFramePr>
          <p:cNvPr id="6" name="Table 5">
            <a:extLst>
              <a:ext uri="{FF2B5EF4-FFF2-40B4-BE49-F238E27FC236}">
                <a16:creationId xmlns:a16="http://schemas.microsoft.com/office/drawing/2014/main" id="{9B8005AC-9861-491E-9E36-BAC574D9D7B3}"/>
              </a:ext>
            </a:extLst>
          </p:cNvPr>
          <p:cNvGraphicFramePr>
            <a:graphicFrameLocks noGrp="1"/>
          </p:cNvGraphicFramePr>
          <p:nvPr>
            <p:extLst>
              <p:ext uri="{D42A27DB-BD31-4B8C-83A1-F6EECF244321}">
                <p14:modId xmlns:p14="http://schemas.microsoft.com/office/powerpoint/2010/main" val="3533980028"/>
              </p:ext>
            </p:extLst>
          </p:nvPr>
        </p:nvGraphicFramePr>
        <p:xfrm>
          <a:off x="2035892" y="2055862"/>
          <a:ext cx="8811745" cy="2587610"/>
        </p:xfrm>
        <a:graphic>
          <a:graphicData uri="http://schemas.openxmlformats.org/drawingml/2006/table">
            <a:tbl>
              <a:tblPr firstRow="1" firstCol="1" bandRow="1"/>
              <a:tblGrid>
                <a:gridCol w="377825">
                  <a:extLst>
                    <a:ext uri="{9D8B030D-6E8A-4147-A177-3AD203B41FA5}">
                      <a16:colId xmlns:a16="http://schemas.microsoft.com/office/drawing/2014/main" val="3613844221"/>
                    </a:ext>
                  </a:extLst>
                </a:gridCol>
                <a:gridCol w="1686784">
                  <a:extLst>
                    <a:ext uri="{9D8B030D-6E8A-4147-A177-3AD203B41FA5}">
                      <a16:colId xmlns:a16="http://schemas.microsoft.com/office/drawing/2014/main" val="2132031178"/>
                    </a:ext>
                  </a:extLst>
                </a:gridCol>
                <a:gridCol w="1686784">
                  <a:extLst>
                    <a:ext uri="{9D8B030D-6E8A-4147-A177-3AD203B41FA5}">
                      <a16:colId xmlns:a16="http://schemas.microsoft.com/office/drawing/2014/main" val="3529181099"/>
                    </a:ext>
                  </a:extLst>
                </a:gridCol>
                <a:gridCol w="1686784">
                  <a:extLst>
                    <a:ext uri="{9D8B030D-6E8A-4147-A177-3AD203B41FA5}">
                      <a16:colId xmlns:a16="http://schemas.microsoft.com/office/drawing/2014/main" val="4058081468"/>
                    </a:ext>
                  </a:extLst>
                </a:gridCol>
                <a:gridCol w="1686784">
                  <a:extLst>
                    <a:ext uri="{9D8B030D-6E8A-4147-A177-3AD203B41FA5}">
                      <a16:colId xmlns:a16="http://schemas.microsoft.com/office/drawing/2014/main" val="1372358760"/>
                    </a:ext>
                  </a:extLst>
                </a:gridCol>
                <a:gridCol w="1686784">
                  <a:extLst>
                    <a:ext uri="{9D8B030D-6E8A-4147-A177-3AD203B41FA5}">
                      <a16:colId xmlns:a16="http://schemas.microsoft.com/office/drawing/2014/main" val="316287223"/>
                    </a:ext>
                  </a:extLst>
                </a:gridCol>
              </a:tblGrid>
              <a:tr h="472734">
                <a:tc gridSpan="2">
                  <a:txBody>
                    <a:bodyPr/>
                    <a:lstStyle/>
                    <a:p>
                      <a:pPr marL="0" marR="0" algn="ctr" defTabSz="457200" rtl="0" eaLnBrk="1" latinLnBrk="0" hangingPunct="1">
                        <a:lnSpc>
                          <a:spcPct val="107000"/>
                        </a:lnSpc>
                        <a:spcBef>
                          <a:spcPts val="0"/>
                        </a:spcBef>
                        <a:spcAft>
                          <a:spcPts val="0"/>
                        </a:spcAft>
                      </a:pPr>
                      <a:r>
                        <a:rPr lang="en-US" sz="1200" b="1" kern="1200" dirty="0">
                          <a:solidFill>
                            <a:schemeClr val="tx1"/>
                          </a:solidFill>
                          <a:latin typeface="+mj-lt"/>
                          <a:ea typeface="+mj-ea"/>
                          <a:cs typeface="+mj-cs"/>
                        </a:rPr>
                        <a:t>MODEL</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hMerge="1">
                  <a:txBody>
                    <a:bodyPr/>
                    <a:lstStyle/>
                    <a:p>
                      <a:pPr marL="0" marR="0">
                        <a:lnSpc>
                          <a:spcPct val="107000"/>
                        </a:lnSpc>
                        <a:spcBef>
                          <a:spcPts val="0"/>
                        </a:spcBef>
                        <a:spcAft>
                          <a:spcPts val="0"/>
                        </a:spcAft>
                      </a:pPr>
                      <a:r>
                        <a:rPr lang="en-US" sz="1200" b="1" i="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200" b="1" kern="1200" dirty="0" err="1">
                          <a:solidFill>
                            <a:schemeClr val="tx1"/>
                          </a:solidFill>
                          <a:latin typeface="+mj-lt"/>
                          <a:ea typeface="+mj-ea"/>
                          <a:cs typeface="+mj-cs"/>
                        </a:rPr>
                        <a:t>LinearRegression</a:t>
                      </a:r>
                      <a:r>
                        <a:rPr lang="en-US" sz="1200" b="1" kern="1200" dirty="0">
                          <a:solidFill>
                            <a:schemeClr val="tx1"/>
                          </a:solidFill>
                          <a:latin typeface="+mj-lt"/>
                          <a:ea typeface="+mj-ea"/>
                          <a:cs typeface="+mj-cs"/>
                        </a:rPr>
                        <a:t>()</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200" b="1" kern="1200" dirty="0">
                          <a:solidFill>
                            <a:schemeClr val="tx1"/>
                          </a:solidFill>
                          <a:latin typeface="+mj-lt"/>
                          <a:ea typeface="+mj-ea"/>
                          <a:cs typeface="+mj-cs"/>
                        </a:rPr>
                        <a:t>SVR()</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200" b="1" kern="1200" dirty="0" err="1">
                          <a:solidFill>
                            <a:schemeClr val="tx1"/>
                          </a:solidFill>
                          <a:latin typeface="+mj-lt"/>
                          <a:ea typeface="+mj-ea"/>
                          <a:cs typeface="+mj-cs"/>
                        </a:rPr>
                        <a:t>RandomForestRegressor</a:t>
                      </a:r>
                      <a:r>
                        <a:rPr lang="en-US" sz="1200" b="1" kern="1200" dirty="0">
                          <a:solidFill>
                            <a:schemeClr val="tx1"/>
                          </a:solidFill>
                          <a:latin typeface="+mj-lt"/>
                          <a:ea typeface="+mj-ea"/>
                          <a:cs typeface="+mj-cs"/>
                        </a:rPr>
                        <a:t>()</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200" b="1" kern="1200" dirty="0">
                          <a:solidFill>
                            <a:schemeClr val="tx1"/>
                          </a:solidFill>
                          <a:latin typeface="+mj-lt"/>
                          <a:ea typeface="+mj-ea"/>
                          <a:cs typeface="+mj-cs"/>
                        </a:rPr>
                        <a:t>Ridge()</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905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772582301"/>
                  </a:ext>
                </a:extLst>
              </a:tr>
              <a:tr h="528719">
                <a:tc rowSpan="4">
                  <a:txBody>
                    <a:bodyPr/>
                    <a:lstStyle/>
                    <a:p>
                      <a:pPr marL="0" marR="0" algn="ctr" defTabSz="457200" rtl="0" eaLnBrk="1" latinLnBrk="0" hangingPunct="1">
                        <a:lnSpc>
                          <a:spcPct val="107000"/>
                        </a:lnSpc>
                        <a:spcBef>
                          <a:spcPts val="0"/>
                        </a:spcBef>
                        <a:spcAft>
                          <a:spcPts val="0"/>
                        </a:spcAft>
                      </a:pPr>
                      <a:r>
                        <a:rPr lang="en-US" sz="1400" b="1" kern="1200" dirty="0">
                          <a:solidFill>
                            <a:schemeClr val="tx1"/>
                          </a:solidFill>
                          <a:latin typeface="+mj-lt"/>
                          <a:ea typeface="+mj-ea"/>
                          <a:cs typeface="+mj-cs"/>
                        </a:rPr>
                        <a:t>PERFORMANCE METRIC</a:t>
                      </a:r>
                    </a:p>
                  </a:txBody>
                  <a:tcPr marL="68580" marR="68580" marT="0" marB="0" vert="vert27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Mean Absolute Error</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2.5116</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1.4744 </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lvl="0" indent="457200" algn="ctr" defTabSz="457200" rtl="0" eaLnBrk="1" fontAlgn="auto" latinLnBrk="0" hangingPunct="1">
                        <a:lnSpc>
                          <a:spcPct val="107000"/>
                        </a:lnSpc>
                        <a:spcBef>
                          <a:spcPts val="0"/>
                        </a:spcBef>
                        <a:spcAft>
                          <a:spcPts val="0"/>
                        </a:spcAft>
                        <a:buClrTx/>
                        <a:buSzTx/>
                        <a:buFontTx/>
                        <a:buNone/>
                        <a:tabLst/>
                        <a:defRPr/>
                      </a:pPr>
                      <a:r>
                        <a:rPr lang="en-US" sz="1100" b="1" kern="1200" dirty="0">
                          <a:solidFill>
                            <a:schemeClr val="tx1"/>
                          </a:solidFill>
                          <a:latin typeface="+mj-lt"/>
                          <a:ea typeface="+mj-ea"/>
                          <a:cs typeface="+mj-cs"/>
                        </a:rPr>
                        <a:t>1.1088</a:t>
                      </a:r>
                    </a:p>
                    <a:p>
                      <a:pPr marL="0" marR="0" indent="457200" algn="ctr" defTabSz="457200" rtl="0" eaLnBrk="1" latinLnBrk="0" hangingPunct="1">
                        <a:lnSpc>
                          <a:spcPct val="107000"/>
                        </a:lnSpc>
                        <a:spcBef>
                          <a:spcPts val="0"/>
                        </a:spcBef>
                        <a:spcAft>
                          <a:spcPts val="0"/>
                        </a:spcAft>
                      </a:pPr>
                      <a:endParaRPr lang="en-US" sz="1100" b="1" kern="1200" dirty="0">
                        <a:solidFill>
                          <a:schemeClr val="tx1"/>
                        </a:solidFill>
                        <a:latin typeface="+mj-lt"/>
                        <a:ea typeface="+mj-ea"/>
                        <a:cs typeface="+mj-cs"/>
                      </a:endParaRP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2.5123</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905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917164474"/>
                  </a:ext>
                </a:extLst>
              </a:tr>
              <a:tr h="528719">
                <a:tc vMerge="1">
                  <a:txBody>
                    <a:bodyPr/>
                    <a:lstStyle/>
                    <a:p>
                      <a:endParaRPr lang="en-US"/>
                    </a:p>
                  </a:txBody>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Mean Squared Error</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11.6888</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100" b="1" kern="1200">
                          <a:solidFill>
                            <a:schemeClr val="tx1"/>
                          </a:solidFill>
                          <a:latin typeface="+mj-lt"/>
                          <a:ea typeface="+mj-ea"/>
                          <a:cs typeface="+mj-cs"/>
                        </a:rPr>
                        <a:t>5.8072</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3.3494</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100" b="1" kern="1200">
                          <a:solidFill>
                            <a:schemeClr val="tx1"/>
                          </a:solidFill>
                          <a:latin typeface="+mj-lt"/>
                          <a:ea typeface="+mj-ea"/>
                          <a:cs typeface="+mj-cs"/>
                        </a:rPr>
                        <a:t>11.6894</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873090547"/>
                  </a:ext>
                </a:extLst>
              </a:tr>
              <a:tr h="528719">
                <a:tc vMerge="1">
                  <a:txBody>
                    <a:bodyPr/>
                    <a:lstStyle/>
                    <a:p>
                      <a:endParaRPr lang="en-US"/>
                    </a:p>
                  </a:txBody>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Root Mean Squared Error</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3.4189</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2.4098</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1.8301</a:t>
                      </a:r>
                    </a:p>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 </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ctr" defTabSz="457200" rtl="0" eaLnBrk="1" latinLnBrk="0" hangingPunct="1">
                        <a:lnSpc>
                          <a:spcPct val="107000"/>
                        </a:lnSpc>
                        <a:spcBef>
                          <a:spcPts val="0"/>
                        </a:spcBef>
                        <a:spcAft>
                          <a:spcPts val="0"/>
                        </a:spcAft>
                      </a:pPr>
                      <a:r>
                        <a:rPr lang="en-US" sz="1100" b="1" kern="1200">
                          <a:solidFill>
                            <a:schemeClr val="tx1"/>
                          </a:solidFill>
                          <a:latin typeface="+mj-lt"/>
                          <a:ea typeface="+mj-ea"/>
                          <a:cs typeface="+mj-cs"/>
                        </a:rPr>
                        <a:t>3.4190</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395564101"/>
                  </a:ext>
                </a:extLst>
              </a:tr>
              <a:tr h="528719">
                <a:tc vMerge="1">
                  <a:txBody>
                    <a:bodyPr/>
                    <a:lstStyle/>
                    <a:p>
                      <a:endParaRPr lang="en-US"/>
                    </a:p>
                  </a:txBody>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Explained Variance Score</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0.8347</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0.9546</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0.9934</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ctr" defTabSz="457200" rtl="0" eaLnBrk="1" latinLnBrk="0" hangingPunct="1">
                        <a:lnSpc>
                          <a:spcPct val="107000"/>
                        </a:lnSpc>
                        <a:spcBef>
                          <a:spcPts val="0"/>
                        </a:spcBef>
                        <a:spcAft>
                          <a:spcPts val="0"/>
                        </a:spcAft>
                      </a:pPr>
                      <a:r>
                        <a:rPr lang="en-US" sz="1100" b="1" kern="1200" dirty="0">
                          <a:solidFill>
                            <a:schemeClr val="tx1"/>
                          </a:solidFill>
                          <a:latin typeface="+mj-lt"/>
                          <a:ea typeface="+mj-ea"/>
                          <a:cs typeface="+mj-cs"/>
                        </a:rPr>
                        <a:t>0.8347</a:t>
                      </a:r>
                    </a:p>
                  </a:txBody>
                  <a:tcPr marL="68580" marR="68580" marT="0" marB="0" anchor="ctr">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1088511"/>
                  </a:ext>
                </a:extLst>
              </a:tr>
            </a:tbl>
          </a:graphicData>
        </a:graphic>
      </p:graphicFrame>
    </p:spTree>
    <p:extLst>
      <p:ext uri="{BB962C8B-B14F-4D97-AF65-F5344CB8AC3E}">
        <p14:creationId xmlns:p14="http://schemas.microsoft.com/office/powerpoint/2010/main" val="421168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2472611" y="500194"/>
            <a:ext cx="9216625" cy="621596"/>
          </a:xfrm>
        </p:spPr>
        <p:txBody>
          <a:bodyPr>
            <a:normAutofit/>
          </a:bodyPr>
          <a:lstStyle/>
          <a:p>
            <a:r>
              <a:rPr lang="en-US" sz="2500" b="1" dirty="0"/>
              <a:t>CONCLUSION</a:t>
            </a:r>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2472611" y="2071396"/>
            <a:ext cx="9297141" cy="4572685"/>
          </a:xfrm>
        </p:spPr>
        <p:txBody>
          <a:bodyPr>
            <a:normAutofit/>
          </a:bodyPr>
          <a:lstStyle/>
          <a:p>
            <a:pPr algn="just"/>
            <a:r>
              <a:rPr lang="en-US" sz="1800" dirty="0">
                <a:solidFill>
                  <a:schemeClr val="tx1"/>
                </a:solidFill>
              </a:rPr>
              <a:t>1. As seen from the correlation matrix, some of the predicting factors which were initially do not really affect life expectancy. Factors like government expenditure on healthcare, population and infant measles rates have a little effect on life expectancy in a country.</a:t>
            </a:r>
          </a:p>
          <a:p>
            <a:pPr algn="just"/>
            <a:r>
              <a:rPr lang="en-US" sz="1800" dirty="0">
                <a:solidFill>
                  <a:schemeClr val="tx1"/>
                </a:solidFill>
              </a:rPr>
              <a:t>2. Life expectancy is greatly affected positively by a country's HDI and the average number of years of schooling among its citizens. Life expectancy is also, to a lesser extent, positively affected by a country's GDP, immunization rate against polio and diphtheria, and the average BMI of its residence. Countries' life expectancy is strongly negatively affected by the rates of adults dying in the country (which is quite obvious) and by the number of people who die from HIV under the age of 5. Other strong, but less relevant, negatively-correlated factors include prevalence of thinness among 5-9 year-olds and 10-19-year-olds.</a:t>
            </a:r>
          </a:p>
        </p:txBody>
      </p:sp>
    </p:spTree>
    <p:extLst>
      <p:ext uri="{BB962C8B-B14F-4D97-AF65-F5344CB8AC3E}">
        <p14:creationId xmlns:p14="http://schemas.microsoft.com/office/powerpoint/2010/main" val="213515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415AE-6248-A9E8-A723-3EF1478C96EA}"/>
              </a:ext>
            </a:extLst>
          </p:cNvPr>
          <p:cNvSpPr>
            <a:spLocks noGrp="1"/>
          </p:cNvSpPr>
          <p:nvPr>
            <p:ph idx="1"/>
          </p:nvPr>
        </p:nvSpPr>
        <p:spPr>
          <a:xfrm>
            <a:off x="2589212" y="1343608"/>
            <a:ext cx="8915400" cy="4567614"/>
          </a:xfrm>
        </p:spPr>
        <p:txBody>
          <a:bodyPr>
            <a:normAutofit/>
          </a:bodyPr>
          <a:lstStyle/>
          <a:p>
            <a:pPr marL="0" indent="0" algn="just">
              <a:buNone/>
            </a:pPr>
            <a:r>
              <a:rPr lang="en-US" sz="1800" dirty="0">
                <a:solidFill>
                  <a:schemeClr val="tx1"/>
                </a:solidFill>
              </a:rPr>
              <a:t>3. As observed, a country's public healthcare spending is weakly correlated to its residents' life expectancy (0.22). The country should spend its funds on more relevant factors instead.</a:t>
            </a:r>
          </a:p>
          <a:p>
            <a:pPr marL="0" indent="0" algn="just">
              <a:buNone/>
            </a:pPr>
            <a:r>
              <a:rPr lang="en-US" sz="1800" dirty="0">
                <a:solidFill>
                  <a:schemeClr val="tx1"/>
                </a:solidFill>
              </a:rPr>
              <a:t>4. Adult mortality greatly affects life expectancy negatively (-0.7), while infant mortality affects it relatively less significantly (-0.4).</a:t>
            </a:r>
          </a:p>
          <a:p>
            <a:pPr marL="0" indent="0" algn="just">
              <a:buNone/>
            </a:pPr>
            <a:r>
              <a:rPr lang="en-US" sz="1800" dirty="0">
                <a:solidFill>
                  <a:schemeClr val="tx1"/>
                </a:solidFill>
              </a:rPr>
              <a:t>5. Lifestyle choices like eating habits and exercise (which ultimately affect the BMI) have a fairly strong positive correlation with life expectancy (0.53). Alcohol consumption, as well, is fairly positively correlated with life expectancy (0.43). A possible explanation for alcohol consumption might be due to the fact that people consuming more alcohol usually have a more income.</a:t>
            </a:r>
          </a:p>
          <a:p>
            <a:pPr marL="0" indent="0" algn="just">
              <a:buNone/>
            </a:pPr>
            <a:endParaRPr lang="en-US" dirty="0">
              <a:solidFill>
                <a:schemeClr val="tx1"/>
              </a:solidFill>
            </a:endParaRPr>
          </a:p>
        </p:txBody>
      </p:sp>
    </p:spTree>
    <p:extLst>
      <p:ext uri="{BB962C8B-B14F-4D97-AF65-F5344CB8AC3E}">
        <p14:creationId xmlns:p14="http://schemas.microsoft.com/office/powerpoint/2010/main" val="280204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3034C-AB6F-B50C-CB6C-270D2B420FA3}"/>
              </a:ext>
            </a:extLst>
          </p:cNvPr>
          <p:cNvSpPr>
            <a:spLocks noGrp="1"/>
          </p:cNvSpPr>
          <p:nvPr>
            <p:ph idx="1"/>
          </p:nvPr>
        </p:nvSpPr>
        <p:spPr/>
        <p:txBody>
          <a:bodyPr/>
          <a:lstStyle/>
          <a:p>
            <a:pPr marL="0" indent="0" algn="just">
              <a:buNone/>
            </a:pPr>
            <a:r>
              <a:rPr lang="en-US" sz="1800" dirty="0">
                <a:solidFill>
                  <a:schemeClr val="tx1"/>
                </a:solidFill>
              </a:rPr>
              <a:t>6. Schooling, as seen in the matrix, is the second most important predictor in the dataset (0.76). Countries that invest more in their education will most likely increase their life expectations. </a:t>
            </a:r>
          </a:p>
          <a:p>
            <a:pPr marL="0" indent="0" algn="just">
              <a:buNone/>
            </a:pPr>
            <a:r>
              <a:rPr lang="en-US" sz="1800" dirty="0">
                <a:solidFill>
                  <a:schemeClr val="tx1"/>
                </a:solidFill>
              </a:rPr>
              <a:t>7. Population has very little significance with regards to life expectancy (0.046).</a:t>
            </a:r>
          </a:p>
          <a:p>
            <a:pPr marL="0" indent="0">
              <a:buNone/>
            </a:pPr>
            <a:endParaRPr lang="en-US" dirty="0"/>
          </a:p>
        </p:txBody>
      </p:sp>
    </p:spTree>
    <p:extLst>
      <p:ext uri="{BB962C8B-B14F-4D97-AF65-F5344CB8AC3E}">
        <p14:creationId xmlns:p14="http://schemas.microsoft.com/office/powerpoint/2010/main" val="275422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2127380" y="500194"/>
            <a:ext cx="9561856" cy="621596"/>
          </a:xfrm>
        </p:spPr>
        <p:txBody>
          <a:bodyPr>
            <a:normAutofit/>
          </a:bodyPr>
          <a:lstStyle/>
          <a:p>
            <a:r>
              <a:rPr lang="en-US" sz="2500" b="1" dirty="0"/>
              <a:t>ABOUT THE DATASET</a:t>
            </a:r>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2127380" y="1725105"/>
            <a:ext cx="9561856" cy="4632701"/>
          </a:xfrm>
        </p:spPr>
        <p:txBody>
          <a:bodyPr>
            <a:normAutofit/>
          </a:bodyPr>
          <a:lstStyle/>
          <a:p>
            <a:pPr algn="just"/>
            <a:r>
              <a:rPr lang="en-US" sz="2400" dirty="0">
                <a:solidFill>
                  <a:schemeClr val="tx1"/>
                </a:solidFill>
              </a:rPr>
              <a:t>The Global Health Observatory (GHO) data repository under World Health Organization (WHO) keeps track of the health status as well as many other related factors for all countries. The datasets are made available to the public for the purpose of health data analysis. The dataset related to life expectancy, health factors for 193 countries has been collected from the same WHO data repository website and its corresponding economic data was collected from United Nation website. </a:t>
            </a:r>
            <a:endParaRPr lang="en-US" dirty="0">
              <a:solidFill>
                <a:schemeClr val="tx1"/>
              </a:solidFill>
            </a:endParaRPr>
          </a:p>
        </p:txBody>
      </p:sp>
    </p:spTree>
    <p:extLst>
      <p:ext uri="{BB962C8B-B14F-4D97-AF65-F5344CB8AC3E}">
        <p14:creationId xmlns:p14="http://schemas.microsoft.com/office/powerpoint/2010/main" val="316797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8F5C9-EFF8-648D-9F9C-12F985F32D73}"/>
              </a:ext>
            </a:extLst>
          </p:cNvPr>
          <p:cNvSpPr>
            <a:spLocks noGrp="1"/>
          </p:cNvSpPr>
          <p:nvPr>
            <p:ph idx="1"/>
          </p:nvPr>
        </p:nvSpPr>
        <p:spPr/>
        <p:txBody>
          <a:bodyPr>
            <a:normAutofit/>
          </a:bodyPr>
          <a:lstStyle/>
          <a:p>
            <a:pPr marL="0" indent="0" algn="just">
              <a:buNone/>
            </a:pPr>
            <a:r>
              <a:rPr lang="en-US" sz="1800" dirty="0">
                <a:solidFill>
                  <a:schemeClr val="tx1"/>
                </a:solidFill>
              </a:rPr>
              <a:t>Among all categories of health-related factors only those critical factors were chosen which are more representative. It has been observed that in the past 15 years , there has been a huge development in health sector resulting in improvement of human mortality rates especially in the developing nations in comparison to the past 30 years. Therefore, in this project we have considered data from year 2000-2015 for 193 countries for further analysis. </a:t>
            </a:r>
            <a:br>
              <a:rPr lang="en-US" sz="1800" dirty="0">
                <a:solidFill>
                  <a:schemeClr val="tx1"/>
                </a:solidFill>
              </a:rPr>
            </a:br>
            <a:endParaRPr lang="en-US" dirty="0"/>
          </a:p>
        </p:txBody>
      </p:sp>
    </p:spTree>
    <p:extLst>
      <p:ext uri="{BB962C8B-B14F-4D97-AF65-F5344CB8AC3E}">
        <p14:creationId xmlns:p14="http://schemas.microsoft.com/office/powerpoint/2010/main" val="237695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2304660" y="500194"/>
            <a:ext cx="9384576" cy="621596"/>
          </a:xfrm>
        </p:spPr>
        <p:txBody>
          <a:bodyPr>
            <a:normAutofit/>
          </a:bodyPr>
          <a:lstStyle/>
          <a:p>
            <a:r>
              <a:rPr lang="en-US" sz="2500" b="1" dirty="0">
                <a:effectLst/>
              </a:rPr>
              <a:t>INSPIRATION</a:t>
            </a:r>
            <a:endParaRPr lang="en-US" sz="2500" b="1" dirty="0"/>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2304660" y="1121791"/>
            <a:ext cx="9384575" cy="5236016"/>
          </a:xfrm>
        </p:spPr>
        <p:txBody>
          <a:bodyPr>
            <a:noAutofit/>
          </a:bodyPr>
          <a:lstStyle/>
          <a:p>
            <a:pPr algn="l"/>
            <a:endParaRPr lang="en-US" sz="1800" dirty="0">
              <a:solidFill>
                <a:schemeClr val="tx1"/>
              </a:solidFill>
              <a:effectLst/>
            </a:endParaRPr>
          </a:p>
          <a:p>
            <a:pPr algn="l"/>
            <a:r>
              <a:rPr lang="en-US" sz="1800" dirty="0">
                <a:solidFill>
                  <a:schemeClr val="tx1"/>
                </a:solidFill>
                <a:effectLst/>
              </a:rPr>
              <a:t>The data-set aims to answer the following key questions:</a:t>
            </a:r>
          </a:p>
          <a:p>
            <a:pPr algn="l"/>
            <a:endParaRPr lang="en-US" sz="1800" dirty="0">
              <a:solidFill>
                <a:schemeClr val="tx1"/>
              </a:solidFill>
              <a:effectLst/>
            </a:endParaRPr>
          </a:p>
          <a:p>
            <a:pPr algn="l"/>
            <a:r>
              <a:rPr lang="en-US" sz="1800" dirty="0">
                <a:solidFill>
                  <a:schemeClr val="tx1"/>
                </a:solidFill>
                <a:effectLst/>
              </a:rPr>
              <a:t>1. Does various predicting factors which has been chosen initially really affect the Life expectancy? </a:t>
            </a:r>
          </a:p>
          <a:p>
            <a:pPr algn="l"/>
            <a:r>
              <a:rPr lang="en-US" sz="1800" dirty="0">
                <a:solidFill>
                  <a:schemeClr val="tx1"/>
                </a:solidFill>
                <a:effectLst/>
              </a:rPr>
              <a:t>2. What are the predicting variables actually affecting the life expectancy?</a:t>
            </a:r>
          </a:p>
          <a:p>
            <a:pPr algn="l"/>
            <a:r>
              <a:rPr lang="en-US" sz="1800" dirty="0">
                <a:solidFill>
                  <a:schemeClr val="tx1"/>
                </a:solidFill>
                <a:effectLst/>
              </a:rPr>
              <a:t>3. Should a country having a lower life expectancy value(&lt;65) increase its healthcare expenditure in order to improve its average lifespan?</a:t>
            </a:r>
          </a:p>
          <a:p>
            <a:pPr algn="l"/>
            <a:r>
              <a:rPr lang="en-US" sz="1800" dirty="0">
                <a:solidFill>
                  <a:schemeClr val="tx1"/>
                </a:solidFill>
                <a:effectLst/>
              </a:rPr>
              <a:t>4. How does Infant and Adult mortality rates affect life expectancy?</a:t>
            </a:r>
          </a:p>
        </p:txBody>
      </p:sp>
    </p:spTree>
    <p:extLst>
      <p:ext uri="{BB962C8B-B14F-4D97-AF65-F5344CB8AC3E}">
        <p14:creationId xmlns:p14="http://schemas.microsoft.com/office/powerpoint/2010/main" val="398281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67136-2E1F-6E2E-170C-17B32A22DF87}"/>
              </a:ext>
            </a:extLst>
          </p:cNvPr>
          <p:cNvSpPr>
            <a:spLocks noGrp="1"/>
          </p:cNvSpPr>
          <p:nvPr>
            <p:ph idx="1"/>
          </p:nvPr>
        </p:nvSpPr>
        <p:spPr>
          <a:xfrm>
            <a:off x="2589212" y="1362269"/>
            <a:ext cx="8915400" cy="4548953"/>
          </a:xfrm>
        </p:spPr>
        <p:txBody>
          <a:bodyPr/>
          <a:lstStyle/>
          <a:p>
            <a:pPr marL="0" indent="0" algn="l">
              <a:buNone/>
            </a:pPr>
            <a:r>
              <a:rPr lang="en-US" sz="1800" dirty="0">
                <a:solidFill>
                  <a:schemeClr val="tx1"/>
                </a:solidFill>
                <a:effectLst/>
              </a:rPr>
              <a:t>5. Does Life Expectancy has positive or negative correlation with eating habits, lifestyle, exercise, smoking, drinking alcohol etc.</a:t>
            </a:r>
          </a:p>
          <a:p>
            <a:pPr marL="0" indent="0" algn="l">
              <a:buNone/>
            </a:pPr>
            <a:r>
              <a:rPr lang="en-US" sz="1800" dirty="0">
                <a:solidFill>
                  <a:schemeClr val="tx1"/>
                </a:solidFill>
                <a:effectLst/>
              </a:rPr>
              <a:t>6. What is the impact of schooling on the lifespan of humans?</a:t>
            </a:r>
          </a:p>
          <a:p>
            <a:pPr marL="0" indent="0" algn="l">
              <a:buNone/>
            </a:pPr>
            <a:r>
              <a:rPr lang="en-US" sz="1800" dirty="0">
                <a:solidFill>
                  <a:schemeClr val="tx1"/>
                </a:solidFill>
                <a:effectLst/>
              </a:rPr>
              <a:t>7. Does Life Expectancy have positive or negative relationship with drinking alcohol?</a:t>
            </a:r>
          </a:p>
          <a:p>
            <a:pPr marL="0" indent="0" algn="l">
              <a:buNone/>
            </a:pPr>
            <a:r>
              <a:rPr lang="en-US" sz="1800" dirty="0">
                <a:solidFill>
                  <a:schemeClr val="tx1"/>
                </a:solidFill>
                <a:effectLst/>
              </a:rPr>
              <a:t>8. Do densely populated countries tend to have lower life expectancy?</a:t>
            </a:r>
          </a:p>
          <a:p>
            <a:pPr marL="0" indent="0" algn="l">
              <a:buNone/>
            </a:pPr>
            <a:r>
              <a:rPr lang="en-US" sz="1800" dirty="0">
                <a:solidFill>
                  <a:schemeClr val="tx1"/>
                </a:solidFill>
                <a:effectLst/>
              </a:rPr>
              <a:t>9. What is the impact of Immunization coverage on life Expectancy?</a:t>
            </a:r>
          </a:p>
          <a:p>
            <a:pPr marL="0" indent="0" algn="l">
              <a:buNone/>
            </a:pPr>
            <a:endParaRPr lang="en-US" sz="1800" dirty="0">
              <a:solidFill>
                <a:schemeClr val="tx1"/>
              </a:solidFill>
              <a:effectLst/>
            </a:endParaRPr>
          </a:p>
          <a:p>
            <a:pPr marL="0" indent="0" algn="l">
              <a:buNone/>
            </a:pPr>
            <a:r>
              <a:rPr lang="en-US" sz="1800" dirty="0">
                <a:solidFill>
                  <a:schemeClr val="tx1"/>
                </a:solidFill>
                <a:effectLst/>
              </a:rPr>
              <a:t>These questions will be answered in the concluding section at the end of the document.</a:t>
            </a:r>
          </a:p>
          <a:p>
            <a:pPr marL="0" indent="0">
              <a:buNone/>
            </a:pPr>
            <a:endParaRPr lang="en-US" dirty="0"/>
          </a:p>
        </p:txBody>
      </p:sp>
    </p:spTree>
    <p:extLst>
      <p:ext uri="{BB962C8B-B14F-4D97-AF65-F5344CB8AC3E}">
        <p14:creationId xmlns:p14="http://schemas.microsoft.com/office/powerpoint/2010/main" val="392514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2090057" y="500194"/>
            <a:ext cx="9599179" cy="621596"/>
          </a:xfrm>
        </p:spPr>
        <p:txBody>
          <a:bodyPr>
            <a:normAutofit/>
          </a:bodyPr>
          <a:lstStyle/>
          <a:p>
            <a:r>
              <a:rPr lang="en-US" sz="2500" b="1" dirty="0"/>
              <a:t>DATASET COLUMNS</a:t>
            </a:r>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2090057" y="1725105"/>
            <a:ext cx="9599179" cy="4632701"/>
          </a:xfrm>
        </p:spPr>
        <p:txBody>
          <a:bodyPr>
            <a:normAutofit/>
          </a:bodyPr>
          <a:lstStyle/>
          <a:p>
            <a:pPr algn="l"/>
            <a:endParaRPr lang="en-US" sz="1800" dirty="0">
              <a:solidFill>
                <a:schemeClr val="tx1"/>
              </a:solidFill>
              <a:latin typeface="Courier New" panose="02070309020205020404" pitchFamily="49" charset="0"/>
            </a:endParaRPr>
          </a:p>
          <a:p>
            <a:pPr algn="just"/>
            <a:r>
              <a:rPr lang="en-US" sz="1800" b="0" i="0" dirty="0">
                <a:solidFill>
                  <a:schemeClr val="tx1"/>
                </a:solidFill>
                <a:effectLst/>
                <a:latin typeface="Century Gothic" panose="020B0502020202020204" pitchFamily="34" charset="0"/>
              </a:rPr>
              <a:t>Country, Year, Status, Life</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expectancy, Adult</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mortality, Infant deaths, Alcohol, Percentage</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expenditure, Hepatitis B, Measles, BMI, Under</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five</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deaths, Polio, Total</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expenditure, Diphtheria, HIV/AIDS, GDP, Population, Thinness_10-19_years, Thinness_5-9_years, Income</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composition</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of</a:t>
            </a:r>
            <a:r>
              <a:rPr lang="en-US" dirty="0">
                <a:solidFill>
                  <a:schemeClr val="tx1"/>
                </a:solidFill>
                <a:latin typeface="Century Gothic" panose="020B0502020202020204" pitchFamily="34" charset="0"/>
              </a:rPr>
              <a:t> </a:t>
            </a:r>
            <a:r>
              <a:rPr lang="en-US" sz="1800" b="0" i="0" dirty="0">
                <a:solidFill>
                  <a:schemeClr val="tx1"/>
                </a:solidFill>
                <a:effectLst/>
                <a:latin typeface="Century Gothic" panose="020B0502020202020204" pitchFamily="34" charset="0"/>
              </a:rPr>
              <a:t>resources, Schooling.</a:t>
            </a:r>
            <a:endParaRPr lang="en-US"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14493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593889" y="500194"/>
            <a:ext cx="11095347" cy="621596"/>
          </a:xfrm>
        </p:spPr>
        <p:txBody>
          <a:bodyPr>
            <a:normAutofit/>
          </a:bodyPr>
          <a:lstStyle/>
          <a:p>
            <a:r>
              <a:rPr lang="en-US" sz="2500" b="1" dirty="0"/>
              <a:t>FILLING NULL VALUES</a:t>
            </a:r>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502763" y="1121790"/>
            <a:ext cx="9819587" cy="744717"/>
          </a:xfrm>
        </p:spPr>
        <p:txBody>
          <a:bodyPr>
            <a:normAutofit fontScale="92500" lnSpcReduction="20000"/>
          </a:bodyPr>
          <a:lstStyle/>
          <a:p>
            <a:pPr algn="just"/>
            <a:r>
              <a:rPr lang="en-US" dirty="0">
                <a:solidFill>
                  <a:schemeClr val="tx1"/>
                </a:solidFill>
              </a:rPr>
              <a:t>The dataset had some null values, which we tried filling in using linear interpolation, which did not work. An alternative method of filling in with the median values was used afterwards.</a:t>
            </a:r>
          </a:p>
        </p:txBody>
      </p:sp>
      <p:pic>
        <p:nvPicPr>
          <p:cNvPr id="5" name="Picture 4" descr="Initial null values.">
            <a:extLst>
              <a:ext uri="{FF2B5EF4-FFF2-40B4-BE49-F238E27FC236}">
                <a16:creationId xmlns:a16="http://schemas.microsoft.com/office/drawing/2014/main" id="{9D54A7B1-E26B-4657-8ABC-DADCAD4B2AAE}"/>
              </a:ext>
            </a:extLst>
          </p:cNvPr>
          <p:cNvPicPr>
            <a:picLocks noChangeAspect="1"/>
          </p:cNvPicPr>
          <p:nvPr/>
        </p:nvPicPr>
        <p:blipFill>
          <a:blip r:embed="rId2"/>
          <a:stretch>
            <a:fillRect/>
          </a:stretch>
        </p:blipFill>
        <p:spPr>
          <a:xfrm>
            <a:off x="593889" y="2139884"/>
            <a:ext cx="4351397" cy="4336156"/>
          </a:xfrm>
          <a:prstGeom prst="rect">
            <a:avLst/>
          </a:prstGeom>
        </p:spPr>
      </p:pic>
      <p:pic>
        <p:nvPicPr>
          <p:cNvPr id="7" name="Picture 6">
            <a:extLst>
              <a:ext uri="{FF2B5EF4-FFF2-40B4-BE49-F238E27FC236}">
                <a16:creationId xmlns:a16="http://schemas.microsoft.com/office/drawing/2014/main" id="{84201719-AD69-4317-AAC4-B097A3CB0880}"/>
              </a:ext>
            </a:extLst>
          </p:cNvPr>
          <p:cNvPicPr>
            <a:picLocks noChangeAspect="1"/>
          </p:cNvPicPr>
          <p:nvPr/>
        </p:nvPicPr>
        <p:blipFill>
          <a:blip r:embed="rId3"/>
          <a:stretch>
            <a:fillRect/>
          </a:stretch>
        </p:blipFill>
        <p:spPr>
          <a:xfrm>
            <a:off x="5228021" y="2139885"/>
            <a:ext cx="6461215" cy="4336156"/>
          </a:xfrm>
          <a:prstGeom prst="rect">
            <a:avLst/>
          </a:prstGeom>
        </p:spPr>
      </p:pic>
    </p:spTree>
    <p:extLst>
      <p:ext uri="{BB962C8B-B14F-4D97-AF65-F5344CB8AC3E}">
        <p14:creationId xmlns:p14="http://schemas.microsoft.com/office/powerpoint/2010/main" val="118963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593889" y="500194"/>
            <a:ext cx="11095347" cy="621596"/>
          </a:xfrm>
        </p:spPr>
        <p:txBody>
          <a:bodyPr>
            <a:normAutofit/>
          </a:bodyPr>
          <a:lstStyle/>
          <a:p>
            <a:r>
              <a:rPr lang="en-US" sz="2500" b="1" dirty="0"/>
              <a:t>CHECKING FOR AND FIXING OUTLIERS</a:t>
            </a:r>
          </a:p>
        </p:txBody>
      </p:sp>
      <p:sp>
        <p:nvSpPr>
          <p:cNvPr id="3" name="Subtitle 2">
            <a:extLst>
              <a:ext uri="{FF2B5EF4-FFF2-40B4-BE49-F238E27FC236}">
                <a16:creationId xmlns:a16="http://schemas.microsoft.com/office/drawing/2014/main" id="{A0BF7C87-7D08-436A-A22F-530C1F44AF4A}"/>
              </a:ext>
            </a:extLst>
          </p:cNvPr>
          <p:cNvSpPr>
            <a:spLocks noGrp="1"/>
          </p:cNvSpPr>
          <p:nvPr>
            <p:ph type="subTitle" idx="1"/>
          </p:nvPr>
        </p:nvSpPr>
        <p:spPr>
          <a:xfrm>
            <a:off x="251381" y="1172985"/>
            <a:ext cx="11095347" cy="759510"/>
          </a:xfrm>
        </p:spPr>
        <p:txBody>
          <a:bodyPr>
            <a:normAutofit fontScale="70000" lnSpcReduction="20000"/>
          </a:bodyPr>
          <a:lstStyle/>
          <a:p>
            <a:pPr algn="just"/>
            <a:r>
              <a:rPr lang="en-US" dirty="0">
                <a:solidFill>
                  <a:schemeClr val="tx1"/>
                </a:solidFill>
              </a:rPr>
              <a:t>A brief inspection of the dataset description shows the presence of many outliers. An adult can not die at the age of 1 (min </a:t>
            </a:r>
            <a:r>
              <a:rPr lang="en-US" dirty="0" err="1">
                <a:solidFill>
                  <a:schemeClr val="tx1"/>
                </a:solidFill>
              </a:rPr>
              <a:t>Adult_mortality</a:t>
            </a:r>
            <a:r>
              <a:rPr lang="en-US" dirty="0">
                <a:solidFill>
                  <a:schemeClr val="tx1"/>
                </a:solidFill>
              </a:rPr>
              <a:t> = 1), and a country can not spend 19479.911610% of its income on health, etc. Various methods of checking and correcting outliers exist. For this project, we used boxplots for easy visual detection of the outliers, and </a:t>
            </a:r>
            <a:r>
              <a:rPr lang="en-US" dirty="0" err="1">
                <a:solidFill>
                  <a:schemeClr val="tx1"/>
                </a:solidFill>
              </a:rPr>
              <a:t>winsorization</a:t>
            </a:r>
            <a:r>
              <a:rPr lang="en-US" dirty="0">
                <a:solidFill>
                  <a:schemeClr val="tx1"/>
                </a:solidFill>
              </a:rPr>
              <a:t> to correct them. Both methods provide and easy and computationally-light-weight way of dealing with outliers. </a:t>
            </a:r>
          </a:p>
        </p:txBody>
      </p:sp>
      <p:pic>
        <p:nvPicPr>
          <p:cNvPr id="5" name="Picture 4">
            <a:extLst>
              <a:ext uri="{FF2B5EF4-FFF2-40B4-BE49-F238E27FC236}">
                <a16:creationId xmlns:a16="http://schemas.microsoft.com/office/drawing/2014/main" id="{CF8B1CCB-0E98-4668-991F-F69F4C25C52C}"/>
              </a:ext>
            </a:extLst>
          </p:cNvPr>
          <p:cNvPicPr>
            <a:picLocks noChangeAspect="1"/>
          </p:cNvPicPr>
          <p:nvPr/>
        </p:nvPicPr>
        <p:blipFill>
          <a:blip r:embed="rId2"/>
          <a:stretch>
            <a:fillRect/>
          </a:stretch>
        </p:blipFill>
        <p:spPr>
          <a:xfrm>
            <a:off x="251381" y="2221241"/>
            <a:ext cx="11689236" cy="4491299"/>
          </a:xfrm>
          <a:prstGeom prst="rect">
            <a:avLst/>
          </a:prstGeom>
        </p:spPr>
      </p:pic>
    </p:spTree>
    <p:extLst>
      <p:ext uri="{BB962C8B-B14F-4D97-AF65-F5344CB8AC3E}">
        <p14:creationId xmlns:p14="http://schemas.microsoft.com/office/powerpoint/2010/main" val="288975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6D97-01C9-43F2-8F22-3FAD82D90329}"/>
              </a:ext>
            </a:extLst>
          </p:cNvPr>
          <p:cNvSpPr>
            <a:spLocks noGrp="1"/>
          </p:cNvSpPr>
          <p:nvPr>
            <p:ph type="ctrTitle"/>
          </p:nvPr>
        </p:nvSpPr>
        <p:spPr>
          <a:xfrm>
            <a:off x="593889" y="500194"/>
            <a:ext cx="11095347" cy="621596"/>
          </a:xfrm>
        </p:spPr>
        <p:txBody>
          <a:bodyPr>
            <a:normAutofit/>
          </a:bodyPr>
          <a:lstStyle/>
          <a:p>
            <a:r>
              <a:rPr lang="en-US" sz="2500" b="1" dirty="0"/>
              <a:t>CHECKING FOR AND FIXING OUTLIERS (contd.)</a:t>
            </a:r>
          </a:p>
        </p:txBody>
      </p:sp>
      <p:pic>
        <p:nvPicPr>
          <p:cNvPr id="5" name="Picture 4">
            <a:extLst>
              <a:ext uri="{FF2B5EF4-FFF2-40B4-BE49-F238E27FC236}">
                <a16:creationId xmlns:a16="http://schemas.microsoft.com/office/drawing/2014/main" id="{160B53A3-6384-4E59-AF2A-F82A7331EFE1}"/>
              </a:ext>
            </a:extLst>
          </p:cNvPr>
          <p:cNvPicPr>
            <a:picLocks noChangeAspect="1"/>
          </p:cNvPicPr>
          <p:nvPr/>
        </p:nvPicPr>
        <p:blipFill>
          <a:blip r:embed="rId2"/>
          <a:stretch>
            <a:fillRect/>
          </a:stretch>
        </p:blipFill>
        <p:spPr>
          <a:xfrm>
            <a:off x="548326" y="1321864"/>
            <a:ext cx="11095347" cy="5035942"/>
          </a:xfrm>
          <a:prstGeom prst="rect">
            <a:avLst/>
          </a:prstGeom>
        </p:spPr>
      </p:pic>
    </p:spTree>
    <p:extLst>
      <p:ext uri="{BB962C8B-B14F-4D97-AF65-F5344CB8AC3E}">
        <p14:creationId xmlns:p14="http://schemas.microsoft.com/office/powerpoint/2010/main" val="17976498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381</TotalTime>
  <Words>1364</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Courier New</vt:lpstr>
      <vt:lpstr>Wingdings 3</vt:lpstr>
      <vt:lpstr>Wisp</vt:lpstr>
      <vt:lpstr>PowerPoint Presentation</vt:lpstr>
      <vt:lpstr>ABOUT THE DATASET</vt:lpstr>
      <vt:lpstr>PowerPoint Presentation</vt:lpstr>
      <vt:lpstr>INSPIRATION</vt:lpstr>
      <vt:lpstr>PowerPoint Presentation</vt:lpstr>
      <vt:lpstr>DATASET COLUMNS</vt:lpstr>
      <vt:lpstr>FILLING NULL VALUES</vt:lpstr>
      <vt:lpstr>CHECKING FOR AND FIXING OUTLIERS</vt:lpstr>
      <vt:lpstr>CHECKING FOR AND FIXING OUTLIERS (contd.)</vt:lpstr>
      <vt:lpstr>CHECKING FOR AND FIXING OUTLIERS (contd.)</vt:lpstr>
      <vt:lpstr>CHECKING FOR AND FIXING OUTLIERS (contd.)</vt:lpstr>
      <vt:lpstr>DATA ANALYSIS</vt:lpstr>
      <vt:lpstr>DATA ANALYSIS (contd.)</vt:lpstr>
      <vt:lpstr>DATA ANALYSIS (contd.)</vt:lpstr>
      <vt:lpstr>DATA ANALYSIS (contd.)</vt:lpstr>
      <vt:lpstr>REGRESSION MODEL COMPARISON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Wali</dc:creator>
  <cp:lastModifiedBy>LARA   TOMEH</cp:lastModifiedBy>
  <cp:revision>4</cp:revision>
  <dcterms:created xsi:type="dcterms:W3CDTF">2022-01-09T18:44:18Z</dcterms:created>
  <dcterms:modified xsi:type="dcterms:W3CDTF">2023-07-30T20:59:52Z</dcterms:modified>
</cp:coreProperties>
</file>