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9" r:id="rId6"/>
    <p:sldId id="319" r:id="rId7"/>
    <p:sldId id="320" r:id="rId8"/>
    <p:sldId id="321" r:id="rId9"/>
    <p:sldId id="286" r:id="rId10"/>
    <p:sldId id="283" r:id="rId11"/>
    <p:sldId id="284" r:id="rId12"/>
    <p:sldId id="285" r:id="rId13"/>
    <p:sldId id="288" r:id="rId14"/>
    <p:sldId id="289" r:id="rId15"/>
    <p:sldId id="287" r:id="rId16"/>
    <p:sldId id="280" r:id="rId17"/>
    <p:sldId id="32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/>
              <a:t>2021 - 2022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33FE-026B-49DF-818D-505C3FC4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FBC5C-CD78-4236-A1DB-C7B2C6C5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65" y="2526223"/>
            <a:ext cx="5941961" cy="3346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B5BDC1-4744-42E1-B59E-16530AB18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6" y="2526223"/>
            <a:ext cx="5941961" cy="33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405D-3E57-457D-B182-CD068D11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“classic”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1DEF3-6C3D-460B-858A-CB1EF3D5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55" y="2543606"/>
            <a:ext cx="5889356" cy="3317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1B2ACF-D0E4-4D3E-A7D1-F03712BE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" y="2543606"/>
            <a:ext cx="5889356" cy="3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4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6A40-C0B9-4585-A4D5-78E6FB41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447188"/>
            <a:ext cx="11639227" cy="970450"/>
          </a:xfrm>
        </p:spPr>
        <p:txBody>
          <a:bodyPr/>
          <a:lstStyle/>
          <a:p>
            <a:r>
              <a:rPr lang="en-US" dirty="0" err="1"/>
              <a:t>Overparametrization</a:t>
            </a:r>
            <a:r>
              <a:rPr lang="en-US" dirty="0"/>
              <a:t> May Help Optimization : Folklore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2196-3390-416B-8D46-5750B681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40285"/>
            <a:ext cx="12192000" cy="317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Adapted from Sanjeev Arora's ICML 2018 tutorial “Toward Theoretical Understanding of Deep Learning” (http://unsupervised.cs.princeton.edu/deeplearningtutorial.html)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027C3-E161-4EA7-A767-0156D73A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64" y="2315087"/>
            <a:ext cx="1789321" cy="157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48B67-14F9-44E7-AD75-17A7B78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30" y="2315087"/>
            <a:ext cx="1789321" cy="1570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0D936-E8FD-4E67-BD11-7A0C8CD6E4CF}"/>
              </a:ext>
            </a:extLst>
          </p:cNvPr>
          <p:cNvSpPr txBox="1"/>
          <p:nvPr/>
        </p:nvSpPr>
        <p:spPr>
          <a:xfrm>
            <a:off x="968644" y="4289745"/>
            <a:ext cx="4703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Generate labeled data by feeding random input vectors Into depth 2 net with hidden layer of size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6EF75-B21C-4944-A728-3B7F4FD5D042}"/>
              </a:ext>
            </a:extLst>
          </p:cNvPr>
          <p:cNvSpPr txBox="1"/>
          <p:nvPr/>
        </p:nvSpPr>
        <p:spPr>
          <a:xfrm>
            <a:off x="6393383" y="4275426"/>
            <a:ext cx="536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 to train a new net using this labeled data with same # of hidden nodes</a:t>
            </a:r>
          </a:p>
        </p:txBody>
      </p:sp>
      <p:sp>
        <p:nvSpPr>
          <p:cNvPr id="12" name="Ribbon: Tilted Up 11">
            <a:extLst>
              <a:ext uri="{FF2B5EF4-FFF2-40B4-BE49-F238E27FC236}">
                <a16:creationId xmlns:a16="http://schemas.microsoft.com/office/drawing/2014/main" id="{D0A56682-8202-4A58-9DA6-AA999CF34ABB}"/>
              </a:ext>
            </a:extLst>
          </p:cNvPr>
          <p:cNvSpPr/>
          <p:nvPr/>
        </p:nvSpPr>
        <p:spPr>
          <a:xfrm>
            <a:off x="5230678" y="5185961"/>
            <a:ext cx="6881246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Much easier to train a new net with bigger hidden layer!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CEDDDC-E5F1-41CD-8893-D79872B9974D}"/>
              </a:ext>
            </a:extLst>
          </p:cNvPr>
          <p:cNvSpPr/>
          <p:nvPr/>
        </p:nvSpPr>
        <p:spPr>
          <a:xfrm>
            <a:off x="2076772" y="5396975"/>
            <a:ext cx="2487477" cy="1143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no theorem</a:t>
            </a:r>
            <a:br>
              <a:rPr lang="en-US" dirty="0"/>
            </a:br>
            <a:r>
              <a:rPr lang="en-US" dirty="0"/>
              <a:t>explaining this…</a:t>
            </a:r>
          </a:p>
        </p:txBody>
      </p:sp>
    </p:spTree>
    <p:extLst>
      <p:ext uri="{BB962C8B-B14F-4D97-AF65-F5344CB8AC3E}">
        <p14:creationId xmlns:p14="http://schemas.microsoft.com/office/powerpoint/2010/main" val="269719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9DD0B-0362-4C13-A12A-35686383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small datasets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8C5760-4952-4972-8A3A-EEE2D2DB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373" y="2073200"/>
            <a:ext cx="8895131" cy="135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“Two Moons” dataset: toy dataset for a simple binary classification problem that's not linearly separable.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sklearn.datasets.make_moons</a:t>
            </a:r>
            <a:r>
              <a:rPr lang="en-US" sz="1400" dirty="0">
                <a:latin typeface="Consolas" panose="020B0609020204030204" pitchFamily="49" charset="0"/>
              </a:rPr>
              <a:t>(noise=0.2, </a:t>
            </a:r>
            <a:r>
              <a:rPr lang="en-US" sz="1400" dirty="0" err="1">
                <a:latin typeface="Consolas" panose="020B0609020204030204" pitchFamily="49" charset="0"/>
              </a:rPr>
              <a:t>random_state</a:t>
            </a:r>
            <a:r>
              <a:rPr lang="en-US" sz="1400" dirty="0">
                <a:latin typeface="Consolas" panose="020B0609020204030204" pitchFamily="49" charset="0"/>
              </a:rPr>
              <a:t>=0, </a:t>
            </a:r>
            <a:r>
              <a:rPr lang="en-US" sz="1400" dirty="0" err="1">
                <a:latin typeface="Consolas" panose="020B0609020204030204" pitchFamily="49" charset="0"/>
              </a:rPr>
              <a:t>n_samples</a:t>
            </a:r>
            <a:r>
              <a:rPr lang="en-US" sz="1400" dirty="0">
                <a:latin typeface="Consolas" panose="020B0609020204030204" pitchFamily="49" charset="0"/>
              </a:rPr>
              <a:t>=1000)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C68A7A-B4F0-48D4-9F07-4602E169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56" y="3429000"/>
            <a:ext cx="5095669" cy="34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3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E764-B2BB-4FDB-B78D-D36DA7EE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09DE-A5FE-4324-9C58-7AF16306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Extensions (up to 1.5 points):</a:t>
            </a:r>
          </a:p>
          <a:p>
            <a:pPr marL="685800" lvl="1"/>
            <a:r>
              <a:rPr lang="en-US" dirty="0"/>
              <a:t>Priors over architectures</a:t>
            </a:r>
          </a:p>
          <a:p>
            <a:pPr marL="685800" lvl="1"/>
            <a:r>
              <a:rPr lang="en-US" dirty="0"/>
              <a:t>Weight sharing (CNN, Siamese Networks)</a:t>
            </a:r>
          </a:p>
          <a:p>
            <a:pPr marL="685800" lvl="1"/>
            <a:r>
              <a:rPr lang="en-US" dirty="0"/>
              <a:t>for more ideas see chapter 2 from “Bayesian Learning for Neural Networks”</a:t>
            </a:r>
          </a:p>
          <a:p>
            <a:pPr marL="685800"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7595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FC8742-4EFB-41EC-8A3F-91B428F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2</a:t>
            </a:r>
            <a:br>
              <a:rPr lang="en-US"/>
            </a:br>
            <a:r>
              <a:rPr lang="en-US"/>
              <a:t>Hard Deadline: 01/20/2022 23:59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69358-D671-49CE-A860-1BC49AB48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03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4F04-89EB-4AB4-AA65-CCA5C927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Neural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E717A-488F-4E0A-9810-4F932132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299" y="1982064"/>
            <a:ext cx="2693979" cy="408637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D8D964-CA6A-4CF0-8E6E-746868F1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3" y="2315600"/>
            <a:ext cx="7400925" cy="3448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9A04FA-76F8-4E7E-8903-7F6FD6301A59}"/>
              </a:ext>
            </a:extLst>
          </p:cNvPr>
          <p:cNvSpPr txBox="1"/>
          <p:nvPr/>
        </p:nvSpPr>
        <p:spPr>
          <a:xfrm>
            <a:off x="588935" y="6226146"/>
            <a:ext cx="101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http://citeseerx.ist.psu.edu/viewdoc/download?doi=10.1.1.446.9306&amp;rep=rep1&amp;type=pdf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3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6F4C-28EF-4D7A-A416-B6CFF9F4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BAEA1-D6CF-474B-B914-353D55C94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014780"/>
                <a:ext cx="10554574" cy="48432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Bayesian neural network is a neural network with a prior distribution on its weights </a:t>
                </a:r>
              </a:p>
              <a:p>
                <a:pPr marL="0" indent="0">
                  <a:buNone/>
                </a:pPr>
                <a:r>
                  <a:rPr lang="en-US" dirty="0"/>
                  <a:t>Define the prior on the weights and biases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to be the standard normal: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 the likelihood for a data point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feature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is the output (binary classification),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function (deterministic) implemented by the neural network whose weights and biases form the latent variables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. The output of the neural network must be a value between 0 and 1 (for example the last layer has only one sigmoid neuron).</a:t>
                </a:r>
              </a:p>
              <a:p>
                <a:pPr marL="0" indent="0">
                  <a:buNone/>
                </a:pPr>
                <a:r>
                  <a:rPr lang="en-US" dirty="0"/>
                  <a:t>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Catego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ica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feature vector,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,2,…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output (multiclass classification),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function (deterministic) implemented by the neural network whose weights and biases form the latent variables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. The outputs of the neural network must sum to 1 (for example the last layer is a </a:t>
                </a:r>
                <a:r>
                  <a:rPr lang="en-US" dirty="0" err="1"/>
                  <a:t>softmax</a:t>
                </a:r>
                <a:r>
                  <a:rPr lang="en-US" dirty="0"/>
                  <a:t> layer).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BAEA1-D6CF-474B-B914-353D55C94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014780"/>
                <a:ext cx="10554574" cy="4843220"/>
              </a:xfrm>
              <a:blipFill>
                <a:blip r:embed="rId2"/>
                <a:stretch>
                  <a:fillRect l="-462" t="-630" r="-462" b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82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4211-FCFE-4DD2-A987-EB087FC2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A7A9B-0EF1-44E0-BB2F-E33C76977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a network architecture</a:t>
                </a:r>
              </a:p>
              <a:p>
                <a:r>
                  <a:rPr lang="en-US" dirty="0"/>
                  <a:t>Training: using the training data (observed) infer the posterior distribution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Testing: using this posterior distribution predict the labels of testing data</a:t>
                </a:r>
              </a:p>
              <a:p>
                <a:r>
                  <a:rPr lang="en-US" dirty="0"/>
                  <a:t>Compare to “classic” neural networks results on the same problem</a:t>
                </a:r>
              </a:p>
              <a:p>
                <a:r>
                  <a:rPr lang="en-US" dirty="0"/>
                  <a:t>Do this for both binary classification and multiclass classification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A7A9B-0EF1-44E0-BB2F-E33C76977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6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0D4EE-042B-4D4A-B03A-DD079D95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4FDFC1-C45B-4DFF-94FB-3386DDC4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146068"/>
            <a:ext cx="6008176" cy="2241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Generate labeled data (100 training, 100 testing) by  feeding random input vectors into this network: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X = </a:t>
            </a:r>
            <a:r>
              <a:rPr lang="es-ES" sz="1400" dirty="0" err="1">
                <a:latin typeface="Consolas" panose="020B0609020204030204" pitchFamily="49" charset="0"/>
              </a:rPr>
              <a:t>np.random.randn</a:t>
            </a:r>
            <a:r>
              <a:rPr lang="es-ES" sz="1400" dirty="0">
                <a:latin typeface="Consolas" panose="020B0609020204030204" pitchFamily="49" charset="0"/>
              </a:rPr>
              <a:t>(100, 2)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Y = </a:t>
            </a:r>
            <a:r>
              <a:rPr lang="es-ES" sz="1400" dirty="0" err="1">
                <a:latin typeface="Consolas" panose="020B0609020204030204" pitchFamily="49" charset="0"/>
              </a:rPr>
              <a:t>np.tanh</a:t>
            </a:r>
            <a:r>
              <a:rPr lang="es-ES" sz="1400" dirty="0">
                <a:latin typeface="Consolas" panose="020B0609020204030204" pitchFamily="49" charset="0"/>
              </a:rPr>
              <a:t>(X[:, 0] + X[:, 1])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Y = 1. / (1. + </a:t>
            </a:r>
            <a:r>
              <a:rPr lang="es-ES" sz="1400" dirty="0" err="1">
                <a:latin typeface="Consolas" panose="020B0609020204030204" pitchFamily="49" charset="0"/>
              </a:rPr>
              <a:t>np.exp</a:t>
            </a:r>
            <a:r>
              <a:rPr lang="es-ES" sz="1400" dirty="0">
                <a:latin typeface="Consolas" panose="020B0609020204030204" pitchFamily="49" charset="0"/>
              </a:rPr>
              <a:t>(-(Y + Y)))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Y = Y &gt; 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5BD3F4-3906-4836-ADFC-396C9C39301D}"/>
              </a:ext>
            </a:extLst>
          </p:cNvPr>
          <p:cNvSpPr/>
          <p:nvPr/>
        </p:nvSpPr>
        <p:spPr>
          <a:xfrm>
            <a:off x="2874934" y="3149800"/>
            <a:ext cx="92990" cy="123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84618-F883-4E6D-B71B-95A776824F12}"/>
              </a:ext>
            </a:extLst>
          </p:cNvPr>
          <p:cNvSpPr/>
          <p:nvPr/>
        </p:nvSpPr>
        <p:spPr>
          <a:xfrm>
            <a:off x="2882683" y="4077875"/>
            <a:ext cx="92990" cy="123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49F3FB-90A6-40C3-9559-92C9580B0002}"/>
              </a:ext>
            </a:extLst>
          </p:cNvPr>
          <p:cNvSpPr/>
          <p:nvPr/>
        </p:nvSpPr>
        <p:spPr>
          <a:xfrm>
            <a:off x="4378270" y="3552986"/>
            <a:ext cx="100739" cy="10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BA5B03-888D-462B-88B4-5B503704FD7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967924" y="3211794"/>
            <a:ext cx="1410346" cy="39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0C78893-F0A8-4D56-85A8-2C3C11EB5F4D}"/>
              </a:ext>
            </a:extLst>
          </p:cNvPr>
          <p:cNvSpPr/>
          <p:nvPr/>
        </p:nvSpPr>
        <p:spPr>
          <a:xfrm>
            <a:off x="1813300" y="3149800"/>
            <a:ext cx="123987" cy="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DC197-5262-41BA-A738-39A4FA9FA191}"/>
              </a:ext>
            </a:extLst>
          </p:cNvPr>
          <p:cNvSpPr/>
          <p:nvPr/>
        </p:nvSpPr>
        <p:spPr>
          <a:xfrm>
            <a:off x="1828797" y="4085623"/>
            <a:ext cx="92990" cy="123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AF6EA0-9757-40BF-B2B6-10BF4E4A7B1D}"/>
              </a:ext>
            </a:extLst>
          </p:cNvPr>
          <p:cNvCxnSpPr>
            <a:cxnSpLocks/>
            <a:stCxn id="17" idx="6"/>
            <a:endCxn id="6" idx="2"/>
          </p:cNvCxnSpPr>
          <p:nvPr/>
        </p:nvCxnSpPr>
        <p:spPr>
          <a:xfrm>
            <a:off x="1937287" y="3194473"/>
            <a:ext cx="937647" cy="1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899580-7C2F-45CA-8B6E-32A3A799BCB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45035" y="3256467"/>
            <a:ext cx="937648" cy="88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EE4E62-5F25-4A8F-91A1-7F3B0399A9F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945035" y="4139869"/>
            <a:ext cx="937648" cy="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1215FD-4F7B-48FD-8025-FD24063F629F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1908169" y="3255630"/>
            <a:ext cx="980383" cy="84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DA46F5-0F8D-484C-ACAB-B79116BC5FA3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2975673" y="3638972"/>
            <a:ext cx="1417350" cy="50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0A6B18-D54E-4004-9760-0CAAC2E7044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79009" y="3603356"/>
            <a:ext cx="973454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B20F9C-89E3-4FC2-AE5A-17ADA9B3781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410346" y="3194473"/>
            <a:ext cx="40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94F73-76CB-4C0B-A4EF-A87BFAEF12D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410346" y="4147616"/>
            <a:ext cx="418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088CD-E779-4AB6-B070-BE6ED1F4E825}"/>
                  </a:ext>
                </a:extLst>
              </p:cNvPr>
              <p:cNvSpPr txBox="1"/>
              <p:nvPr/>
            </p:nvSpPr>
            <p:spPr>
              <a:xfrm>
                <a:off x="1140279" y="3037576"/>
                <a:ext cx="251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088CD-E779-4AB6-B070-BE6ED1F4E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79" y="3037576"/>
                <a:ext cx="251634" cy="307777"/>
              </a:xfrm>
              <a:prstGeom prst="rect">
                <a:avLst/>
              </a:prstGeom>
              <a:blipFill>
                <a:blip r:embed="rId2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7462F0-75CD-47BE-84FA-E6D241673B25}"/>
                  </a:ext>
                </a:extLst>
              </p:cNvPr>
              <p:cNvSpPr txBox="1"/>
              <p:nvPr/>
            </p:nvSpPr>
            <p:spPr>
              <a:xfrm>
                <a:off x="1129596" y="3993727"/>
                <a:ext cx="251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7462F0-75CD-47BE-84FA-E6D24167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96" y="3993727"/>
                <a:ext cx="251634" cy="307777"/>
              </a:xfrm>
              <a:prstGeom prst="rect">
                <a:avLst/>
              </a:prstGeom>
              <a:blipFill>
                <a:blip r:embed="rId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91BA41-939C-4C39-9BBC-1F3593C2104C}"/>
                  </a:ext>
                </a:extLst>
              </p:cNvPr>
              <p:cNvSpPr txBox="1"/>
              <p:nvPr/>
            </p:nvSpPr>
            <p:spPr>
              <a:xfrm>
                <a:off x="5365733" y="3429000"/>
                <a:ext cx="251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91BA41-939C-4C39-9BBC-1F3593C2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33" y="3429000"/>
                <a:ext cx="251634" cy="307777"/>
              </a:xfrm>
              <a:prstGeom prst="rect">
                <a:avLst/>
              </a:prstGeom>
              <a:blipFill>
                <a:blip r:embed="rId4"/>
                <a:stretch>
                  <a:fillRect r="-243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C2A241-0928-44DA-BFE3-E693D15FFCA1}"/>
                  </a:ext>
                </a:extLst>
              </p:cNvPr>
              <p:cNvSpPr txBox="1"/>
              <p:nvPr/>
            </p:nvSpPr>
            <p:spPr>
              <a:xfrm rot="857238">
                <a:off x="3287406" y="3057903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C2A241-0928-44DA-BFE3-E693D15F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57238">
                <a:off x="3287406" y="3057903"/>
                <a:ext cx="87748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FC15AD-271B-4D40-9F72-4253B0617EC3}"/>
                  </a:ext>
                </a:extLst>
              </p:cNvPr>
              <p:cNvSpPr txBox="1"/>
              <p:nvPr/>
            </p:nvSpPr>
            <p:spPr>
              <a:xfrm rot="20372309">
                <a:off x="3303419" y="3882264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FC15AD-271B-4D40-9F72-4253B0617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2309">
                <a:off x="3303419" y="3882264"/>
                <a:ext cx="8774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BBE63-29CD-4914-9787-941EB1D54420}"/>
                  </a:ext>
                </a:extLst>
              </p:cNvPr>
              <p:cNvSpPr txBox="1"/>
              <p:nvPr/>
            </p:nvSpPr>
            <p:spPr>
              <a:xfrm rot="2674365">
                <a:off x="1856702" y="3243658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BBE63-29CD-4914-9787-941EB1D5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4365">
                <a:off x="1856702" y="3243658"/>
                <a:ext cx="87748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EC4AD0-0CC5-4810-BD79-A5235E66E658}"/>
                  </a:ext>
                </a:extLst>
              </p:cNvPr>
              <p:cNvSpPr txBox="1"/>
              <p:nvPr/>
            </p:nvSpPr>
            <p:spPr>
              <a:xfrm>
                <a:off x="1975115" y="2864359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EC4AD0-0CC5-4810-BD79-A5235E66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115" y="2864359"/>
                <a:ext cx="87748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913B16-3221-4075-B4DC-35A9B90C0484}"/>
                  </a:ext>
                </a:extLst>
              </p:cNvPr>
              <p:cNvSpPr txBox="1"/>
              <p:nvPr/>
            </p:nvSpPr>
            <p:spPr>
              <a:xfrm rot="19177506">
                <a:off x="1816236" y="3758939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913B16-3221-4075-B4DC-35A9B90C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77506">
                <a:off x="1816236" y="3758939"/>
                <a:ext cx="8774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E2A6B3-1C37-4D4C-B199-5B1369016876}"/>
                  </a:ext>
                </a:extLst>
              </p:cNvPr>
              <p:cNvSpPr txBox="1"/>
              <p:nvPr/>
            </p:nvSpPr>
            <p:spPr>
              <a:xfrm>
                <a:off x="2005172" y="4079806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E2A6B3-1C37-4D4C-B199-5B1369016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172" y="4079806"/>
                <a:ext cx="87748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359996-E668-451A-8B94-BE14A261CB63}"/>
                  </a:ext>
                </a:extLst>
              </p:cNvPr>
              <p:cNvSpPr txBox="1"/>
              <p:nvPr/>
            </p:nvSpPr>
            <p:spPr>
              <a:xfrm>
                <a:off x="2749048" y="4154457"/>
                <a:ext cx="832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359996-E668-451A-8B94-BE14A261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48" y="4154457"/>
                <a:ext cx="832920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9AF4AE-26C5-4914-A794-BBB245532C40}"/>
                  </a:ext>
                </a:extLst>
              </p:cNvPr>
              <p:cNvSpPr txBox="1"/>
              <p:nvPr/>
            </p:nvSpPr>
            <p:spPr>
              <a:xfrm>
                <a:off x="2731216" y="2866290"/>
                <a:ext cx="832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9AF4AE-26C5-4914-A794-BBB245532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16" y="2866290"/>
                <a:ext cx="832920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DEB083-2263-4E01-87FE-4381F2E43482}"/>
                  </a:ext>
                </a:extLst>
              </p:cNvPr>
              <p:cNvSpPr txBox="1"/>
              <p:nvPr/>
            </p:nvSpPr>
            <p:spPr>
              <a:xfrm>
                <a:off x="4244605" y="3618504"/>
                <a:ext cx="1091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igmoid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DEB083-2263-4E01-87FE-4381F2E43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605" y="3618504"/>
                <a:ext cx="1091003" cy="307777"/>
              </a:xfrm>
              <a:prstGeom prst="rect">
                <a:avLst/>
              </a:prstGeom>
              <a:blipFill>
                <a:blip r:embed="rId1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6745D3-8361-4A63-9E46-84F2CCFCBCF2}"/>
              </a:ext>
            </a:extLst>
          </p:cNvPr>
          <p:cNvSpPr txBox="1"/>
          <p:nvPr/>
        </p:nvSpPr>
        <p:spPr>
          <a:xfrm>
            <a:off x="207126" y="2126259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 simple neural network with fixed weights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56B7B-6E0D-47FF-88CB-64E981B92FFE}"/>
              </a:ext>
            </a:extLst>
          </p:cNvPr>
          <p:cNvSpPr txBox="1"/>
          <p:nvPr/>
        </p:nvSpPr>
        <p:spPr>
          <a:xfrm>
            <a:off x="2090815" y="5191672"/>
            <a:ext cx="7306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“Train” a Bayesian neural network with the same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Analyse</a:t>
            </a:r>
            <a:r>
              <a:rPr lang="en-US" dirty="0"/>
              <a:t> the posterior of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D9ECE9-C640-4CFB-9779-78FEB082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F0A74-0E91-47F9-B521-522760F9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7" y="2267862"/>
            <a:ext cx="5852172" cy="43525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F6A5DB-4B0B-4B88-9103-B3FAF132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10" y="2267861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7CFC-978B-4D40-8413-0CD097E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AE0FA1-945A-4C1A-BFB5-BA79BAE7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8" y="2236866"/>
            <a:ext cx="5852172" cy="43525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6415A-4DB6-4DBC-9BB3-32F1D21C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10" y="223686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7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2B58-BE97-415A-9D36-BC513FBE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7D441E-A93F-4AED-8E7C-0CCE4811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9" y="2275612"/>
            <a:ext cx="5852172" cy="43525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D45D04-AED1-4D72-9D46-BCE3FEC4C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1" y="2275611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6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Consolas</vt:lpstr>
      <vt:lpstr>Wingdings 2</vt:lpstr>
      <vt:lpstr>Quotable</vt:lpstr>
      <vt:lpstr>Probabilistic Programming</vt:lpstr>
      <vt:lpstr>Project 2 Hard Deadline: 01/20/2022 23:59</vt:lpstr>
      <vt:lpstr>Bayesian Neural Networks</vt:lpstr>
      <vt:lpstr>Bayesian Neural Networks</vt:lpstr>
      <vt:lpstr>The Task</vt:lpstr>
      <vt:lpstr>Sanity Check</vt:lpstr>
      <vt:lpstr>Sanity Check</vt:lpstr>
      <vt:lpstr>Sanity Check</vt:lpstr>
      <vt:lpstr>Sanity Check</vt:lpstr>
      <vt:lpstr>Sanity Check</vt:lpstr>
      <vt:lpstr>Comparison to “classic” neural networks</vt:lpstr>
      <vt:lpstr>Overparametrization May Help Optimization : Folklore Experiment</vt:lpstr>
      <vt:lpstr>Other small datasets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2018-12-09T11:37:26Z</dcterms:created>
  <dcterms:modified xsi:type="dcterms:W3CDTF">2021-12-16T11:57:44Z</dcterms:modified>
</cp:coreProperties>
</file>