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57" r:id="rId5"/>
    <p:sldId id="258" r:id="rId6"/>
    <p:sldId id="259" r:id="rId7"/>
    <p:sldId id="260" r:id="rId8"/>
    <p:sldId id="300" r:id="rId9"/>
    <p:sldId id="30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9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98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/Online+News+Popularity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983F-92AC-9291-F2CF-BCA9D711A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Online News Popularity using Tableau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316B1D-91C8-837D-C9CA-ACB4AA135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8828" y="4359372"/>
            <a:ext cx="2634343" cy="1376265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>
                <a:solidFill>
                  <a:schemeClr val="accent5"/>
                </a:solidFill>
              </a:rPr>
              <a:t>        Group 507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5"/>
                </a:solidFill>
              </a:rPr>
              <a:t>Lara Tomeh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5"/>
                </a:solidFill>
              </a:rPr>
              <a:t>Ahmad Mustafa </a:t>
            </a:r>
            <a:r>
              <a:rPr lang="en-US" sz="1400" dirty="0" err="1">
                <a:solidFill>
                  <a:schemeClr val="accent5"/>
                </a:solidFill>
              </a:rPr>
              <a:t>Wali</a:t>
            </a:r>
            <a:endParaRPr lang="en-US" sz="1400" dirty="0">
              <a:solidFill>
                <a:schemeClr val="accent5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5"/>
                </a:solidFill>
              </a:rPr>
              <a:t>Alexandru </a:t>
            </a:r>
            <a:r>
              <a:rPr lang="en-US" sz="1400" dirty="0" err="1">
                <a:solidFill>
                  <a:schemeClr val="accent5"/>
                </a:solidFill>
              </a:rPr>
              <a:t>Ștefan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Ghiță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3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sNegP">
            <a:extLst>
              <a:ext uri="{FF2B5EF4-FFF2-40B4-BE49-F238E27FC236}">
                <a16:creationId xmlns:a16="http://schemas.microsoft.com/office/drawing/2014/main" id="{4041F57F-15AC-4B02-93C6-6B17D1C7E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3" y="0"/>
            <a:ext cx="1183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b&amp;amp;SenP">
            <a:extLst>
              <a:ext uri="{FF2B5EF4-FFF2-40B4-BE49-F238E27FC236}">
                <a16:creationId xmlns:a16="http://schemas.microsoft.com/office/drawing/2014/main" id="{49F450EE-EB71-4114-A289-A6CCDF30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2" y="0"/>
            <a:ext cx="11402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lfReferenceShares">
            <a:extLst>
              <a:ext uri="{FF2B5EF4-FFF2-40B4-BE49-F238E27FC236}">
                <a16:creationId xmlns:a16="http://schemas.microsoft.com/office/drawing/2014/main" id="{35C3B65C-8917-4512-B29F-069BDFB9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47" y="0"/>
            <a:ext cx="7881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2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DA">
            <a:extLst>
              <a:ext uri="{FF2B5EF4-FFF2-40B4-BE49-F238E27FC236}">
                <a16:creationId xmlns:a16="http://schemas.microsoft.com/office/drawing/2014/main" id="{8A1597AB-4A34-4B36-AFDC-14E7DEB8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47" y="0"/>
            <a:ext cx="7375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ys">
            <a:extLst>
              <a:ext uri="{FF2B5EF4-FFF2-40B4-BE49-F238E27FC236}">
                <a16:creationId xmlns:a16="http://schemas.microsoft.com/office/drawing/2014/main" id="{F197E614-FE12-48D0-B611-D5E14C3D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92" y="0"/>
            <a:ext cx="5616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ys2">
            <a:extLst>
              <a:ext uri="{FF2B5EF4-FFF2-40B4-BE49-F238E27FC236}">
                <a16:creationId xmlns:a16="http://schemas.microsoft.com/office/drawing/2014/main" id="{BF8DE71E-E8D4-4EE0-88C6-EA78BB7D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31" y="0"/>
            <a:ext cx="874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4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ys3">
            <a:extLst>
              <a:ext uri="{FF2B5EF4-FFF2-40B4-BE49-F238E27FC236}">
                <a16:creationId xmlns:a16="http://schemas.microsoft.com/office/drawing/2014/main" id="{5D83D852-7094-44AB-9386-D4C535006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31" y="0"/>
            <a:ext cx="874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ys4">
            <a:extLst>
              <a:ext uri="{FF2B5EF4-FFF2-40B4-BE49-F238E27FC236}">
                <a16:creationId xmlns:a16="http://schemas.microsoft.com/office/drawing/2014/main" id="{CC1C44FE-5CAC-4357-889A-A6C029BF7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5" y="0"/>
            <a:ext cx="10781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mg">
            <a:extLst>
              <a:ext uri="{FF2B5EF4-FFF2-40B4-BE49-F238E27FC236}">
                <a16:creationId xmlns:a16="http://schemas.microsoft.com/office/drawing/2014/main" id="{3F3E574E-787B-44CA-8EC0-A1F21E5D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17" y="0"/>
            <a:ext cx="4269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mg2">
            <a:extLst>
              <a:ext uri="{FF2B5EF4-FFF2-40B4-BE49-F238E27FC236}">
                <a16:creationId xmlns:a16="http://schemas.microsoft.com/office/drawing/2014/main" id="{43D03DBE-30BD-4482-A5CA-9C833F26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FFEDD9-41C8-A404-D9AE-6C7C159D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Tableau ..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C9B05-7B29-55C9-9DA9-06BE142D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586204"/>
            <a:ext cx="10013303" cy="45907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Tableau Software is an American interactive data visualization software company focused on business intelligence.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Dataset link: </a:t>
            </a:r>
            <a:r>
              <a:rPr lang="en-US" dirty="0">
                <a:hlinkClick r:id="rId2"/>
              </a:rPr>
              <a:t>Online News Popularity Dataset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CF1F7A-E6F7-D754-9F50-4124F05D6D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86" y="3128671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50324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mg3">
            <a:extLst>
              <a:ext uri="{FF2B5EF4-FFF2-40B4-BE49-F238E27FC236}">
                <a16:creationId xmlns:a16="http://schemas.microsoft.com/office/drawing/2014/main" id="{A82AD8FF-4092-4505-8424-5204BE6FF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01" y="0"/>
            <a:ext cx="5564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mg4">
            <a:extLst>
              <a:ext uri="{FF2B5EF4-FFF2-40B4-BE49-F238E27FC236}">
                <a16:creationId xmlns:a16="http://schemas.microsoft.com/office/drawing/2014/main" id="{949EF23D-2944-4D67-891E-AF347CA6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0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deo">
            <a:extLst>
              <a:ext uri="{FF2B5EF4-FFF2-40B4-BE49-F238E27FC236}">
                <a16:creationId xmlns:a16="http://schemas.microsoft.com/office/drawing/2014/main" id="{FF1BDFC6-17A5-4364-89FD-522664768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17" y="0"/>
            <a:ext cx="4269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deo2">
            <a:extLst>
              <a:ext uri="{FF2B5EF4-FFF2-40B4-BE49-F238E27FC236}">
                <a16:creationId xmlns:a16="http://schemas.microsoft.com/office/drawing/2014/main" id="{0D66F2A6-78D5-45C9-AD24-FD86D50CC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deo3">
            <a:extLst>
              <a:ext uri="{FF2B5EF4-FFF2-40B4-BE49-F238E27FC236}">
                <a16:creationId xmlns:a16="http://schemas.microsoft.com/office/drawing/2014/main" id="{7445CF15-1310-4FAF-B012-11A94B35E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01" y="0"/>
            <a:ext cx="5564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deo4">
            <a:extLst>
              <a:ext uri="{FF2B5EF4-FFF2-40B4-BE49-F238E27FC236}">
                <a16:creationId xmlns:a16="http://schemas.microsoft.com/office/drawing/2014/main" id="{E7FB3186-7C8E-42EC-8291-B9B444E7D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2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eekend">
            <a:extLst>
              <a:ext uri="{FF2B5EF4-FFF2-40B4-BE49-F238E27FC236}">
                <a16:creationId xmlns:a16="http://schemas.microsoft.com/office/drawing/2014/main" id="{62AF4A47-55DF-4A25-849A-5252C5F6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44" y="0"/>
            <a:ext cx="2725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5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eekend2">
            <a:extLst>
              <a:ext uri="{FF2B5EF4-FFF2-40B4-BE49-F238E27FC236}">
                <a16:creationId xmlns:a16="http://schemas.microsoft.com/office/drawing/2014/main" id="{25C6F84B-63B8-48EA-83F6-6FE877C6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41" y="0"/>
            <a:ext cx="7086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0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eekend3">
            <a:extLst>
              <a:ext uri="{FF2B5EF4-FFF2-40B4-BE49-F238E27FC236}">
                <a16:creationId xmlns:a16="http://schemas.microsoft.com/office/drawing/2014/main" id="{04249E4D-D639-41A6-B0F6-046F6BDC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89" y="0"/>
            <a:ext cx="4205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8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kenLength">
            <a:extLst>
              <a:ext uri="{FF2B5EF4-FFF2-40B4-BE49-F238E27FC236}">
                <a16:creationId xmlns:a16="http://schemas.microsoft.com/office/drawing/2014/main" id="{E5B80D39-62D7-4D5C-93CF-B6F7B205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4938-EE74-7B57-D5A0-FD4A5BEB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Tableau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E53C-20B7-FFA2-6EFF-C83422A1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03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Pros: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The possibility of creating animated interfaces.</a:t>
            </a:r>
          </a:p>
          <a:p>
            <a:r>
              <a:rPr lang="en-US" sz="1800" dirty="0">
                <a:solidFill>
                  <a:srgbClr val="002060"/>
                </a:solidFill>
              </a:rPr>
              <a:t>The ability to interact with the interfaces through the use of filters and the use of hover technology. </a:t>
            </a:r>
            <a:endParaRPr lang="ar-SA" sz="1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>The possibility of making different types of plots.</a:t>
            </a:r>
          </a:p>
          <a:p>
            <a:r>
              <a:rPr lang="en-US" sz="1800" dirty="0">
                <a:solidFill>
                  <a:srgbClr val="002060"/>
                </a:solidFill>
              </a:rPr>
              <a:t>Looks better </a:t>
            </a:r>
            <a:r>
              <a:rPr lang="en-US" sz="1800">
                <a:solidFill>
                  <a:srgbClr val="002060"/>
                </a:solidFill>
              </a:rPr>
              <a:t>than plots </a:t>
            </a:r>
            <a:r>
              <a:rPr lang="en-US" sz="1800" dirty="0">
                <a:solidFill>
                  <a:srgbClr val="002060"/>
                </a:solidFill>
              </a:rPr>
              <a:t>printed using Python and 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Cons: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It is a bit difficult to learn, a person has to learn it through a side course in order to be able to work with it.</a:t>
            </a:r>
          </a:p>
          <a:p>
            <a:r>
              <a:rPr lang="en-US" sz="1800" dirty="0">
                <a:solidFill>
                  <a:srgbClr val="002060"/>
                </a:solidFill>
              </a:rPr>
              <a:t>It requires high computer capabilities, as it occupies a large part of the memory.</a:t>
            </a:r>
          </a:p>
          <a:p>
            <a:r>
              <a:rPr lang="en-US" sz="1800" dirty="0">
                <a:solidFill>
                  <a:srgbClr val="002060"/>
                </a:solidFill>
              </a:rPr>
              <a:t>It takes longer to open or modify it.</a:t>
            </a:r>
          </a:p>
        </p:txBody>
      </p:sp>
    </p:spTree>
    <p:extLst>
      <p:ext uri="{BB962C8B-B14F-4D97-AF65-F5344CB8AC3E}">
        <p14:creationId xmlns:p14="http://schemas.microsoft.com/office/powerpoint/2010/main" val="1502371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nnel">
            <a:extLst>
              <a:ext uri="{FF2B5EF4-FFF2-40B4-BE49-F238E27FC236}">
                <a16:creationId xmlns:a16="http://schemas.microsoft.com/office/drawing/2014/main" id="{1F74D8E6-D005-4F02-B9BD-8FEA8068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65" y="0"/>
            <a:ext cx="5407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nnel2">
            <a:extLst>
              <a:ext uri="{FF2B5EF4-FFF2-40B4-BE49-F238E27FC236}">
                <a16:creationId xmlns:a16="http://schemas.microsoft.com/office/drawing/2014/main" id="{2AFE6B79-9E8B-426E-BBB0-44EF4F75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57" y="0"/>
            <a:ext cx="5333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07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nnel3">
            <a:extLst>
              <a:ext uri="{FF2B5EF4-FFF2-40B4-BE49-F238E27FC236}">
                <a16:creationId xmlns:a16="http://schemas.microsoft.com/office/drawing/2014/main" id="{65F3E3FE-F3DA-40B4-8530-24458AD7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47" y="0"/>
            <a:ext cx="9039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4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-Token">
            <a:extLst>
              <a:ext uri="{FF2B5EF4-FFF2-40B4-BE49-F238E27FC236}">
                <a16:creationId xmlns:a16="http://schemas.microsoft.com/office/drawing/2014/main" id="{ADA5511D-ADCB-43F3-BFC5-71F5EAD16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24" y="0"/>
            <a:ext cx="4226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15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-Token-Title">
            <a:extLst>
              <a:ext uri="{FF2B5EF4-FFF2-40B4-BE49-F238E27FC236}">
                <a16:creationId xmlns:a16="http://schemas.microsoft.com/office/drawing/2014/main" id="{FC27094A-CC16-44D9-95DE-D01CF840D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19" y="0"/>
            <a:ext cx="399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3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niqueToken">
            <a:extLst>
              <a:ext uri="{FF2B5EF4-FFF2-40B4-BE49-F238E27FC236}">
                <a16:creationId xmlns:a16="http://schemas.microsoft.com/office/drawing/2014/main" id="{51EBFF83-83C6-4B26-ABD0-3D8EAA226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687"/>
            <a:ext cx="12192000" cy="24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68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niqueToken2">
            <a:extLst>
              <a:ext uri="{FF2B5EF4-FFF2-40B4-BE49-F238E27FC236}">
                <a16:creationId xmlns:a16="http://schemas.microsoft.com/office/drawing/2014/main" id="{DEDFEB15-B67D-4C25-A9D0-2E223F2A9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9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onStopUniqueToken">
            <a:extLst>
              <a:ext uri="{FF2B5EF4-FFF2-40B4-BE49-F238E27FC236}">
                <a16:creationId xmlns:a16="http://schemas.microsoft.com/office/drawing/2014/main" id="{264547F4-9DE5-48CB-A78D-8DD4870CE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8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eywords">
            <a:extLst>
              <a:ext uri="{FF2B5EF4-FFF2-40B4-BE49-F238E27FC236}">
                <a16:creationId xmlns:a16="http://schemas.microsoft.com/office/drawing/2014/main" id="{F00D48AB-0F28-487E-9DF1-4C8F86FB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ef">
            <a:extLst>
              <a:ext uri="{FF2B5EF4-FFF2-40B4-BE49-F238E27FC236}">
                <a16:creationId xmlns:a16="http://schemas.microsoft.com/office/drawing/2014/main" id="{1D62F7D6-4540-4CC5-AB96-9DFC0FA1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OfShares">
            <a:extLst>
              <a:ext uri="{FF2B5EF4-FFF2-40B4-BE49-F238E27FC236}">
                <a16:creationId xmlns:a16="http://schemas.microsoft.com/office/drawing/2014/main" id="{E7C68446-84E8-4D2A-B67A-95BD63E9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318"/>
            <a:ext cx="12192000" cy="23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ef2">
            <a:extLst>
              <a:ext uri="{FF2B5EF4-FFF2-40B4-BE49-F238E27FC236}">
                <a16:creationId xmlns:a16="http://schemas.microsoft.com/office/drawing/2014/main" id="{28F22001-D24F-4C86-ADA5-7D27B676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94" y="0"/>
            <a:ext cx="7280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5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lfHref">
            <a:extLst>
              <a:ext uri="{FF2B5EF4-FFF2-40B4-BE49-F238E27FC236}">
                <a16:creationId xmlns:a16="http://schemas.microsoft.com/office/drawing/2014/main" id="{A43F5C62-B16F-4C9F-9532-72148F1C4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94" y="0"/>
            <a:ext cx="7280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44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eatmap1">
            <a:extLst>
              <a:ext uri="{FF2B5EF4-FFF2-40B4-BE49-F238E27FC236}">
                <a16:creationId xmlns:a16="http://schemas.microsoft.com/office/drawing/2014/main" id="{46054907-2B66-4168-AD02-FCAF8A840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190625"/>
            <a:ext cx="62103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90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eatmap2">
            <a:extLst>
              <a:ext uri="{FF2B5EF4-FFF2-40B4-BE49-F238E27FC236}">
                <a16:creationId xmlns:a16="http://schemas.microsoft.com/office/drawing/2014/main" id="{DE915B33-6883-4991-8558-1AF92E66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190625"/>
            <a:ext cx="62103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">
            <a:extLst>
              <a:ext uri="{FF2B5EF4-FFF2-40B4-BE49-F238E27FC236}">
                <a16:creationId xmlns:a16="http://schemas.microsoft.com/office/drawing/2014/main" id="{488D7C33-F405-424C-A1A1-A67B3146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568"/>
            <a:ext cx="12192000" cy="45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5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eatmap3">
            <a:extLst>
              <a:ext uri="{FF2B5EF4-FFF2-40B4-BE49-F238E27FC236}">
                <a16:creationId xmlns:a16="http://schemas.microsoft.com/office/drawing/2014/main" id="{F3D48AF8-322D-473E-8500-791AEB9C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23975"/>
            <a:ext cx="7162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2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W">
            <a:extLst>
              <a:ext uri="{FF2B5EF4-FFF2-40B4-BE49-F238E27FC236}">
                <a16:creationId xmlns:a16="http://schemas.microsoft.com/office/drawing/2014/main" id="{650652F4-3690-481D-A650-0C7D7186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6" y="0"/>
            <a:ext cx="7256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sNegW">
            <a:extLst>
              <a:ext uri="{FF2B5EF4-FFF2-40B4-BE49-F238E27FC236}">
                <a16:creationId xmlns:a16="http://schemas.microsoft.com/office/drawing/2014/main" id="{791EE7C3-9ED8-4A1F-A9B3-022D9E907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5" y="0"/>
            <a:ext cx="1143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7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sNegW2">
            <a:extLst>
              <a:ext uri="{FF2B5EF4-FFF2-40B4-BE49-F238E27FC236}">
                <a16:creationId xmlns:a16="http://schemas.microsoft.com/office/drawing/2014/main" id="{D1A6C4E5-A6E6-434E-81C5-C9E94A87B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01" y="0"/>
            <a:ext cx="4258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sNegW3">
            <a:extLst>
              <a:ext uri="{FF2B5EF4-FFF2-40B4-BE49-F238E27FC236}">
                <a16:creationId xmlns:a16="http://schemas.microsoft.com/office/drawing/2014/main" id="{353ABBA2-97EC-4C89-B520-797DDA4F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6276"/>
            <a:ext cx="12192000" cy="250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sNegW4">
            <a:extLst>
              <a:ext uri="{FF2B5EF4-FFF2-40B4-BE49-F238E27FC236}">
                <a16:creationId xmlns:a16="http://schemas.microsoft.com/office/drawing/2014/main" id="{D5A9ABAD-FF9E-4BC1-89D8-76711A36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176"/>
            <a:ext cx="12192000" cy="33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146</Words>
  <Application>Microsoft Office PowerPoint</Application>
  <PresentationFormat>Widescreen</PresentationFormat>
  <Paragraphs>18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Online News Popularity using Tableau</vt:lpstr>
      <vt:lpstr>Tableau .. </vt:lpstr>
      <vt:lpstr>Tableau pros and 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Lara Tomeh</cp:lastModifiedBy>
  <cp:revision>4</cp:revision>
  <dcterms:created xsi:type="dcterms:W3CDTF">2023-05-25T09:10:53Z</dcterms:created>
  <dcterms:modified xsi:type="dcterms:W3CDTF">2023-05-26T20:21:47Z</dcterms:modified>
</cp:coreProperties>
</file>