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video/unknown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415"/>
    <p:restoredTop sz="50000"/>
  </p:normalViewPr>
  <p:slideViewPr>
    <p:cSldViewPr snapToGrid="0" snapToObjects="1">
      <p:cViewPr varScale="1">
        <p:scale>
          <a:sx n="85" d="100"/>
          <a:sy n="85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5E3FD-4B25-E347-B626-F9C759147238}" type="datetimeFigureOut">
              <a:rPr lang="it-IT" smtClean="0"/>
              <a:t>10/12/15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92C45-6671-7641-9585-F46A7ABA69D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92C45-6671-7641-9585-F46A7ABA69D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57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92C45-6671-7641-9585-F46A7ABA69D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888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92C45-6671-7641-9585-F46A7ABA69D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92C45-6671-7641-9585-F46A7ABA69D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7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92C45-6671-7641-9585-F46A7ABA69D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0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92C45-6671-7641-9585-F46A7ABA69D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37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92C45-6671-7641-9585-F46A7ABA69D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BC0A-536D-1D40-BF07-16F40C4E1784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97F0-F8F4-9A47-BBBD-688591A82A3F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41AE-D4CA-8240-8CC7-171156FF9655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8587-686A-E544-AC89-94B347343F0A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3ED9-68B4-E149-B68C-4EDA4D83822D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3A79-58C2-454A-B743-14395ADE1204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05FD-3B09-244B-AB7D-651C48BA6DCD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23B7-ECCF-3544-A582-A71B008C4877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D993-C6B7-5744-AF32-8BEBAF6D1A95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92C-B2A9-8248-9309-A232A53178CA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D7F1-F672-544D-8BA7-9E06264884EC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E7C-1BE0-AB4A-8E47-1E1D22159ADF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CFF9-5A8C-2447-A04C-32B87B34867F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871D-958F-8D4B-BB80-BB2C69FE419E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2CCA-655D-4247-A863-7FAB8245CBC6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E87F-E903-CD45-BB64-D48B73A1A1C5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4E13-CC90-8147-A9CE-26EA905513AA}" type="datetime1">
              <a:rPr lang="it-IT" smtClean="0"/>
              <a:t>10/12/15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2° Laravel Meetup Verona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2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.sensiolabs.org/" TargetMode="External"/><Relationship Id="rId4" Type="http://schemas.openxmlformats.org/officeDocument/2006/relationships/hyperlink" Target="https://styleci.io/" TargetMode="External"/><Relationship Id="rId5" Type="http://schemas.openxmlformats.org/officeDocument/2006/relationships/hyperlink" Target="https://nitpick-ci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84" y="866734"/>
            <a:ext cx="4721902" cy="4721902"/>
          </a:xfrm>
          <a:prstGeom prst="rect">
            <a:avLst/>
          </a:prstGeom>
        </p:spPr>
      </p:pic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ottotito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9300"/>
                </a:solidFill>
              </a:rPr>
              <a:t>Service Container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err="1" smtClean="0">
                <a:solidFill>
                  <a:schemeClr val="bg2">
                    <a:lumMod val="50000"/>
                  </a:schemeClr>
                </a:solidFill>
              </a:rPr>
              <a:t>aka</a:t>
            </a:r>
            <a:r>
              <a:rPr lang="it-IT" sz="2000" dirty="0" smtClean="0">
                <a:solidFill>
                  <a:schemeClr val="bg2">
                    <a:lumMod val="50000"/>
                  </a:schemeClr>
                </a:solidFill>
              </a:rPr>
              <a:t> “</a:t>
            </a:r>
            <a:r>
              <a:rPr lang="it-IT" sz="2000" dirty="0" err="1" smtClean="0">
                <a:solidFill>
                  <a:schemeClr val="bg2">
                    <a:lumMod val="50000"/>
                  </a:schemeClr>
                </a:solidFill>
              </a:rPr>
              <a:t>IoC</a:t>
            </a:r>
            <a:r>
              <a:rPr lang="it-IT" sz="2000" dirty="0" smtClean="0">
                <a:solidFill>
                  <a:schemeClr val="bg2">
                    <a:lumMod val="50000"/>
                  </a:schemeClr>
                </a:solidFill>
              </a:rPr>
              <a:t> Container”</a:t>
            </a:r>
            <a:endParaRPr lang="it-IT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I </a:t>
            </a:r>
            <a:r>
              <a:rPr lang="it-IT" sz="2400" b="1" dirty="0" smtClean="0"/>
              <a:t>Service Container</a:t>
            </a:r>
            <a:r>
              <a:rPr lang="it-IT" sz="2400" dirty="0" smtClean="0"/>
              <a:t> sono uno strumento per gestire le dipendenze delle classi e la </a:t>
            </a:r>
            <a:r>
              <a:rPr lang="it-IT" sz="2400" dirty="0" err="1" smtClean="0"/>
              <a:t>Dependency</a:t>
            </a:r>
            <a:r>
              <a:rPr lang="it-IT" sz="2400" dirty="0" smtClean="0"/>
              <a:t> </a:t>
            </a:r>
            <a:r>
              <a:rPr lang="it-IT" sz="2400" dirty="0" err="1" smtClean="0"/>
              <a:t>Injection</a:t>
            </a:r>
            <a:endParaRPr lang="it-IT" sz="2400" dirty="0" smtClean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Consentono la rapida sostituzione dell’implementazione di un servizio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Facilitano la simulazione di un oggetto durante la fase di </a:t>
            </a:r>
            <a:r>
              <a:rPr lang="it-IT" sz="2400" dirty="0" err="1" smtClean="0"/>
              <a:t>testing</a:t>
            </a:r>
            <a:r>
              <a:rPr lang="it-IT" sz="2400" dirty="0" smtClean="0"/>
              <a:t> (</a:t>
            </a:r>
            <a:r>
              <a:rPr lang="it-IT" sz="2400" dirty="0" err="1" smtClean="0"/>
              <a:t>Mock</a:t>
            </a:r>
            <a:r>
              <a:rPr lang="it-IT" sz="2400" dirty="0" smtClean="0"/>
              <a:t>)</a:t>
            </a:r>
            <a:endParaRPr lang="it-IT" sz="240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r>
              <a:rPr lang="en-US" dirty="0" smtClean="0"/>
              <a:t> Verona – </a:t>
            </a:r>
            <a:r>
              <a:rPr lang="en-US" dirty="0" err="1" smtClean="0"/>
              <a:t>Sabato</a:t>
            </a:r>
            <a:r>
              <a:rPr lang="en-US" dirty="0" smtClean="0"/>
              <a:t> 12 </a:t>
            </a:r>
            <a:r>
              <a:rPr lang="en-US" dirty="0" err="1" smtClean="0"/>
              <a:t>dicembre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9300"/>
                </a:solidFill>
              </a:rPr>
              <a:t>Service Container</a:t>
            </a:r>
            <a:br>
              <a:rPr lang="it-IT" dirty="0" smtClean="0">
                <a:solidFill>
                  <a:srgbClr val="FF9300"/>
                </a:solidFill>
              </a:rPr>
            </a:br>
            <a:r>
              <a:rPr lang="it-IT" sz="2000" dirty="0" smtClean="0">
                <a:solidFill>
                  <a:schemeClr val="bg2">
                    <a:lumMod val="50000"/>
                  </a:schemeClr>
                </a:solidFill>
              </a:rPr>
              <a:t>FTW</a:t>
            </a:r>
            <a:endParaRPr lang="it-IT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Iniezione delle dipendenze attraverso il </a:t>
            </a:r>
            <a:r>
              <a:rPr lang="it-IT" sz="2400" dirty="0" err="1" smtClean="0"/>
              <a:t>type-hinting</a:t>
            </a:r>
            <a:r>
              <a:rPr lang="it-IT" sz="2400" dirty="0" smtClean="0"/>
              <a:t> nel costruttore o in un metodo </a:t>
            </a:r>
            <a:r>
              <a:rPr lang="it-IT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(da </a:t>
            </a:r>
            <a:r>
              <a:rPr lang="it-IT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Laravel</a:t>
            </a:r>
            <a:r>
              <a:rPr lang="it-IT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5.0)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err="1" smtClean="0"/>
              <a:t>Binding</a:t>
            </a:r>
            <a:r>
              <a:rPr lang="it-IT" sz="2400" dirty="0" smtClean="0"/>
              <a:t> di un’interfaccia con la propria implementazione</a:t>
            </a:r>
            <a:endParaRPr lang="it-IT" sz="2400" dirty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Facile recupero delle istanze dal container attraverso il nome della classe o dell’interfaccia</a:t>
            </a:r>
            <a:endParaRPr lang="it-IT" sz="240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r>
              <a:rPr lang="en-US" dirty="0" smtClean="0"/>
              <a:t> Verona – </a:t>
            </a:r>
            <a:r>
              <a:rPr lang="en-US" dirty="0" err="1" smtClean="0"/>
              <a:t>Sabato</a:t>
            </a:r>
            <a:r>
              <a:rPr lang="en-US" dirty="0" smtClean="0"/>
              <a:t> 12 </a:t>
            </a:r>
            <a:r>
              <a:rPr lang="en-US" dirty="0" err="1" smtClean="0"/>
              <a:t>dicembre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96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FF9300"/>
                </a:solidFill>
              </a:rPr>
              <a:t>Repository</a:t>
            </a:r>
            <a:r>
              <a:rPr lang="it-IT" dirty="0" smtClean="0">
                <a:solidFill>
                  <a:srgbClr val="FF9300"/>
                </a:solidFill>
              </a:rPr>
              <a:t/>
            </a:r>
            <a:br>
              <a:rPr lang="it-IT" dirty="0" smtClean="0">
                <a:solidFill>
                  <a:srgbClr val="FF9300"/>
                </a:solidFill>
              </a:rPr>
            </a:br>
            <a:r>
              <a:rPr lang="it-IT" sz="2000" dirty="0" smtClean="0">
                <a:solidFill>
                  <a:schemeClr val="bg2">
                    <a:lumMod val="50000"/>
                  </a:schemeClr>
                </a:solidFill>
              </a:rPr>
              <a:t>Design </a:t>
            </a:r>
            <a:r>
              <a:rPr lang="it-IT" sz="2000" dirty="0" err="1" smtClean="0">
                <a:solidFill>
                  <a:schemeClr val="bg2">
                    <a:lumMod val="50000"/>
                  </a:schemeClr>
                </a:solidFill>
              </a:rPr>
              <a:t>patterns</a:t>
            </a:r>
            <a:endParaRPr lang="it-IT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 smtClean="0"/>
              <a:t>“</a:t>
            </a:r>
            <a:r>
              <a:rPr lang="it-IT" sz="2400" dirty="0" err="1" smtClean="0"/>
              <a:t>Mediates</a:t>
            </a:r>
            <a:r>
              <a:rPr lang="it-IT" sz="2400" dirty="0" smtClean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the domain and data </a:t>
            </a:r>
            <a:r>
              <a:rPr lang="it-IT" sz="2400" dirty="0" err="1"/>
              <a:t>mapping</a:t>
            </a:r>
            <a:r>
              <a:rPr lang="it-IT" sz="2400" dirty="0"/>
              <a:t> </a:t>
            </a:r>
            <a:r>
              <a:rPr lang="it-IT" sz="2400" dirty="0" err="1"/>
              <a:t>layers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a </a:t>
            </a:r>
            <a:r>
              <a:rPr lang="it-IT" sz="2400" dirty="0" err="1"/>
              <a:t>collection-like</a:t>
            </a:r>
            <a:r>
              <a:rPr lang="it-IT" sz="2400" dirty="0"/>
              <a:t> </a:t>
            </a:r>
            <a:r>
              <a:rPr lang="it-IT" sz="2400" dirty="0" err="1"/>
              <a:t>interface</a:t>
            </a:r>
            <a:r>
              <a:rPr lang="it-IT" sz="2400" dirty="0"/>
              <a:t> for </a:t>
            </a:r>
            <a:r>
              <a:rPr lang="it-IT" sz="2400" dirty="0" err="1"/>
              <a:t>accessing</a:t>
            </a:r>
            <a:r>
              <a:rPr lang="it-IT" sz="2400" dirty="0"/>
              <a:t> domain </a:t>
            </a:r>
            <a:r>
              <a:rPr lang="it-IT" sz="2400" dirty="0" err="1"/>
              <a:t>objects</a:t>
            </a:r>
            <a:r>
              <a:rPr lang="it-IT" sz="2400" dirty="0" smtClean="0"/>
              <a:t>.”</a:t>
            </a:r>
            <a:r>
              <a:rPr lang="it-IT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it-IT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martinfowler.com</a:t>
            </a:r>
            <a:endParaRPr lang="it-IT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Questo </a:t>
            </a:r>
            <a:r>
              <a:rPr lang="it-IT" sz="2400" dirty="0" err="1" smtClean="0"/>
              <a:t>layer</a:t>
            </a:r>
            <a:r>
              <a:rPr lang="it-IT" sz="2400" dirty="0" smtClean="0"/>
              <a:t> consente, ad esempio, di slegarsi da una </a:t>
            </a:r>
            <a:r>
              <a:rPr lang="it-IT" sz="2400" dirty="0"/>
              <a:t>specifica tecnologia di </a:t>
            </a:r>
            <a:r>
              <a:rPr lang="it-IT" sz="2400" dirty="0" smtClean="0"/>
              <a:t>persistenza dati e di </a:t>
            </a:r>
            <a:r>
              <a:rPr lang="it-IT" sz="2400" dirty="0"/>
              <a:t>sostituirla </a:t>
            </a:r>
            <a:r>
              <a:rPr lang="it-IT" sz="2400" dirty="0" smtClean="0"/>
              <a:t>quindi senza </a:t>
            </a:r>
            <a:r>
              <a:rPr lang="it-IT" sz="2400" dirty="0"/>
              <a:t>dover modificare tutto il </a:t>
            </a:r>
            <a:r>
              <a:rPr lang="it-IT" sz="2400" dirty="0" smtClean="0"/>
              <a:t>codice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Facilita la fase di </a:t>
            </a:r>
            <a:r>
              <a:rPr lang="it-IT" sz="2400" dirty="0" err="1" smtClean="0"/>
              <a:t>testing</a:t>
            </a:r>
            <a:endParaRPr lang="it-IT" sz="2400" dirty="0" smtClean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r>
              <a:rPr lang="en-US" dirty="0" smtClean="0"/>
              <a:t> Verona – </a:t>
            </a:r>
            <a:r>
              <a:rPr lang="en-US" dirty="0" err="1" smtClean="0"/>
              <a:t>Sabato</a:t>
            </a:r>
            <a:r>
              <a:rPr lang="en-US" dirty="0" smtClean="0"/>
              <a:t> 12 </a:t>
            </a:r>
            <a:r>
              <a:rPr lang="en-US" dirty="0" err="1" smtClean="0"/>
              <a:t>dicembre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635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FF9300"/>
                </a:solidFill>
              </a:rPr>
              <a:t>Facade</a:t>
            </a:r>
            <a:r>
              <a:rPr lang="it-IT" dirty="0" smtClean="0">
                <a:solidFill>
                  <a:srgbClr val="FF9300"/>
                </a:solidFill>
              </a:rPr>
              <a:t> pattern</a:t>
            </a:r>
            <a:br>
              <a:rPr lang="it-IT" dirty="0" smtClean="0">
                <a:solidFill>
                  <a:srgbClr val="FF9300"/>
                </a:solidFill>
              </a:rPr>
            </a:br>
            <a:r>
              <a:rPr lang="it-IT" sz="2000" dirty="0" smtClean="0">
                <a:solidFill>
                  <a:schemeClr val="bg2">
                    <a:lumMod val="50000"/>
                  </a:schemeClr>
                </a:solidFill>
              </a:rPr>
              <a:t>Design </a:t>
            </a:r>
            <a:r>
              <a:rPr lang="it-IT" sz="2000" dirty="0" err="1" smtClean="0">
                <a:solidFill>
                  <a:schemeClr val="bg2">
                    <a:lumMod val="50000"/>
                  </a:schemeClr>
                </a:solidFill>
              </a:rPr>
              <a:t>patterns</a:t>
            </a:r>
            <a:endParaRPr lang="it-IT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 smtClean="0"/>
              <a:t>“</a:t>
            </a:r>
            <a:r>
              <a:rPr lang="is-IS" sz="2400" dirty="0" smtClean="0"/>
              <a:t>… </a:t>
            </a:r>
            <a:r>
              <a:rPr lang="it-IT" sz="2400" dirty="0" smtClean="0"/>
              <a:t>indica </a:t>
            </a:r>
            <a:r>
              <a:rPr lang="it-IT" sz="2400" dirty="0"/>
              <a:t>un oggetto che permette, attraverso un'interfaccia più semplice, l'accesso a sottosistemi che espongono interfacce complesse e molto diverse tra loro, nonché a blocchi di codice </a:t>
            </a:r>
            <a:r>
              <a:rPr lang="it-IT" sz="2400" dirty="0" smtClean="0"/>
              <a:t>complessi” </a:t>
            </a:r>
            <a:r>
              <a:rPr lang="it-IT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Wikipedia</a:t>
            </a:r>
            <a:endParaRPr lang="it-IT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In </a:t>
            </a:r>
            <a:r>
              <a:rPr lang="it-IT" sz="2400" dirty="0" err="1" smtClean="0"/>
              <a:t>Laravel</a:t>
            </a:r>
            <a:r>
              <a:rPr lang="it-IT" sz="2400" dirty="0" smtClean="0"/>
              <a:t> forniscono una interfaccia statica per accedere ai metodi delle classi disponibili nel Service Container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b="1" dirty="0" smtClean="0">
                <a:solidFill>
                  <a:schemeClr val="tx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Mail::</a:t>
            </a:r>
            <a:r>
              <a:rPr lang="it-IT" sz="2400" b="1" dirty="0" err="1" smtClean="0">
                <a:solidFill>
                  <a:schemeClr val="tx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send</a:t>
            </a:r>
            <a:r>
              <a:rPr lang="it-IT" sz="2400" b="1" dirty="0" smtClean="0">
                <a:solidFill>
                  <a:schemeClr val="tx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is-IS" sz="2400" b="1" dirty="0" smtClean="0">
                <a:solidFill>
                  <a:schemeClr val="tx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…)</a:t>
            </a:r>
            <a:r>
              <a:rPr lang="is-IS" sz="2400" b="1" dirty="0" smtClean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== </a:t>
            </a:r>
            <a:r>
              <a:rPr lang="is-IS" sz="2400" b="1" dirty="0" smtClean="0">
                <a:solidFill>
                  <a:schemeClr val="tx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app(‘mailer’)-&gt;send(...)</a:t>
            </a:r>
            <a:endParaRPr lang="it-IT" sz="2400" b="1" dirty="0">
              <a:solidFill>
                <a:schemeClr val="tx2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r>
              <a:rPr lang="en-US" dirty="0" smtClean="0"/>
              <a:t> Verona – </a:t>
            </a:r>
            <a:r>
              <a:rPr lang="en-US" dirty="0" err="1" smtClean="0"/>
              <a:t>Sabato</a:t>
            </a:r>
            <a:r>
              <a:rPr lang="en-US" dirty="0" smtClean="0"/>
              <a:t> 12 </a:t>
            </a:r>
            <a:r>
              <a:rPr lang="en-US" dirty="0" err="1" smtClean="0"/>
              <a:t>dicembre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9300"/>
                </a:solidFill>
              </a:rPr>
              <a:t>Gattini</a:t>
            </a:r>
            <a:endParaRPr lang="it-IT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r>
              <a:rPr lang="en-US" dirty="0" smtClean="0"/>
              <a:t> Verona – </a:t>
            </a:r>
            <a:r>
              <a:rPr lang="en-US" dirty="0" err="1" smtClean="0"/>
              <a:t>Sabato</a:t>
            </a:r>
            <a:r>
              <a:rPr lang="en-US" dirty="0" smtClean="0"/>
              <a:t> 12 </a:t>
            </a:r>
            <a:r>
              <a:rPr lang="en-US" dirty="0" err="1" smtClean="0"/>
              <a:t>dicembre</a:t>
            </a:r>
            <a:r>
              <a:rPr lang="en-US" dirty="0" smtClean="0"/>
              <a:t> 2015</a:t>
            </a:r>
            <a:endParaRPr lang="en-US" dirty="0"/>
          </a:p>
        </p:txBody>
      </p:sp>
      <p:pic>
        <p:nvPicPr>
          <p:cNvPr id="7" name="slide_278643_2065247_free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91218" y="1641103"/>
            <a:ext cx="5168900" cy="3881437"/>
          </a:xfrm>
        </p:spPr>
      </p:pic>
      <p:sp>
        <p:nvSpPr>
          <p:cNvPr id="8" name="CasellaDiTesto 7"/>
          <p:cNvSpPr txBox="1"/>
          <p:nvPr/>
        </p:nvSpPr>
        <p:spPr>
          <a:xfrm>
            <a:off x="1677832" y="5609881"/>
            <a:ext cx="659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2">
                    <a:lumMod val="75000"/>
                  </a:schemeClr>
                </a:solidFill>
              </a:rPr>
              <a:t>http://</a:t>
            </a:r>
            <a:r>
              <a:rPr lang="it-IT" sz="1200" dirty="0" err="1">
                <a:solidFill>
                  <a:schemeClr val="bg2">
                    <a:lumMod val="75000"/>
                  </a:schemeClr>
                </a:solidFill>
              </a:rPr>
              <a:t>i.huffpost.com</a:t>
            </a:r>
            <a:r>
              <a:rPr lang="it-IT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it-IT" sz="1200" dirty="0" err="1">
                <a:solidFill>
                  <a:schemeClr val="bg2">
                    <a:lumMod val="75000"/>
                  </a:schemeClr>
                </a:solidFill>
              </a:rPr>
              <a:t>gadgets</a:t>
            </a:r>
            <a:r>
              <a:rPr lang="it-IT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it-IT" sz="1200" dirty="0" err="1">
                <a:solidFill>
                  <a:schemeClr val="bg2">
                    <a:lumMod val="75000"/>
                  </a:schemeClr>
                </a:solidFill>
              </a:rPr>
              <a:t>slideshows</a:t>
            </a:r>
            <a:r>
              <a:rPr lang="it-IT" sz="1200" dirty="0">
                <a:solidFill>
                  <a:schemeClr val="bg2">
                    <a:lumMod val="75000"/>
                  </a:schemeClr>
                </a:solidFill>
              </a:rPr>
              <a:t>/278643/slide_278643_2065247_free.gif</a:t>
            </a:r>
          </a:p>
        </p:txBody>
      </p:sp>
    </p:spTree>
    <p:extLst>
      <p:ext uri="{BB962C8B-B14F-4D97-AF65-F5344CB8AC3E}">
        <p14:creationId xmlns:p14="http://schemas.microsoft.com/office/powerpoint/2010/main" val="1483332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FF9300"/>
                </a:solidFill>
              </a:rPr>
              <a:t>Coding</a:t>
            </a:r>
            <a:r>
              <a:rPr lang="it-IT" dirty="0" smtClean="0">
                <a:solidFill>
                  <a:srgbClr val="FF9300"/>
                </a:solidFill>
              </a:rPr>
              <a:t> Style</a:t>
            </a:r>
            <a:br>
              <a:rPr lang="it-IT" dirty="0" smtClean="0">
                <a:solidFill>
                  <a:srgbClr val="FF9300"/>
                </a:solidFill>
              </a:rPr>
            </a:br>
            <a:r>
              <a:rPr lang="it-IT" sz="2000" dirty="0" err="1" smtClean="0">
                <a:solidFill>
                  <a:schemeClr val="bg2">
                    <a:lumMod val="50000"/>
                  </a:schemeClr>
                </a:solidFill>
              </a:rPr>
              <a:t>Because</a:t>
            </a:r>
            <a:r>
              <a:rPr lang="it-IT" sz="2000" dirty="0" smtClean="0">
                <a:solidFill>
                  <a:schemeClr val="bg2">
                    <a:lumMod val="50000"/>
                  </a:schemeClr>
                </a:solidFill>
              </a:rPr>
              <a:t> style </a:t>
            </a:r>
            <a:r>
              <a:rPr lang="it-IT" sz="2000" dirty="0" err="1" smtClean="0">
                <a:solidFill>
                  <a:schemeClr val="bg2">
                    <a:lumMod val="50000"/>
                  </a:schemeClr>
                </a:solidFill>
              </a:rPr>
              <a:t>matters</a:t>
            </a:r>
            <a:endParaRPr lang="it-IT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“L'intento </a:t>
            </a:r>
            <a:r>
              <a:rPr lang="is-IS" sz="2400" dirty="0" smtClean="0"/>
              <a:t>… </a:t>
            </a:r>
            <a:r>
              <a:rPr lang="it-IT" sz="2400" dirty="0" smtClean="0"/>
              <a:t>è di ridurre l'attrito cognitivo quando si esamina codice scritto da diversi autori” </a:t>
            </a:r>
            <a:r>
              <a:rPr lang="it-IT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it-IT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php-fig.org</a:t>
            </a:r>
            <a:endParaRPr lang="it-IT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err="1" smtClean="0"/>
              <a:t>Laravel</a:t>
            </a:r>
            <a:r>
              <a:rPr lang="it-IT" sz="2400" dirty="0" smtClean="0"/>
              <a:t> segue le linee guida definite dallo standard PSR-2 per lo stile di scrittura del codice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E’ fondamentale seguire le linee guida se intendete contribuire al </a:t>
            </a:r>
            <a:r>
              <a:rPr lang="it-IT" sz="2400" dirty="0" err="1" smtClean="0"/>
              <a:t>framework</a:t>
            </a:r>
            <a:endParaRPr lang="it-IT" sz="2400" dirty="0" smtClean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r>
              <a:rPr lang="en-US" dirty="0" smtClean="0"/>
              <a:t> Verona – </a:t>
            </a:r>
            <a:r>
              <a:rPr lang="en-US" dirty="0" err="1" smtClean="0"/>
              <a:t>Sabato</a:t>
            </a:r>
            <a:r>
              <a:rPr lang="en-US" dirty="0" smtClean="0"/>
              <a:t> 12 </a:t>
            </a:r>
            <a:r>
              <a:rPr lang="en-US" dirty="0" err="1" smtClean="0"/>
              <a:t>dicembre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4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FF9300"/>
                </a:solidFill>
              </a:rPr>
              <a:t>Coding</a:t>
            </a:r>
            <a:r>
              <a:rPr lang="it-IT" dirty="0" smtClean="0">
                <a:solidFill>
                  <a:srgbClr val="FF9300"/>
                </a:solidFill>
              </a:rPr>
              <a:t> Style</a:t>
            </a:r>
            <a:br>
              <a:rPr lang="it-IT" dirty="0" smtClean="0">
                <a:solidFill>
                  <a:srgbClr val="FF9300"/>
                </a:solidFill>
              </a:rPr>
            </a:br>
            <a:r>
              <a:rPr lang="it-IT" sz="2000" dirty="0" err="1" smtClean="0">
                <a:solidFill>
                  <a:schemeClr val="bg2">
                    <a:lumMod val="50000"/>
                  </a:schemeClr>
                </a:solidFill>
              </a:rPr>
              <a:t>Because</a:t>
            </a:r>
            <a:r>
              <a:rPr lang="it-IT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style </a:t>
            </a:r>
            <a:r>
              <a:rPr lang="it-IT" sz="2000" dirty="0" err="1" smtClean="0">
                <a:solidFill>
                  <a:schemeClr val="bg2">
                    <a:lumMod val="50000"/>
                  </a:schemeClr>
                </a:solidFill>
              </a:rPr>
              <a:t>matters</a:t>
            </a:r>
            <a:endParaRPr lang="it-IT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http://</a:t>
            </a:r>
            <a:r>
              <a:rPr lang="it-IT" sz="3600" dirty="0" err="1" smtClean="0"/>
              <a:t>www.php-fig.org</a:t>
            </a:r>
            <a:r>
              <a:rPr lang="it-IT" sz="3600" dirty="0" smtClean="0"/>
              <a:t>/</a:t>
            </a:r>
            <a:r>
              <a:rPr lang="it-IT" sz="3600" dirty="0" err="1" smtClean="0"/>
              <a:t>psr</a:t>
            </a:r>
            <a:r>
              <a:rPr lang="it-IT" sz="3600" dirty="0" smtClean="0"/>
              <a:t>/psr-2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>
                <a:solidFill>
                  <a:schemeClr val="bg2">
                    <a:lumMod val="50000"/>
                  </a:schemeClr>
                </a:solidFill>
              </a:rPr>
              <a:t>Must-Use </a:t>
            </a:r>
            <a:r>
              <a:rPr lang="it-IT" sz="2400" dirty="0" err="1" smtClean="0">
                <a:solidFill>
                  <a:schemeClr val="bg2">
                    <a:lumMod val="50000"/>
                  </a:schemeClr>
                </a:solidFill>
              </a:rPr>
              <a:t>tools</a:t>
            </a:r>
            <a:r>
              <a:rPr lang="it-IT" sz="24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PHP-CS-FIXER</a:t>
            </a:r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it-IT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it-IT" sz="2400" dirty="0" smtClean="0">
                <a:hlinkClick r:id="rId3"/>
              </a:rPr>
              <a:t>http://cs.sensiolabs.org/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STYLE-CI				</a:t>
            </a:r>
            <a:r>
              <a:rPr lang="it-IT" sz="2400" dirty="0" smtClean="0">
                <a:hlinkClick r:id="rId4"/>
              </a:rPr>
              <a:t>https://styleci.io/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NIPTICK				</a:t>
            </a:r>
            <a:r>
              <a:rPr lang="it-IT" sz="2400" dirty="0" smtClean="0">
                <a:hlinkClick r:id="rId5"/>
              </a:rPr>
              <a:t>https://nitpick-ci.com/</a:t>
            </a:r>
            <a:r>
              <a:rPr lang="it-IT" sz="2400" dirty="0" smtClean="0"/>
              <a:t>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r>
              <a:rPr lang="en-US" dirty="0" smtClean="0"/>
              <a:t> Verona – </a:t>
            </a:r>
            <a:r>
              <a:rPr lang="en-US" dirty="0" err="1" smtClean="0"/>
              <a:t>Sabato</a:t>
            </a:r>
            <a:r>
              <a:rPr lang="en-US" dirty="0" smtClean="0"/>
              <a:t> 12 </a:t>
            </a:r>
            <a:r>
              <a:rPr lang="en-US" dirty="0" err="1" smtClean="0"/>
              <a:t>dicembre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030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321</Words>
  <Application>Microsoft Macintosh PowerPoint</Application>
  <PresentationFormat>Widescreen</PresentationFormat>
  <Paragraphs>53</Paragraphs>
  <Slides>8</Slides>
  <Notes>7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Calibri</vt:lpstr>
      <vt:lpstr>Monaco</vt:lpstr>
      <vt:lpstr>Trebuchet MS</vt:lpstr>
      <vt:lpstr>Wingdings 3</vt:lpstr>
      <vt:lpstr>Arial</vt:lpstr>
      <vt:lpstr>Sfaccettatura</vt:lpstr>
      <vt:lpstr>Presentazione di PowerPoint</vt:lpstr>
      <vt:lpstr>Service Container aka “IoC Container”</vt:lpstr>
      <vt:lpstr>Service Container FTW</vt:lpstr>
      <vt:lpstr>Repository Design patterns</vt:lpstr>
      <vt:lpstr>Facade pattern Design patterns</vt:lpstr>
      <vt:lpstr>Gattini</vt:lpstr>
      <vt:lpstr>Coding Style Because style matters</vt:lpstr>
      <vt:lpstr>Coding Style Because style matters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Utente di Microsoft Office</cp:lastModifiedBy>
  <cp:revision>16</cp:revision>
  <dcterms:created xsi:type="dcterms:W3CDTF">2015-12-10T21:09:49Z</dcterms:created>
  <dcterms:modified xsi:type="dcterms:W3CDTF">2015-12-11T00:15:26Z</dcterms:modified>
</cp:coreProperties>
</file>