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234"/>
  </p:normalViewPr>
  <p:slideViewPr>
    <p:cSldViewPr snapToGrid="0">
      <p:cViewPr varScale="1">
        <p:scale>
          <a:sx n="122" d="100"/>
          <a:sy n="12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r>
            <a:rPr lang="en-US"/>
            <a:t>Design an algorithm to accept three numbers and determine which one is the smallest.</a:t>
          </a:r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r>
            <a:rPr lang="en-US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r>
            <a:rPr lang="en-US" dirty="0"/>
            <a:t>Design an algorithm to </a:t>
          </a:r>
          <a:r>
            <a:rPr lang="en-CA" b="0" i="0" dirty="0"/>
            <a:t>determine if a given number is positive, negative, or zero.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r>
            <a:rPr lang="en-US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r>
            <a:rPr lang="en-US" dirty="0"/>
            <a:t>Design an algorithm to c</a:t>
          </a:r>
          <a:r>
            <a:rPr lang="en-CA" b="0" i="0" dirty="0"/>
            <a:t>heck if a person is eligible to vote based on their age (must be 18 or above).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r>
            <a:rPr lang="en-US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r>
            <a:rPr lang="en-CA" dirty="0"/>
            <a:t>Given </a:t>
          </a:r>
          <a:r>
            <a:rPr lang="en-CA" b="0" i="0" dirty="0"/>
            <a:t>a student's marks out of 100, categorize the grade as A (&gt;=85), B (&gt;=70), C (&gt;=50), or F (&lt;50).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r>
            <a:rPr lang="en-US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Design an algorithm to categorize a given age as Child (0-12 years), Teenager (13-19 years), Adult (20-64 years), or Senior (65+ years).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0" i="0" dirty="0"/>
            <a:t>Design an algorithm to convert a temperature given in Fahrenheit to Celsius.</a:t>
          </a:r>
        </a:p>
        <a:p>
          <a:pPr>
            <a:lnSpc>
              <a:spcPct val="100000"/>
            </a:lnSpc>
          </a:pPr>
          <a:r>
            <a:rPr lang="en-US" sz="1200" dirty="0"/>
            <a:t>[Conversion Formula, </a:t>
          </a:r>
          <a:r>
            <a:rPr lang="en-CA" sz="1200" b="0" i="0" dirty="0"/>
            <a:t>C = 5/9 * (F - 32)]</a:t>
          </a:r>
          <a:endParaRPr lang="en-US" sz="1200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Design an algorithm to determine the entry fee for a zoo: Children below 5 enter free, children from 5-15 pay $10, and adults pay $20.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If a customer's purchase exceeds $100, they get a 10% discount. Determine the final price after checking the purchase amount.</a:t>
          </a:r>
          <a:endParaRPr lang="en-US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981CB1-CDD2-4284-8DAB-64F7D51F19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B4CA275-C78F-4C7B-BB81-C61F40A59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Statement: </a:t>
          </a:r>
        </a:p>
      </dgm:t>
    </dgm:pt>
    <dgm:pt modelId="{A79C48DE-0EDC-41D5-A6D2-1A572F7D76AE}" type="parTrans" cxnId="{0D8936AC-BE00-4C5D-A82A-FCF6796BE518}">
      <dgm:prSet/>
      <dgm:spPr/>
      <dgm:t>
        <a:bodyPr/>
        <a:lstStyle/>
        <a:p>
          <a:endParaRPr lang="en-US"/>
        </a:p>
      </dgm:t>
    </dgm:pt>
    <dgm:pt modelId="{05C8A22F-992A-4144-8DE7-0943D7E67A4A}" type="sibTrans" cxnId="{0D8936AC-BE00-4C5D-A82A-FCF6796BE518}">
      <dgm:prSet/>
      <dgm:spPr/>
      <dgm:t>
        <a:bodyPr/>
        <a:lstStyle/>
        <a:p>
          <a:endParaRPr lang="en-US"/>
        </a:p>
      </dgm:t>
    </dgm:pt>
    <dgm:pt modelId="{498ACDA8-9050-4748-AB24-ADB77AFE65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0" i="0" dirty="0"/>
            <a:t>If a library book is returned after the due date, there's a fine. If it's up to 5 days late, the fine is $1/day. If it's 6-10 days late, it's $2/day. Beyond 10 days, it's $5/day. Calculate the fine based on the number of days late.</a:t>
          </a:r>
          <a:endParaRPr lang="en-US" sz="1600" dirty="0"/>
        </a:p>
      </dgm:t>
    </dgm:pt>
    <dgm:pt modelId="{EB3C1BB8-ECFB-4A54-83F3-711DC3C032E6}" type="parTrans" cxnId="{9BAD4B78-9515-422F-BE8D-6EDEF466C236}">
      <dgm:prSet/>
      <dgm:spPr/>
      <dgm:t>
        <a:bodyPr/>
        <a:lstStyle/>
        <a:p>
          <a:endParaRPr lang="en-US"/>
        </a:p>
      </dgm:t>
    </dgm:pt>
    <dgm:pt modelId="{B3AB8AE9-C4A1-4DFA-A5D5-AF38D95E4BA7}" type="sibTrans" cxnId="{9BAD4B78-9515-422F-BE8D-6EDEF466C236}">
      <dgm:prSet/>
      <dgm:spPr/>
      <dgm:t>
        <a:bodyPr/>
        <a:lstStyle/>
        <a:p>
          <a:endParaRPr lang="en-US"/>
        </a:p>
      </dgm:t>
    </dgm:pt>
    <dgm:pt modelId="{CC2CAC48-8324-4703-A1AE-7061AD9C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9C38E2BD-E8C0-41D9-8E2D-56C8B8D5CE2E}" type="parTrans" cxnId="{2A2B09B6-36C5-4D2F-8F22-5E3241523A68}">
      <dgm:prSet/>
      <dgm:spPr/>
      <dgm:t>
        <a:bodyPr/>
        <a:lstStyle/>
        <a:p>
          <a:endParaRPr lang="en-US"/>
        </a:p>
      </dgm:t>
    </dgm:pt>
    <dgm:pt modelId="{D7F14C4B-BDD2-4FDA-99E5-F5C5386B8A59}" type="sibTrans" cxnId="{2A2B09B6-36C5-4D2F-8F22-5E3241523A68}">
      <dgm:prSet/>
      <dgm:spPr/>
      <dgm:t>
        <a:bodyPr/>
        <a:lstStyle/>
        <a:p>
          <a:endParaRPr lang="en-US"/>
        </a:p>
      </dgm:t>
    </dgm:pt>
    <dgm:pt modelId="{5BB65E0E-95B2-4BD7-881A-F1ED812B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Pseudocode and draw the Flowchart. </a:t>
          </a:r>
        </a:p>
      </dgm:t>
    </dgm:pt>
    <dgm:pt modelId="{10C3FBC7-C6FF-4F14-936E-00C825A41821}" type="parTrans" cxnId="{6C2FAEA4-CA50-49AA-BA2E-5928CF3A47D4}">
      <dgm:prSet/>
      <dgm:spPr/>
      <dgm:t>
        <a:bodyPr/>
        <a:lstStyle/>
        <a:p>
          <a:endParaRPr lang="en-US"/>
        </a:p>
      </dgm:t>
    </dgm:pt>
    <dgm:pt modelId="{7EAF57A3-2CAB-43D6-A18D-7E403CDAFD9C}" type="sibTrans" cxnId="{6C2FAEA4-CA50-49AA-BA2E-5928CF3A47D4}">
      <dgm:prSet/>
      <dgm:spPr/>
      <dgm:t>
        <a:bodyPr/>
        <a:lstStyle/>
        <a:p>
          <a:endParaRPr lang="en-US"/>
        </a:p>
      </dgm:t>
    </dgm:pt>
    <dgm:pt modelId="{3348946C-866A-4240-99BD-926C11312FDE}" type="pres">
      <dgm:prSet presAssocID="{E3981CB1-CDD2-4284-8DAB-64F7D51F1974}" presName="root" presStyleCnt="0">
        <dgm:presLayoutVars>
          <dgm:dir/>
          <dgm:resizeHandles val="exact"/>
        </dgm:presLayoutVars>
      </dgm:prSet>
      <dgm:spPr/>
    </dgm:pt>
    <dgm:pt modelId="{C04EAA35-EFEF-4B05-BD38-BABB379C1FA1}" type="pres">
      <dgm:prSet presAssocID="{0B4CA275-C78F-4C7B-BB81-C61F40A5965C}" presName="compNode" presStyleCnt="0"/>
      <dgm:spPr/>
    </dgm:pt>
    <dgm:pt modelId="{70D6F92B-BC19-4878-9CB8-6DD594530E38}" type="pres">
      <dgm:prSet presAssocID="{0B4CA275-C78F-4C7B-BB81-C61F40A5965C}" presName="bgRect" presStyleLbl="bgShp" presStyleIdx="0" presStyleCnt="2" custScaleY="147749"/>
      <dgm:spPr/>
    </dgm:pt>
    <dgm:pt modelId="{F33BB9E1-6AE3-42E6-B110-F72D963F398E}" type="pres">
      <dgm:prSet presAssocID="{0B4CA275-C78F-4C7B-BB81-C61F40A59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99DFCDE-DD0C-44B0-913F-EA44CA6B756D}" type="pres">
      <dgm:prSet presAssocID="{0B4CA275-C78F-4C7B-BB81-C61F40A5965C}" presName="spaceRect" presStyleCnt="0"/>
      <dgm:spPr/>
    </dgm:pt>
    <dgm:pt modelId="{7A7326CA-75B4-4F1F-A5D7-4509C09CEA5F}" type="pres">
      <dgm:prSet presAssocID="{0B4CA275-C78F-4C7B-BB81-C61F40A5965C}" presName="parTx" presStyleLbl="revTx" presStyleIdx="0" presStyleCnt="4">
        <dgm:presLayoutVars>
          <dgm:chMax val="0"/>
          <dgm:chPref val="0"/>
        </dgm:presLayoutVars>
      </dgm:prSet>
      <dgm:spPr/>
    </dgm:pt>
    <dgm:pt modelId="{D0D0A55D-CBD1-430E-94A3-23779F95C9A6}" type="pres">
      <dgm:prSet presAssocID="{0B4CA275-C78F-4C7B-BB81-C61F40A5965C}" presName="desTx" presStyleLbl="revTx" presStyleIdx="1" presStyleCnt="4" custScaleX="100659" custScaleY="142695">
        <dgm:presLayoutVars/>
      </dgm:prSet>
      <dgm:spPr/>
    </dgm:pt>
    <dgm:pt modelId="{12ECEBCA-53A5-496A-80CF-40AA4289B4E8}" type="pres">
      <dgm:prSet presAssocID="{05C8A22F-992A-4144-8DE7-0943D7E67A4A}" presName="sibTrans" presStyleCnt="0"/>
      <dgm:spPr/>
    </dgm:pt>
    <dgm:pt modelId="{A2E684F1-C358-4943-868A-0FF3CE42041B}" type="pres">
      <dgm:prSet presAssocID="{CC2CAC48-8324-4703-A1AE-7061AD9C8A8B}" presName="compNode" presStyleCnt="0"/>
      <dgm:spPr/>
    </dgm:pt>
    <dgm:pt modelId="{F261C2F8-7654-423A-A170-1851D18FD3C4}" type="pres">
      <dgm:prSet presAssocID="{CC2CAC48-8324-4703-A1AE-7061AD9C8A8B}" presName="bgRect" presStyleLbl="bgShp" presStyleIdx="1" presStyleCnt="2"/>
      <dgm:spPr/>
    </dgm:pt>
    <dgm:pt modelId="{B8447E10-5737-4ADE-B156-CFAB5BCCDEDD}" type="pres">
      <dgm:prSet presAssocID="{CC2CAC48-8324-4703-A1AE-7061AD9C8A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651811-A78E-4835-B41E-EDFA159406B5}" type="pres">
      <dgm:prSet presAssocID="{CC2CAC48-8324-4703-A1AE-7061AD9C8A8B}" presName="spaceRect" presStyleCnt="0"/>
      <dgm:spPr/>
    </dgm:pt>
    <dgm:pt modelId="{9B0BFD38-A612-4AE1-A518-752C20301ECC}" type="pres">
      <dgm:prSet presAssocID="{CC2CAC48-8324-4703-A1AE-7061AD9C8A8B}" presName="parTx" presStyleLbl="revTx" presStyleIdx="2" presStyleCnt="4">
        <dgm:presLayoutVars>
          <dgm:chMax val="0"/>
          <dgm:chPref val="0"/>
        </dgm:presLayoutVars>
      </dgm:prSet>
      <dgm:spPr/>
    </dgm:pt>
    <dgm:pt modelId="{589B7252-00EF-469C-B9C5-008D7C7BDBF3}" type="pres">
      <dgm:prSet presAssocID="{CC2CAC48-8324-4703-A1AE-7061AD9C8A8B}" presName="desTx" presStyleLbl="revTx" presStyleIdx="3" presStyleCnt="4">
        <dgm:presLayoutVars/>
      </dgm:prSet>
      <dgm:spPr/>
    </dgm:pt>
  </dgm:ptLst>
  <dgm:cxnLst>
    <dgm:cxn modelId="{9BAD4B78-9515-422F-BE8D-6EDEF466C236}" srcId="{0B4CA275-C78F-4C7B-BB81-C61F40A5965C}" destId="{498ACDA8-9050-4748-AB24-ADB77AFE657B}" srcOrd="0" destOrd="0" parTransId="{EB3C1BB8-ECFB-4A54-83F3-711DC3C032E6}" sibTransId="{B3AB8AE9-C4A1-4DFA-A5D5-AF38D95E4BA7}"/>
    <dgm:cxn modelId="{45F2159C-41C2-40E1-8DA2-F463FE00AEB7}" type="presOf" srcId="{498ACDA8-9050-4748-AB24-ADB77AFE657B}" destId="{D0D0A55D-CBD1-430E-94A3-23779F95C9A6}" srcOrd="0" destOrd="0" presId="urn:microsoft.com/office/officeart/2018/2/layout/IconVerticalSolidList"/>
    <dgm:cxn modelId="{6C2FAEA4-CA50-49AA-BA2E-5928CF3A47D4}" srcId="{CC2CAC48-8324-4703-A1AE-7061AD9C8A8B}" destId="{5BB65E0E-95B2-4BD7-881A-F1ED812B9116}" srcOrd="0" destOrd="0" parTransId="{10C3FBC7-C6FF-4F14-936E-00C825A41821}" sibTransId="{7EAF57A3-2CAB-43D6-A18D-7E403CDAFD9C}"/>
    <dgm:cxn modelId="{66C385A8-6470-4619-9392-79B8D3D8B08B}" type="presOf" srcId="{0B4CA275-C78F-4C7B-BB81-C61F40A5965C}" destId="{7A7326CA-75B4-4F1F-A5D7-4509C09CEA5F}" srcOrd="0" destOrd="0" presId="urn:microsoft.com/office/officeart/2018/2/layout/IconVerticalSolidList"/>
    <dgm:cxn modelId="{0D8936AC-BE00-4C5D-A82A-FCF6796BE518}" srcId="{E3981CB1-CDD2-4284-8DAB-64F7D51F1974}" destId="{0B4CA275-C78F-4C7B-BB81-C61F40A5965C}" srcOrd="0" destOrd="0" parTransId="{A79C48DE-0EDC-41D5-A6D2-1A572F7D76AE}" sibTransId="{05C8A22F-992A-4144-8DE7-0943D7E67A4A}"/>
    <dgm:cxn modelId="{2A2B09B6-36C5-4D2F-8F22-5E3241523A68}" srcId="{E3981CB1-CDD2-4284-8DAB-64F7D51F1974}" destId="{CC2CAC48-8324-4703-A1AE-7061AD9C8A8B}" srcOrd="1" destOrd="0" parTransId="{9C38E2BD-E8C0-41D9-8E2D-56C8B8D5CE2E}" sibTransId="{D7F14C4B-BDD2-4FDA-99E5-F5C5386B8A59}"/>
    <dgm:cxn modelId="{2F0815C8-7920-4B44-8299-D6842D182315}" type="presOf" srcId="{E3981CB1-CDD2-4284-8DAB-64F7D51F1974}" destId="{3348946C-866A-4240-99BD-926C11312FDE}" srcOrd="0" destOrd="0" presId="urn:microsoft.com/office/officeart/2018/2/layout/IconVerticalSolidList"/>
    <dgm:cxn modelId="{82DDDFE4-533F-4300-B4FA-7C2F50FFBDCE}" type="presOf" srcId="{CC2CAC48-8324-4703-A1AE-7061AD9C8A8B}" destId="{9B0BFD38-A612-4AE1-A518-752C20301ECC}" srcOrd="0" destOrd="0" presId="urn:microsoft.com/office/officeart/2018/2/layout/IconVerticalSolidList"/>
    <dgm:cxn modelId="{A18102F2-8AB1-43C4-8C5F-76D4C640104D}" type="presOf" srcId="{5BB65E0E-95B2-4BD7-881A-F1ED812B9116}" destId="{589B7252-00EF-469C-B9C5-008D7C7BDBF3}" srcOrd="0" destOrd="0" presId="urn:microsoft.com/office/officeart/2018/2/layout/IconVerticalSolidList"/>
    <dgm:cxn modelId="{50BFB92A-0ECE-4677-A66A-9B5F9B1C73FC}" type="presParOf" srcId="{3348946C-866A-4240-99BD-926C11312FDE}" destId="{C04EAA35-EFEF-4B05-BD38-BABB379C1FA1}" srcOrd="0" destOrd="0" presId="urn:microsoft.com/office/officeart/2018/2/layout/IconVerticalSolidList"/>
    <dgm:cxn modelId="{20F88BC2-791A-431C-B8C8-0D6784263968}" type="presParOf" srcId="{C04EAA35-EFEF-4B05-BD38-BABB379C1FA1}" destId="{70D6F92B-BC19-4878-9CB8-6DD594530E38}" srcOrd="0" destOrd="0" presId="urn:microsoft.com/office/officeart/2018/2/layout/IconVerticalSolidList"/>
    <dgm:cxn modelId="{90DCA552-4F73-45D8-AD3C-D1CD1B1D2073}" type="presParOf" srcId="{C04EAA35-EFEF-4B05-BD38-BABB379C1FA1}" destId="{F33BB9E1-6AE3-42E6-B110-F72D963F398E}" srcOrd="1" destOrd="0" presId="urn:microsoft.com/office/officeart/2018/2/layout/IconVerticalSolidList"/>
    <dgm:cxn modelId="{49CF660B-A7BC-4473-9DD9-92FB42F201E9}" type="presParOf" srcId="{C04EAA35-EFEF-4B05-BD38-BABB379C1FA1}" destId="{B99DFCDE-DD0C-44B0-913F-EA44CA6B756D}" srcOrd="2" destOrd="0" presId="urn:microsoft.com/office/officeart/2018/2/layout/IconVerticalSolidList"/>
    <dgm:cxn modelId="{D38756F5-2BFE-445C-8BDC-A0ADE3B86242}" type="presParOf" srcId="{C04EAA35-EFEF-4B05-BD38-BABB379C1FA1}" destId="{7A7326CA-75B4-4F1F-A5D7-4509C09CEA5F}" srcOrd="3" destOrd="0" presId="urn:microsoft.com/office/officeart/2018/2/layout/IconVerticalSolidList"/>
    <dgm:cxn modelId="{A1F27C64-8EC9-49EE-A065-96CB64BAA394}" type="presParOf" srcId="{C04EAA35-EFEF-4B05-BD38-BABB379C1FA1}" destId="{D0D0A55D-CBD1-430E-94A3-23779F95C9A6}" srcOrd="4" destOrd="0" presId="urn:microsoft.com/office/officeart/2018/2/layout/IconVerticalSolidList"/>
    <dgm:cxn modelId="{831A3323-0CC2-49F5-A067-996FE32C8981}" type="presParOf" srcId="{3348946C-866A-4240-99BD-926C11312FDE}" destId="{12ECEBCA-53A5-496A-80CF-40AA4289B4E8}" srcOrd="1" destOrd="0" presId="urn:microsoft.com/office/officeart/2018/2/layout/IconVerticalSolidList"/>
    <dgm:cxn modelId="{1300704E-AEB7-4B6D-A1A9-504C2BFCB102}" type="presParOf" srcId="{3348946C-866A-4240-99BD-926C11312FDE}" destId="{A2E684F1-C358-4943-868A-0FF3CE42041B}" srcOrd="2" destOrd="0" presId="urn:microsoft.com/office/officeart/2018/2/layout/IconVerticalSolidList"/>
    <dgm:cxn modelId="{7A79AD12-DEC8-440F-A69A-057223CAF135}" type="presParOf" srcId="{A2E684F1-C358-4943-868A-0FF3CE42041B}" destId="{F261C2F8-7654-423A-A170-1851D18FD3C4}" srcOrd="0" destOrd="0" presId="urn:microsoft.com/office/officeart/2018/2/layout/IconVerticalSolidList"/>
    <dgm:cxn modelId="{34F3A0CB-00F2-4CCD-8596-0F22C70DBD79}" type="presParOf" srcId="{A2E684F1-C358-4943-868A-0FF3CE42041B}" destId="{B8447E10-5737-4ADE-B156-CFAB5BCCDEDD}" srcOrd="1" destOrd="0" presId="urn:microsoft.com/office/officeart/2018/2/layout/IconVerticalSolidList"/>
    <dgm:cxn modelId="{9B31104C-4958-4DD3-B1AC-EAFB7DA6D812}" type="presParOf" srcId="{A2E684F1-C358-4943-868A-0FF3CE42041B}" destId="{98651811-A78E-4835-B41E-EDFA159406B5}" srcOrd="2" destOrd="0" presId="urn:microsoft.com/office/officeart/2018/2/layout/IconVerticalSolidList"/>
    <dgm:cxn modelId="{EC7CA80B-8541-4563-BDE6-14C7472352FD}" type="presParOf" srcId="{A2E684F1-C358-4943-868A-0FF3CE42041B}" destId="{9B0BFD38-A612-4AE1-A518-752C20301ECC}" srcOrd="3" destOrd="0" presId="urn:microsoft.com/office/officeart/2018/2/layout/IconVerticalSolidList"/>
    <dgm:cxn modelId="{BB124D00-B5E0-4652-9C1F-91C094BC9809}" type="presParOf" srcId="{A2E684F1-C358-4943-868A-0FF3CE42041B}" destId="{589B7252-00EF-469C-B9C5-008D7C7BDB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an algorithm to accept three numbers and determine which one is the smallest.</a:t>
          </a:r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an algorithm to </a:t>
          </a:r>
          <a:r>
            <a:rPr lang="en-CA" sz="1800" b="0" i="0" kern="1200" dirty="0"/>
            <a:t>determine if a given number is positive, negative, or zero.</a:t>
          </a:r>
          <a:endParaRPr lang="en-US" sz="18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an algorithm to c</a:t>
          </a:r>
          <a:r>
            <a:rPr lang="en-CA" sz="1800" b="0" i="0" kern="1200" dirty="0"/>
            <a:t>heck if a person is eligible to vote based on their age (must be 18 or above).</a:t>
          </a:r>
          <a:endParaRPr lang="en-US" sz="18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Given </a:t>
          </a:r>
          <a:r>
            <a:rPr lang="en-CA" sz="1800" b="0" i="0" kern="1200" dirty="0"/>
            <a:t>a student's marks out of 100, categorize the grade as A (&gt;=85), B (&gt;=70), C (&gt;=50), or F (&lt;50).</a:t>
          </a:r>
          <a:endParaRPr lang="en-US" sz="18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Design an algorithm to categorize a given age as Child (0-12 years), Teenager (13-19 years), Adult (20-64 years), or Senior (65+ years).</a:t>
          </a:r>
          <a:endParaRPr lang="en-US" sz="16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Design an algorithm to convert a temperature given in Fahrenheit to Celsius.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[Conversion Formula, </a:t>
          </a:r>
          <a:r>
            <a:rPr lang="en-CA" sz="1200" b="0" i="0" kern="1200" dirty="0"/>
            <a:t>C = 5/9 * (F - 32)]</a:t>
          </a:r>
          <a:endParaRPr lang="en-US" sz="12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 dirty="0"/>
            <a:t>Design an algorithm to determine the entry fee for a zoo: Children below 5 enter free, children from 5-15 pay $10, and adults pay $20.</a:t>
          </a:r>
          <a:endParaRPr lang="en-US" sz="15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269008" y="595133"/>
        <a:ext cx="4732020" cy="1098708"/>
      </dsp:txXfrm>
    </dsp:sp>
    <dsp:sp modelId="{D0D0A55D-CBD1-430E-94A3-23779F95C9A6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If a customer's purchase exceeds $100, they get a 10% discount. Determine the final price after checking the purchase amount.</a:t>
          </a:r>
          <a:endParaRPr lang="en-US" sz="1600" kern="1200" dirty="0"/>
        </a:p>
      </dsp:txBody>
      <dsp:txXfrm>
        <a:off x="6001028" y="595133"/>
        <a:ext cx="4514571" cy="1098708"/>
      </dsp:txXfrm>
    </dsp:sp>
    <dsp:sp modelId="{F261C2F8-7654-423A-A170-1851D18FD3C4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269008" y="1968520"/>
        <a:ext cx="4732020" cy="1098708"/>
      </dsp:txXfrm>
    </dsp:sp>
    <dsp:sp modelId="{589B7252-00EF-469C-B9C5-008D7C7BDBF3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a Pseudocode and draw the Flowchart. </a:t>
          </a:r>
        </a:p>
      </dsp:txBody>
      <dsp:txXfrm>
        <a:off x="6001028" y="1968520"/>
        <a:ext cx="4514571" cy="10987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6F92B-BC19-4878-9CB8-6DD594530E38}">
      <dsp:nvSpPr>
        <dsp:cNvPr id="0" name=""/>
        <dsp:cNvSpPr/>
      </dsp:nvSpPr>
      <dsp:spPr>
        <a:xfrm>
          <a:off x="-5556" y="404856"/>
          <a:ext cx="10515600" cy="19330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B9E1-6AE3-42E6-B110-F72D963F398E}">
      <dsp:nvSpPr>
        <dsp:cNvPr id="0" name=""/>
        <dsp:cNvSpPr/>
      </dsp:nvSpPr>
      <dsp:spPr>
        <a:xfrm>
          <a:off x="390210" y="1011583"/>
          <a:ext cx="719575" cy="719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326CA-75B4-4F1F-A5D7-4509C09CEA5F}">
      <dsp:nvSpPr>
        <dsp:cNvPr id="0" name=""/>
        <dsp:cNvSpPr/>
      </dsp:nvSpPr>
      <dsp:spPr>
        <a:xfrm>
          <a:off x="1505553" y="717211"/>
          <a:ext cx="4732020" cy="1308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4" tIns="138464" rIns="138464" bIns="1384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</a:t>
          </a:r>
        </a:p>
      </dsp:txBody>
      <dsp:txXfrm>
        <a:off x="1505553" y="717211"/>
        <a:ext cx="4732020" cy="1308319"/>
      </dsp:txXfrm>
    </dsp:sp>
    <dsp:sp modelId="{D0D0A55D-CBD1-430E-94A3-23779F95C9A6}">
      <dsp:nvSpPr>
        <dsp:cNvPr id="0" name=""/>
        <dsp:cNvSpPr/>
      </dsp:nvSpPr>
      <dsp:spPr>
        <a:xfrm>
          <a:off x="6223505" y="437918"/>
          <a:ext cx="4297651" cy="186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4" tIns="138464" rIns="138464" bIns="1384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 dirty="0"/>
            <a:t>If a library book is returned after the due date, there's a fine. If it's up to 5 days late, the fine is $1/day. If it's 6-10 days late, it's $2/day. Beyond 10 days, it's $5/day. Calculate the fine based on the number of days late.</a:t>
          </a:r>
          <a:endParaRPr lang="en-US" sz="1600" kern="1200" dirty="0"/>
        </a:p>
      </dsp:txBody>
      <dsp:txXfrm>
        <a:off x="6223505" y="437918"/>
        <a:ext cx="4297651" cy="1866906"/>
      </dsp:txXfrm>
    </dsp:sp>
    <dsp:sp modelId="{F261C2F8-7654-423A-A170-1851D18FD3C4}">
      <dsp:nvSpPr>
        <dsp:cNvPr id="0" name=""/>
        <dsp:cNvSpPr/>
      </dsp:nvSpPr>
      <dsp:spPr>
        <a:xfrm>
          <a:off x="-5556" y="2664966"/>
          <a:ext cx="10515600" cy="130831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47E10-5737-4ADE-B156-CFAB5BCCDEDD}">
      <dsp:nvSpPr>
        <dsp:cNvPr id="0" name=""/>
        <dsp:cNvSpPr/>
      </dsp:nvSpPr>
      <dsp:spPr>
        <a:xfrm>
          <a:off x="390210" y="2959338"/>
          <a:ext cx="719575" cy="719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FD38-A612-4AE1-A518-752C20301ECC}">
      <dsp:nvSpPr>
        <dsp:cNvPr id="0" name=""/>
        <dsp:cNvSpPr/>
      </dsp:nvSpPr>
      <dsp:spPr>
        <a:xfrm>
          <a:off x="1505553" y="2664966"/>
          <a:ext cx="4732020" cy="1308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4" tIns="138464" rIns="138464" bIns="1384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</a:t>
          </a:r>
        </a:p>
      </dsp:txBody>
      <dsp:txXfrm>
        <a:off x="1505553" y="2664966"/>
        <a:ext cx="4732020" cy="1308319"/>
      </dsp:txXfrm>
    </dsp:sp>
    <dsp:sp modelId="{589B7252-00EF-469C-B9C5-008D7C7BDBF3}">
      <dsp:nvSpPr>
        <dsp:cNvPr id="0" name=""/>
        <dsp:cNvSpPr/>
      </dsp:nvSpPr>
      <dsp:spPr>
        <a:xfrm>
          <a:off x="6237573" y="2664966"/>
          <a:ext cx="4269514" cy="1308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4" tIns="138464" rIns="138464" bIns="13846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a Pseudocode and draw the Flowchart. </a:t>
          </a:r>
        </a:p>
      </dsp:txBody>
      <dsp:txXfrm>
        <a:off x="6237573" y="2664966"/>
        <a:ext cx="4269514" cy="130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884F3FFD-CAC5-F9B9-F0F0-F843814F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8A4C-FE5B-917A-C4B3-BFFF7A7B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Some Problems to 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E118-5AE7-E09B-A11C-F49D06028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One problem at a time…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 step at a time…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#9: Library Fine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6832"/>
              </p:ext>
            </p:extLst>
          </p:nvPr>
        </p:nvGraphicFramePr>
        <p:xfrm>
          <a:off x="838200" y="1798820"/>
          <a:ext cx="10515600" cy="43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19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9350-F9DE-0B71-0469-BFB5F509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#10: Leap Year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9C3A-44F1-D5BC-6DC8-F854E4D3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84026"/>
            <a:ext cx="11274612" cy="4661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 Statement:</a:t>
            </a:r>
          </a:p>
          <a:p>
            <a:pPr lvl="1">
              <a:lnSpc>
                <a:spcPct val="100000"/>
              </a:lnSpc>
            </a:pPr>
            <a:r>
              <a:rPr lang="en-CA" b="0" i="0" dirty="0"/>
              <a:t>Check if a given year is a leap year or not. </a:t>
            </a:r>
          </a:p>
          <a:p>
            <a:pPr lvl="0">
              <a:lnSpc>
                <a:spcPct val="100000"/>
              </a:lnSpc>
            </a:pPr>
            <a:r>
              <a:rPr lang="en-CA" b="0" i="0" dirty="0"/>
              <a:t>Task: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Pseudocode and draw the Flowchart. </a:t>
            </a:r>
            <a:endParaRPr lang="en-CA" b="0" i="0" dirty="0"/>
          </a:p>
          <a:p>
            <a:pPr marL="0" lvl="0" indent="0">
              <a:lnSpc>
                <a:spcPct val="100000"/>
              </a:lnSpc>
              <a:buNone/>
            </a:pPr>
            <a:endParaRPr lang="en-CA" b="0" i="0" dirty="0"/>
          </a:p>
          <a:p>
            <a:pPr lvl="1">
              <a:lnSpc>
                <a:spcPct val="100000"/>
              </a:lnSpc>
            </a:pPr>
            <a:r>
              <a:rPr lang="en-CA" b="0" i="0" u="sng" dirty="0"/>
              <a:t>Hint</a:t>
            </a:r>
          </a:p>
          <a:p>
            <a:pPr lvl="2">
              <a:lnSpc>
                <a:spcPct val="100000"/>
              </a:lnSpc>
            </a:pPr>
            <a:r>
              <a:rPr lang="en-CA" b="0" i="0" dirty="0"/>
              <a:t>: A leap year is defined by the following conditions:</a:t>
            </a:r>
            <a:endParaRPr lang="en-US" dirty="0"/>
          </a:p>
          <a:p>
            <a:pPr lvl="3">
              <a:lnSpc>
                <a:spcPct val="100000"/>
              </a:lnSpc>
            </a:pPr>
            <a:r>
              <a:rPr lang="en-CA" b="0" i="0" dirty="0"/>
              <a:t>If a year is evenly divisible by 4, it's a leap year.</a:t>
            </a:r>
          </a:p>
          <a:p>
            <a:pPr lvl="4"/>
            <a:r>
              <a:rPr lang="en-CA" b="0" i="0" dirty="0"/>
              <a:t>Except for the condition below:</a:t>
            </a:r>
          </a:p>
          <a:p>
            <a:pPr lvl="3"/>
            <a:r>
              <a:rPr lang="en-CA" b="0" i="0" dirty="0"/>
              <a:t>If the year is evenly divisible by 100, then it's NOT a leap year.</a:t>
            </a:r>
          </a:p>
          <a:p>
            <a:pPr lvl="4"/>
            <a:r>
              <a:rPr lang="en-CA" b="0" i="0" dirty="0"/>
              <a:t>Unless the condition below is met:</a:t>
            </a:r>
          </a:p>
          <a:p>
            <a:pPr lvl="3">
              <a:lnSpc>
                <a:spcPct val="100000"/>
              </a:lnSpc>
            </a:pPr>
            <a:r>
              <a:rPr lang="en-CA" b="0" i="0" dirty="0"/>
              <a:t>If the year is evenly divisible by 400, then it's a leap year.</a:t>
            </a:r>
          </a:p>
          <a:p>
            <a:pPr lvl="2">
              <a:lnSpc>
                <a:spcPct val="100000"/>
              </a:lnSpc>
            </a:pPr>
            <a:r>
              <a:rPr lang="en-CA" b="0" i="0" dirty="0"/>
              <a:t>For example:</a:t>
            </a:r>
          </a:p>
          <a:p>
            <a:pPr lvl="3">
              <a:lnSpc>
                <a:spcPct val="100000"/>
              </a:lnSpc>
            </a:pPr>
            <a:r>
              <a:rPr lang="en-CA" b="0" i="0" dirty="0"/>
              <a:t>2000 is a leap year because it's divisible by 400.</a:t>
            </a:r>
          </a:p>
          <a:p>
            <a:pPr lvl="3">
              <a:lnSpc>
                <a:spcPct val="100000"/>
              </a:lnSpc>
            </a:pPr>
            <a:r>
              <a:rPr lang="en-CA" b="0" i="0" dirty="0"/>
              <a:t>1900 is not a leap year because, while it is divisible by 4 and 100, it's not divisible by 400.</a:t>
            </a:r>
          </a:p>
          <a:p>
            <a:pPr lvl="3">
              <a:lnSpc>
                <a:spcPct val="100000"/>
              </a:lnSpc>
            </a:pPr>
            <a:r>
              <a:rPr lang="en-CA" b="0" i="0" dirty="0"/>
              <a:t>2012 is a leap year because it's divisible by 4 and not divisible by 100.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#1: Smallest Number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2855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12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#2: Positive or Negative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2996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197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#3: Voting Eligibility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13711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25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#4: Grade Display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1510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498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#5: Age Group 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01884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132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#6: Temperature Converter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51553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983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#7: Zoo Entry Fee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2403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868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D0E39-C9DC-5336-25D7-8AF7227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#8: Discount Eligibility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6FCD-6A4C-02ED-41C5-9C5ADC74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0078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662469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607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DappledVTI</vt:lpstr>
      <vt:lpstr>Some Problems to Solve</vt:lpstr>
      <vt:lpstr>Problem #1: Smallest Number</vt:lpstr>
      <vt:lpstr>Problem #2: Positive or Negative</vt:lpstr>
      <vt:lpstr>Problem #3: Voting Eligibility</vt:lpstr>
      <vt:lpstr>Problem #4: Grade Display</vt:lpstr>
      <vt:lpstr>Problem #5: Age Group Classification</vt:lpstr>
      <vt:lpstr>Problem #6: Temperature Converter</vt:lpstr>
      <vt:lpstr>Problem #7: Zoo Entry Fee</vt:lpstr>
      <vt:lpstr>Problem #8: Discount Eligibility</vt:lpstr>
      <vt:lpstr>Problem #9: Library Fine</vt:lpstr>
      <vt:lpstr>Problem #10: Leap Year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Problems to Solve</dc:title>
  <dc:creator>Shaon Shuvo</dc:creator>
  <cp:lastModifiedBy>Shaon Shuvo</cp:lastModifiedBy>
  <cp:revision>6</cp:revision>
  <dcterms:created xsi:type="dcterms:W3CDTF">2023-09-14T20:39:56Z</dcterms:created>
  <dcterms:modified xsi:type="dcterms:W3CDTF">2023-09-20T21:53:53Z</dcterms:modified>
</cp:coreProperties>
</file>