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5"/>
  </p:sldMasterIdLst>
  <p:notesMasterIdLst>
    <p:notesMasterId r:id="rId73"/>
  </p:notesMasterIdLst>
  <p:handoutMasterIdLst>
    <p:handoutMasterId r:id="rId74"/>
  </p:handoutMasterIdLst>
  <p:sldIdLst>
    <p:sldId id="335" r:id="rId6"/>
    <p:sldId id="308" r:id="rId7"/>
    <p:sldId id="362" r:id="rId8"/>
    <p:sldId id="364" r:id="rId9"/>
    <p:sldId id="365" r:id="rId10"/>
    <p:sldId id="367" r:id="rId11"/>
    <p:sldId id="366" r:id="rId12"/>
    <p:sldId id="357" r:id="rId13"/>
    <p:sldId id="369" r:id="rId14"/>
    <p:sldId id="355" r:id="rId15"/>
    <p:sldId id="368" r:id="rId16"/>
    <p:sldId id="358" r:id="rId17"/>
    <p:sldId id="356" r:id="rId18"/>
    <p:sldId id="359" r:id="rId19"/>
    <p:sldId id="360" r:id="rId20"/>
    <p:sldId id="361" r:id="rId21"/>
    <p:sldId id="311" r:id="rId22"/>
    <p:sldId id="350" r:id="rId23"/>
    <p:sldId id="353" r:id="rId24"/>
    <p:sldId id="354" r:id="rId25"/>
    <p:sldId id="370" r:id="rId26"/>
    <p:sldId id="371" r:id="rId27"/>
    <p:sldId id="372" r:id="rId28"/>
    <p:sldId id="373" r:id="rId29"/>
    <p:sldId id="416" r:id="rId30"/>
    <p:sldId id="374" r:id="rId31"/>
    <p:sldId id="375" r:id="rId32"/>
    <p:sldId id="412" r:id="rId33"/>
    <p:sldId id="376" r:id="rId34"/>
    <p:sldId id="377" r:id="rId35"/>
    <p:sldId id="382" r:id="rId36"/>
    <p:sldId id="383" r:id="rId37"/>
    <p:sldId id="384" r:id="rId38"/>
    <p:sldId id="385" r:id="rId39"/>
    <p:sldId id="413" r:id="rId40"/>
    <p:sldId id="414" r:id="rId41"/>
    <p:sldId id="415" r:id="rId42"/>
    <p:sldId id="378" r:id="rId43"/>
    <p:sldId id="379" r:id="rId44"/>
    <p:sldId id="380" r:id="rId45"/>
    <p:sldId id="381" r:id="rId46"/>
    <p:sldId id="387" r:id="rId47"/>
    <p:sldId id="388" r:id="rId48"/>
    <p:sldId id="389" r:id="rId49"/>
    <p:sldId id="390" r:id="rId50"/>
    <p:sldId id="391" r:id="rId51"/>
    <p:sldId id="392" r:id="rId52"/>
    <p:sldId id="393" r:id="rId53"/>
    <p:sldId id="395" r:id="rId54"/>
    <p:sldId id="396" r:id="rId55"/>
    <p:sldId id="397" r:id="rId56"/>
    <p:sldId id="398" r:id="rId57"/>
    <p:sldId id="399" r:id="rId58"/>
    <p:sldId id="407" r:id="rId59"/>
    <p:sldId id="408" r:id="rId60"/>
    <p:sldId id="409" r:id="rId61"/>
    <p:sldId id="410" r:id="rId62"/>
    <p:sldId id="411" r:id="rId63"/>
    <p:sldId id="417" r:id="rId64"/>
    <p:sldId id="419" r:id="rId65"/>
    <p:sldId id="418" r:id="rId66"/>
    <p:sldId id="401" r:id="rId67"/>
    <p:sldId id="402" r:id="rId68"/>
    <p:sldId id="403" r:id="rId69"/>
    <p:sldId id="404" r:id="rId70"/>
    <p:sldId id="405" r:id="rId71"/>
    <p:sldId id="406" r:id="rId7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A3"/>
    <a:srgbClr val="0079C2"/>
    <a:srgbClr val="EF2E24"/>
    <a:srgbClr val="A30000"/>
    <a:srgbClr val="E7EFF7"/>
    <a:srgbClr val="CBDDEF"/>
    <a:srgbClr val="004A78"/>
    <a:srgbClr val="006298"/>
    <a:srgbClr val="FF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434" autoAdjust="0"/>
  </p:normalViewPr>
  <p:slideViewPr>
    <p:cSldViewPr snapToGrid="0" snapToObjects="1">
      <p:cViewPr varScale="1">
        <p:scale>
          <a:sx n="74" d="100"/>
          <a:sy n="74" d="100"/>
        </p:scale>
        <p:origin x="5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8.wmf"/><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10/1/2023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31</a:t>
            </a:fld>
            <a:endParaRPr lang="en-US"/>
          </a:p>
        </p:txBody>
      </p:sp>
    </p:spTree>
    <p:extLst>
      <p:ext uri="{BB962C8B-B14F-4D97-AF65-F5344CB8AC3E}">
        <p14:creationId xmlns:p14="http://schemas.microsoft.com/office/powerpoint/2010/main" val="163236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39</a:t>
            </a:fld>
            <a:endParaRPr lang="en-US"/>
          </a:p>
        </p:txBody>
      </p:sp>
    </p:spTree>
    <p:extLst>
      <p:ext uri="{BB962C8B-B14F-4D97-AF65-F5344CB8AC3E}">
        <p14:creationId xmlns:p14="http://schemas.microsoft.com/office/powerpoint/2010/main" val="378397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41671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80105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409480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828900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447113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344201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66058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793163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959971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a:t>
            </a:r>
            <a:r>
              <a:rPr lang="en-IN" dirty="0" err="1"/>
              <a:t>Transcendentals</a:t>
            </a:r>
            <a:r>
              <a:rPr lang="en-IN" dirty="0"/>
              <a:t>,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a:t>
            </a:r>
            <a:r>
              <a:rPr lang="en-IN" dirty="0" err="1"/>
              <a:t>Transcendentals</a:t>
            </a:r>
            <a:r>
              <a:rPr lang="en-IN" dirty="0"/>
              <a:t>,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5456" y="1538730"/>
            <a:ext cx="8121088" cy="4771139"/>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2926483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656032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4269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29229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44920" cy="164191"/>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46715" cy="164191"/>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684407"/>
            <a:ext cx="5144920" cy="162757"/>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684407"/>
            <a:ext cx="5353058" cy="162757"/>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007352"/>
            <a:ext cx="5144920" cy="201829"/>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007353"/>
            <a:ext cx="5353059" cy="201829"/>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2348478"/>
            <a:ext cx="5144920" cy="15266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2348479"/>
            <a:ext cx="5353058" cy="152532"/>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2677206"/>
            <a:ext cx="5145342" cy="187646"/>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2677207"/>
            <a:ext cx="5346715" cy="185898"/>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3057019"/>
            <a:ext cx="5145342" cy="20292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3036381"/>
            <a:ext cx="5346715" cy="20292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3418757"/>
            <a:ext cx="5145342" cy="185464"/>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3426889"/>
            <a:ext cx="5353058" cy="187646"/>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3840154"/>
            <a:ext cx="5145342" cy="163645"/>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3821492"/>
            <a:ext cx="5359400" cy="16364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
        <p:nvSpPr>
          <p:cNvPr id="7" name="Content Placeholder 6">
            <a:extLst>
              <a:ext uri="{FF2B5EF4-FFF2-40B4-BE49-F238E27FC236}">
                <a16:creationId xmlns:a16="http://schemas.microsoft.com/office/drawing/2014/main" xmlns="" id="{EA58A41F-AC94-4D5A-B417-3D8BC474F5C1}"/>
              </a:ext>
            </a:extLst>
          </p:cNvPr>
          <p:cNvSpPr>
            <a:spLocks noGrp="1"/>
          </p:cNvSpPr>
          <p:nvPr>
            <p:ph sz="quarter" idx="39"/>
          </p:nvPr>
        </p:nvSpPr>
        <p:spPr>
          <a:xfrm>
            <a:off x="736600" y="4244975"/>
            <a:ext cx="5145088" cy="284163"/>
          </a:xfrm>
        </p:spPr>
        <p:txBody>
          <a:bodyPr/>
          <a:lstStyle/>
          <a:p>
            <a:pPr lvl="0"/>
            <a:endParaRPr lang="en-US" dirty="0"/>
          </a:p>
        </p:txBody>
      </p:sp>
      <p:sp>
        <p:nvSpPr>
          <p:cNvPr id="12" name="Content Placeholder 11">
            <a:extLst>
              <a:ext uri="{FF2B5EF4-FFF2-40B4-BE49-F238E27FC236}">
                <a16:creationId xmlns:a16="http://schemas.microsoft.com/office/drawing/2014/main" xmlns="" id="{C8692334-2DC9-4689-8300-8F9D1C58616E}"/>
              </a:ext>
            </a:extLst>
          </p:cNvPr>
          <p:cNvSpPr>
            <a:spLocks noGrp="1"/>
          </p:cNvSpPr>
          <p:nvPr>
            <p:ph sz="quarter" idx="40"/>
          </p:nvPr>
        </p:nvSpPr>
        <p:spPr>
          <a:xfrm>
            <a:off x="6096000" y="4244975"/>
            <a:ext cx="5491163" cy="203200"/>
          </a:xfrm>
        </p:spPr>
        <p:txBody>
          <a:bodyPr/>
          <a:lstStyle/>
          <a:p>
            <a:pPr lvl="0"/>
            <a:endParaRPr lang="en-US" dirty="0"/>
          </a:p>
        </p:txBody>
      </p:sp>
      <p:sp>
        <p:nvSpPr>
          <p:cNvPr id="18" name="Content Placeholder 17">
            <a:extLst>
              <a:ext uri="{FF2B5EF4-FFF2-40B4-BE49-F238E27FC236}">
                <a16:creationId xmlns:a16="http://schemas.microsoft.com/office/drawing/2014/main" xmlns="" id="{231DD4FD-F83C-4927-B47B-21A36F1075D2}"/>
              </a:ext>
            </a:extLst>
          </p:cNvPr>
          <p:cNvSpPr>
            <a:spLocks noGrp="1"/>
          </p:cNvSpPr>
          <p:nvPr>
            <p:ph sz="quarter" idx="41"/>
          </p:nvPr>
        </p:nvSpPr>
        <p:spPr>
          <a:xfrm>
            <a:off x="736600" y="4735513"/>
            <a:ext cx="5145088" cy="284162"/>
          </a:xfrm>
        </p:spPr>
        <p:txBody>
          <a:bodyPr/>
          <a:lstStyle/>
          <a:p>
            <a:pPr lvl="0"/>
            <a:endParaRPr lang="en-US" dirty="0"/>
          </a:p>
        </p:txBody>
      </p:sp>
      <p:sp>
        <p:nvSpPr>
          <p:cNvPr id="24" name="Content Placeholder 23">
            <a:extLst>
              <a:ext uri="{FF2B5EF4-FFF2-40B4-BE49-F238E27FC236}">
                <a16:creationId xmlns:a16="http://schemas.microsoft.com/office/drawing/2014/main" xmlns="" id="{5A8D1B36-DB51-444C-9C05-1442C395B2EA}"/>
              </a:ext>
            </a:extLst>
          </p:cNvPr>
          <p:cNvSpPr>
            <a:spLocks noGrp="1"/>
          </p:cNvSpPr>
          <p:nvPr>
            <p:ph sz="quarter" idx="42"/>
          </p:nvPr>
        </p:nvSpPr>
        <p:spPr>
          <a:xfrm>
            <a:off x="6089650" y="4735513"/>
            <a:ext cx="5365750" cy="265112"/>
          </a:xfrm>
        </p:spPr>
        <p:txBody>
          <a:bodyPr/>
          <a:lstStyle/>
          <a:p>
            <a:pPr lvl="0"/>
            <a:endParaRPr lang="en-US" dirty="0"/>
          </a:p>
        </p:txBody>
      </p:sp>
      <p:sp>
        <p:nvSpPr>
          <p:cNvPr id="29" name="Content Placeholder 28">
            <a:extLst>
              <a:ext uri="{FF2B5EF4-FFF2-40B4-BE49-F238E27FC236}">
                <a16:creationId xmlns:a16="http://schemas.microsoft.com/office/drawing/2014/main" xmlns="" id="{1870DC95-EF04-4862-ABD6-88989BE59982}"/>
              </a:ext>
            </a:extLst>
          </p:cNvPr>
          <p:cNvSpPr>
            <a:spLocks noGrp="1"/>
          </p:cNvSpPr>
          <p:nvPr>
            <p:ph sz="quarter" idx="43"/>
          </p:nvPr>
        </p:nvSpPr>
        <p:spPr>
          <a:xfrm>
            <a:off x="736600" y="5186363"/>
            <a:ext cx="5145088" cy="284162"/>
          </a:xfrm>
        </p:spPr>
        <p:txBody>
          <a:bodyPr/>
          <a:lstStyle/>
          <a:p>
            <a:pPr lvl="0"/>
            <a:endParaRPr lang="en-US" dirty="0"/>
          </a:p>
        </p:txBody>
      </p:sp>
      <p:sp>
        <p:nvSpPr>
          <p:cNvPr id="31" name="Content Placeholder 30">
            <a:extLst>
              <a:ext uri="{FF2B5EF4-FFF2-40B4-BE49-F238E27FC236}">
                <a16:creationId xmlns:a16="http://schemas.microsoft.com/office/drawing/2014/main" xmlns="" id="{5044BCAB-CD4E-4AC0-9BDC-041DEC26DA3D}"/>
              </a:ext>
            </a:extLst>
          </p:cNvPr>
          <p:cNvSpPr>
            <a:spLocks noGrp="1"/>
          </p:cNvSpPr>
          <p:nvPr>
            <p:ph sz="quarter" idx="44"/>
          </p:nvPr>
        </p:nvSpPr>
        <p:spPr>
          <a:xfrm>
            <a:off x="6089650" y="5186363"/>
            <a:ext cx="5491163" cy="265112"/>
          </a:xfrm>
        </p:spPr>
        <p:txBody>
          <a:bodyPr/>
          <a:lstStyle/>
          <a:p>
            <a:pPr lvl="0"/>
            <a:endParaRPr lang="en-US" dirty="0"/>
          </a:p>
        </p:txBody>
      </p:sp>
      <p:sp>
        <p:nvSpPr>
          <p:cNvPr id="33" name="Content Placeholder 32">
            <a:extLst>
              <a:ext uri="{FF2B5EF4-FFF2-40B4-BE49-F238E27FC236}">
                <a16:creationId xmlns:a16="http://schemas.microsoft.com/office/drawing/2014/main" xmlns="" id="{40EFF681-9429-4C7F-B9D1-EE9B334A982B}"/>
              </a:ext>
            </a:extLst>
          </p:cNvPr>
          <p:cNvSpPr>
            <a:spLocks noGrp="1"/>
          </p:cNvSpPr>
          <p:nvPr>
            <p:ph sz="quarter" idx="45"/>
          </p:nvPr>
        </p:nvSpPr>
        <p:spPr>
          <a:xfrm>
            <a:off x="736600" y="5637213"/>
            <a:ext cx="5145088" cy="311150"/>
          </a:xfrm>
        </p:spPr>
        <p:txBody>
          <a:bodyPr/>
          <a:lstStyle/>
          <a:p>
            <a:pPr lvl="0"/>
            <a:endParaRPr lang="en-US" dirty="0"/>
          </a:p>
        </p:txBody>
      </p:sp>
      <p:sp>
        <p:nvSpPr>
          <p:cNvPr id="35" name="Content Placeholder 34">
            <a:extLst>
              <a:ext uri="{FF2B5EF4-FFF2-40B4-BE49-F238E27FC236}">
                <a16:creationId xmlns:a16="http://schemas.microsoft.com/office/drawing/2014/main" xmlns="" id="{5D78E82E-7240-4CCE-A904-0A016575610E}"/>
              </a:ext>
            </a:extLst>
          </p:cNvPr>
          <p:cNvSpPr>
            <a:spLocks noGrp="1"/>
          </p:cNvSpPr>
          <p:nvPr>
            <p:ph sz="quarter" idx="46"/>
          </p:nvPr>
        </p:nvSpPr>
        <p:spPr>
          <a:xfrm>
            <a:off x="6089650" y="5637213"/>
            <a:ext cx="5491163" cy="265112"/>
          </a:xfrm>
        </p:spPr>
        <p:txBody>
          <a:bodyPr/>
          <a:lstStyle/>
          <a:p>
            <a:pPr lvl="0"/>
            <a:endParaRPr lang="en-US" dirty="0"/>
          </a:p>
        </p:txBody>
      </p:sp>
      <p:sp>
        <p:nvSpPr>
          <p:cNvPr id="37" name="Content Placeholder 36">
            <a:extLst>
              <a:ext uri="{FF2B5EF4-FFF2-40B4-BE49-F238E27FC236}">
                <a16:creationId xmlns:a16="http://schemas.microsoft.com/office/drawing/2014/main" xmlns="" id="{997542C8-3AE1-45A2-969B-C4912308FCD8}"/>
              </a:ext>
            </a:extLst>
          </p:cNvPr>
          <p:cNvSpPr>
            <a:spLocks noGrp="1"/>
          </p:cNvSpPr>
          <p:nvPr>
            <p:ph sz="quarter" idx="47"/>
          </p:nvPr>
        </p:nvSpPr>
        <p:spPr>
          <a:xfrm>
            <a:off x="736600" y="6088063"/>
            <a:ext cx="5145088" cy="163512"/>
          </a:xfrm>
        </p:spPr>
        <p:txBody>
          <a:bodyPr/>
          <a:lstStyle/>
          <a:p>
            <a:pPr lvl="0"/>
            <a:endParaRPr lang="en-US" dirty="0"/>
          </a:p>
        </p:txBody>
      </p:sp>
      <p:sp>
        <p:nvSpPr>
          <p:cNvPr id="39" name="Content Placeholder 38">
            <a:extLst>
              <a:ext uri="{FF2B5EF4-FFF2-40B4-BE49-F238E27FC236}">
                <a16:creationId xmlns:a16="http://schemas.microsoft.com/office/drawing/2014/main" xmlns="" id="{2005292A-424E-4466-9963-D25F1C4AB739}"/>
              </a:ext>
            </a:extLst>
          </p:cNvPr>
          <p:cNvSpPr>
            <a:spLocks noGrp="1"/>
          </p:cNvSpPr>
          <p:nvPr>
            <p:ph sz="quarter" idx="48"/>
          </p:nvPr>
        </p:nvSpPr>
        <p:spPr>
          <a:xfrm>
            <a:off x="6089650" y="6006175"/>
            <a:ext cx="5491163" cy="265112"/>
          </a:xfrm>
        </p:spPr>
        <p:txBody>
          <a:bodyPr/>
          <a:lstStyle/>
          <a:p>
            <a:pPr lvl="0"/>
            <a:endParaRPr lang="en-US" dirty="0"/>
          </a:p>
        </p:txBody>
      </p:sp>
    </p:spTree>
    <p:extLst>
      <p:ext uri="{BB962C8B-B14F-4D97-AF65-F5344CB8AC3E}">
        <p14:creationId xmlns:p14="http://schemas.microsoft.com/office/powerpoint/2010/main" val="1432407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697734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20940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66946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097102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90342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0565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1612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27965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13863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391016407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21" r:id="rId18"/>
    <p:sldLayoutId id="2147483722" r:id="rId19"/>
    <p:sldLayoutId id="2147483714" r:id="rId20"/>
    <p:sldLayoutId id="2147483725" r:id="rId21"/>
    <p:sldLayoutId id="2147483729" r:id="rId22"/>
    <p:sldLayoutId id="2147483726" r:id="rId23"/>
    <p:sldLayoutId id="2147483730" r:id="rId24"/>
    <p:sldLayoutId id="2147483718" r:id="rId25"/>
    <p:sldLayoutId id="2147483715" r:id="rId26"/>
    <p:sldLayoutId id="2147483716" r:id="rId27"/>
    <p:sldLayoutId id="2147483719" r:id="rId28"/>
    <p:sldLayoutId id="2147483720" r:id="rId29"/>
    <p:sldLayoutId id="2147483727" r:id="rId30"/>
    <p:sldLayoutId id="2147483728" r:id="rId31"/>
    <p:sldLayoutId id="2147483723" r:id="rId32"/>
    <p:sldLayoutId id="2147483724" r:id="rId33"/>
    <p:sldLayoutId id="2147483713" r:id="rId34"/>
    <p:sldLayoutId id="2147483717" r:id="rId3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7.bin"/><Relationship Id="rId7"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5.tmp"/><Relationship Id="rId4" Type="http://schemas.openxmlformats.org/officeDocument/2006/relationships/image" Target="../media/image4.wmf"/><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emf"/><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7"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1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4.wmf"/><Relationship Id="rId7" Type="http://schemas.openxmlformats.org/officeDocument/2006/relationships/image" Target="../media/image36.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0.png"/><Relationship Id="rId4" Type="http://schemas.openxmlformats.org/officeDocument/2006/relationships/image" Target="../media/image230.png"/></Relationships>
</file>

<file path=ppt/slides/_rels/slide21.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9.wmf"/><Relationship Id="rId17" Type="http://schemas.openxmlformats.org/officeDocument/2006/relationships/image" Target="../media/image46.png"/><Relationship Id="rId2" Type="http://schemas.openxmlformats.org/officeDocument/2006/relationships/slideLayout" Target="../slideLayouts/slideLayout6.xml"/><Relationship Id="rId16" Type="http://schemas.openxmlformats.org/officeDocument/2006/relationships/image" Target="../media/image45.png"/><Relationship Id="rId1" Type="http://schemas.openxmlformats.org/officeDocument/2006/relationships/vmlDrawing" Target="../drawings/vmlDrawing9.vml"/><Relationship Id="rId6" Type="http://schemas.openxmlformats.org/officeDocument/2006/relationships/image" Target="../media/image26.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image" Target="../media/image31.png"/><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7.bin"/><Relationship Id="rId14" Type="http://schemas.openxmlformats.org/officeDocument/2006/relationships/image" Target="../media/image30.wmf"/></Relationships>
</file>

<file path=ppt/slides/_rels/slide2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21.bin"/><Relationship Id="rId4"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24.bin"/><Relationship Id="rId4" Type="http://schemas.openxmlformats.org/officeDocument/2006/relationships/image" Target="../media/image35.wmf"/><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7.png"/><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2.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9.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9.bin"/><Relationship Id="rId14" Type="http://schemas.openxmlformats.org/officeDocument/2006/relationships/image" Target="../media/image48.png"/></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4.bin"/></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tmp"/><Relationship Id="rId4" Type="http://schemas.openxmlformats.org/officeDocument/2006/relationships/image" Target="../media/image4.wmf"/><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xml"/><Relationship Id="rId7" Type="http://schemas.openxmlformats.org/officeDocument/2006/relationships/image" Target="../media/image44.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6.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40.bin"/><Relationship Id="rId4" Type="http://schemas.openxmlformats.org/officeDocument/2006/relationships/image" Target="../media/image4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4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image" Target="../media/image50.wmf"/></Relationships>
</file>

<file path=ppt/slides/_rels/slide35.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52.wmf"/><Relationship Id="rId5" Type="http://schemas.openxmlformats.org/officeDocument/2006/relationships/oleObject" Target="../embeddings/oleObject44.bin"/><Relationship Id="rId4" Type="http://schemas.openxmlformats.org/officeDocument/2006/relationships/image" Target="../media/image5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3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47.bin"/><Relationship Id="rId4" Type="http://schemas.openxmlformats.org/officeDocument/2006/relationships/image" Target="../media/image54.wmf"/><Relationship Id="rId9" Type="http://schemas.openxmlformats.org/officeDocument/2006/relationships/image" Target="../media/image57.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2.xml"/><Relationship Id="rId7" Type="http://schemas.openxmlformats.org/officeDocument/2006/relationships/image" Target="../media/image59.wmf"/><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oleObject" Target="../embeddings/oleObject50.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60.w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6.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63.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6.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5.xml"/><Relationship Id="rId1" Type="http://schemas.openxmlformats.org/officeDocument/2006/relationships/vmlDrawing" Target="../drawings/vmlDrawing22.vml"/><Relationship Id="rId5" Type="http://schemas.openxmlformats.org/officeDocument/2006/relationships/image" Target="../media/image57.png"/><Relationship Id="rId4" Type="http://schemas.openxmlformats.org/officeDocument/2006/relationships/image" Target="../media/image6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68.wmf"/></Relationships>
</file>

<file path=ppt/slides/_rels/slide43.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68.wmf"/><Relationship Id="rId5" Type="http://schemas.openxmlformats.org/officeDocument/2006/relationships/oleObject" Target="../embeddings/oleObject61.bin"/><Relationship Id="rId4" Type="http://schemas.openxmlformats.org/officeDocument/2006/relationships/image" Target="../media/image6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72.wmf"/><Relationship Id="rId5" Type="http://schemas.openxmlformats.org/officeDocument/2006/relationships/oleObject" Target="../embeddings/oleObject64.bin"/><Relationship Id="rId4" Type="http://schemas.openxmlformats.org/officeDocument/2006/relationships/image" Target="../media/image71.wmf"/></Relationships>
</file>

<file path=ppt/slides/_rels/slide45.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0.png"/><Relationship Id="rId1" Type="http://schemas.openxmlformats.org/officeDocument/2006/relationships/slideLayout" Target="../slideLayouts/slideLayout6.xml"/><Relationship Id="rId6" Type="http://schemas.openxmlformats.org/officeDocument/2006/relationships/image" Target="../media/image430.png"/><Relationship Id="rId5"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0.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image" Target="../media/image460.png"/><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0.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5.xml"/><Relationship Id="rId1" Type="http://schemas.openxmlformats.org/officeDocument/2006/relationships/vmlDrawing" Target="../drawings/vmlDrawing26.vml"/><Relationship Id="rId4" Type="http://schemas.openxmlformats.org/officeDocument/2006/relationships/image" Target="../media/image73.w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oleObject" Target="../embeddings/oleObject66.bin"/><Relationship Id="rId7" Type="http://schemas.openxmlformats.org/officeDocument/2006/relationships/image" Target="../media/image77.png"/><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wmf"/><Relationship Id="rId9" Type="http://schemas.openxmlformats.org/officeDocument/2006/relationships/image" Target="../media/image79.png"/></Relationships>
</file>

<file path=ppt/slides/_rels/slide51.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image" Target="../media/image76.wmf"/><Relationship Id="rId5" Type="http://schemas.openxmlformats.org/officeDocument/2006/relationships/oleObject" Target="../embeddings/oleObject68.bin"/><Relationship Id="rId4" Type="http://schemas.openxmlformats.org/officeDocument/2006/relationships/image" Target="../media/image75.wmf"/></Relationships>
</file>

<file path=ppt/slides/_rels/slide52.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oleObject" Target="../embeddings/oleObject70.bin"/><Relationship Id="rId7" Type="http://schemas.openxmlformats.org/officeDocument/2006/relationships/image" Target="../media/image620.png"/><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78.wmf"/></Relationships>
</file>

<file path=ppt/slides/_rels/slide5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image" Target="../media/image64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0.png"/></Relationships>
</file>

<file path=ppt/slides/_rels/slide5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6" Type="http://schemas.openxmlformats.org/officeDocument/2006/relationships/image" Target="../media/image86.png"/><Relationship Id="rId5" Type="http://schemas.openxmlformats.org/officeDocument/2006/relationships/image" Target="../media/image90.png"/><Relationship Id="rId4" Type="http://schemas.openxmlformats.org/officeDocument/2006/relationships/image" Target="../media/image89.png"/></Relationships>
</file>

<file path=ppt/slides/_rels/slide5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95.png"/><Relationship Id="rId5" Type="http://schemas.openxmlformats.org/officeDocument/2006/relationships/image" Target="../media/image940.png"/><Relationship Id="rId4" Type="http://schemas.openxmlformats.org/officeDocument/2006/relationships/image" Target="../media/image930.png"/></Relationships>
</file>

<file path=ppt/slides/_rels/slide5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00.png"/><Relationship Id="rId5" Type="http://schemas.openxmlformats.org/officeDocument/2006/relationships/image" Target="../media/image80.png"/><Relationship Id="rId4" Type="http://schemas.openxmlformats.org/officeDocument/2006/relationships/image" Target="../media/image98.png"/></Relationships>
</file>

<file path=ppt/slides/_rels/slide5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1.png"/><Relationship Id="rId1" Type="http://schemas.openxmlformats.org/officeDocument/2006/relationships/slideLayout" Target="../slideLayouts/slideLayout5.xml"/><Relationship Id="rId6" Type="http://schemas.openxmlformats.org/officeDocument/2006/relationships/image" Target="../media/image99.png"/><Relationship Id="rId5" Type="http://schemas.openxmlformats.org/officeDocument/2006/relationships/image" Target="../media/image94.png"/><Relationship Id="rId4" Type="http://schemas.openxmlformats.org/officeDocument/2006/relationships/image" Target="../media/image9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6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5.xml"/><Relationship Id="rId5" Type="http://schemas.openxmlformats.org/officeDocument/2006/relationships/image" Target="../media/image104.png"/><Relationship Id="rId4" Type="http://schemas.openxmlformats.org/officeDocument/2006/relationships/image" Target="../media/image103.png"/></Relationships>
</file>

<file path=ppt/slides/_rels/slide61.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image" Target="../media/image53.wmf"/><Relationship Id="rId5" Type="http://schemas.openxmlformats.org/officeDocument/2006/relationships/oleObject" Target="../embeddings/oleObject72.bin"/><Relationship Id="rId4" Type="http://schemas.openxmlformats.org/officeDocument/2006/relationships/image" Target="../media/image52.wmf"/></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image" Target="../media/image107.wmf"/><Relationship Id="rId5" Type="http://schemas.openxmlformats.org/officeDocument/2006/relationships/oleObject" Target="../embeddings/oleObject74.bin"/><Relationship Id="rId4" Type="http://schemas.openxmlformats.org/officeDocument/2006/relationships/image" Target="../media/image106.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109.wmf"/><Relationship Id="rId5" Type="http://schemas.openxmlformats.org/officeDocument/2006/relationships/oleObject" Target="../embeddings/oleObject76.bin"/><Relationship Id="rId4" Type="http://schemas.openxmlformats.org/officeDocument/2006/relationships/image" Target="../media/image108.wmf"/></Relationships>
</file>

<file path=ppt/slides/_rels/slide66.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111.wmf"/><Relationship Id="rId11" Type="http://schemas.openxmlformats.org/officeDocument/2006/relationships/image" Target="../media/image114.png"/><Relationship Id="rId5" Type="http://schemas.openxmlformats.org/officeDocument/2006/relationships/oleObject" Target="../embeddings/oleObject78.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80.bin"/></Relationships>
</file>

<file path=ppt/slides/_rels/slide67.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5.xml"/><Relationship Id="rId1" Type="http://schemas.openxmlformats.org/officeDocument/2006/relationships/vmlDrawing" Target="../drawings/vmlDrawing34.vml"/><Relationship Id="rId6" Type="http://schemas.openxmlformats.org/officeDocument/2006/relationships/image" Target="../media/image116.wmf"/><Relationship Id="rId5" Type="http://schemas.openxmlformats.org/officeDocument/2006/relationships/oleObject" Target="../embeddings/oleObject82.bin"/><Relationship Id="rId4" Type="http://schemas.openxmlformats.org/officeDocument/2006/relationships/image" Target="../media/image115.wmf"/></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IN" dirty="0"/>
              <a:t>The Limit of a Function</a:t>
            </a:r>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672062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EC7D7-AEA7-48F9-8C84-E7BCDF687235}"/>
              </a:ext>
            </a:extLst>
          </p:cNvPr>
          <p:cNvSpPr>
            <a:spLocks noGrp="1"/>
          </p:cNvSpPr>
          <p:nvPr>
            <p:ph type="title"/>
          </p:nvPr>
        </p:nvSpPr>
        <p:spPr/>
        <p:txBody>
          <a:bodyPr/>
          <a:lstStyle/>
          <a:p>
            <a:r>
              <a:rPr lang="en-IN" sz="3600" dirty="0" smtClean="0"/>
              <a:t>Notations:</a:t>
            </a:r>
            <a:endParaRPr lang="en-US" sz="3600" dirty="0"/>
          </a:p>
        </p:txBody>
      </p:sp>
      <mc:AlternateContent xmlns:mc="http://schemas.openxmlformats.org/markup-compatibility/2006" xmlns:a14="http://schemas.microsoft.com/office/drawing/2010/main">
        <mc:Choice Requires="a14">
          <p:sp>
            <p:nvSpPr>
              <p:cNvPr id="6" name="TextBox 5"/>
              <p:cNvSpPr txBox="1"/>
              <p:nvPr/>
            </p:nvSpPr>
            <p:spPr>
              <a:xfrm>
                <a:off x="3408560" y="1791623"/>
                <a:ext cx="6083170"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e>
                                <m:sup>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408560" y="1791623"/>
                <a:ext cx="6083170" cy="736099"/>
              </a:xfrm>
              <a:prstGeom prst="rect">
                <a:avLst/>
              </a:prstGeom>
              <a:blipFill rotWithShape="0">
                <a:blip r:embed="rId2"/>
                <a:stretch>
                  <a:fillRect/>
                </a:stretch>
              </a:blipFill>
              <a:effectLst/>
            </p:spPr>
            <p:txBody>
              <a:bodyPr/>
              <a:lstStyle/>
              <a:p>
                <a:r>
                  <a:rPr lang="en-US">
                    <a:noFill/>
                  </a:rPr>
                  <a:t> </a:t>
                </a:r>
              </a:p>
            </p:txBody>
          </p:sp>
        </mc:Fallback>
      </mc:AlternateContent>
      <p:sp>
        <p:nvSpPr>
          <p:cNvPr id="11" name="TextBox 10"/>
          <p:cNvSpPr txBox="1"/>
          <p:nvPr/>
        </p:nvSpPr>
        <p:spPr>
          <a:xfrm>
            <a:off x="729915" y="2139125"/>
            <a:ext cx="2083625"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3" name="TextBox 2"/>
          <p:cNvSpPr txBox="1"/>
          <p:nvPr/>
        </p:nvSpPr>
        <p:spPr>
          <a:xfrm>
            <a:off x="604911" y="2052351"/>
            <a:ext cx="2574387" cy="353943"/>
          </a:xfrm>
          <a:prstGeom prst="rect">
            <a:avLst/>
          </a:prstGeom>
          <a:noFill/>
          <a:effectLst/>
        </p:spPr>
        <p:txBody>
          <a:bodyPr wrap="square" lIns="0" tIns="0" rIns="0" rtlCol="0" anchor="b">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Left hand l</a:t>
            </a:r>
            <a:r>
              <a:rPr lang="en-IN" sz="2000" dirty="0" err="1" smtClean="0">
                <a:latin typeface="Open Sans" panose="020B0606030504020204" pitchFamily="34" charset="0"/>
                <a:ea typeface="Open Sans" panose="020B0606030504020204" pitchFamily="34" charset="0"/>
                <a:cs typeface="Open Sans" panose="020B0606030504020204" pitchFamily="34" charset="0"/>
              </a:rPr>
              <a:t>imit</a:t>
            </a:r>
            <a:r>
              <a:rPr lang="en-IN" sz="2000" dirty="0" smtClean="0">
                <a:latin typeface="Open Sans" panose="020B0606030504020204" pitchFamily="34" charset="0"/>
                <a:ea typeface="Open Sans" panose="020B0606030504020204" pitchFamily="34" charset="0"/>
                <a:cs typeface="Open Sans" panose="020B0606030504020204" pitchFamily="34" charset="0"/>
              </a:rPr>
              <a:t>:</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3408560" y="2844330"/>
                <a:ext cx="5898465"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e>
                                <m:sup>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408560" y="2844330"/>
                <a:ext cx="5898465" cy="736099"/>
              </a:xfrm>
              <a:prstGeom prst="rect">
                <a:avLst/>
              </a:prstGeom>
              <a:blipFill rotWithShape="0">
                <a:blip r:embed="rId3"/>
                <a:stretch>
                  <a:fillRect b="-833"/>
                </a:stretch>
              </a:blipFill>
              <a:effectLst/>
            </p:spPr>
            <p:txBody>
              <a:bodyPr/>
              <a:lstStyle/>
              <a:p>
                <a:r>
                  <a:rPr lang="en-US">
                    <a:noFill/>
                  </a:rPr>
                  <a:t> </a:t>
                </a:r>
              </a:p>
            </p:txBody>
          </p:sp>
        </mc:Fallback>
      </mc:AlternateContent>
      <p:sp>
        <p:nvSpPr>
          <p:cNvPr id="20" name="TextBox 19"/>
          <p:cNvSpPr txBox="1"/>
          <p:nvPr/>
        </p:nvSpPr>
        <p:spPr>
          <a:xfrm>
            <a:off x="604911" y="3105058"/>
            <a:ext cx="2574387"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R</a:t>
            </a:r>
            <a:r>
              <a:rPr lang="en-IN" sz="2000" dirty="0" err="1" smtClean="0">
                <a:latin typeface="Open Sans" panose="020B0606030504020204" pitchFamily="34" charset="0"/>
                <a:ea typeface="Open Sans" panose="020B0606030504020204" pitchFamily="34" charset="0"/>
                <a:cs typeface="Open Sans" panose="020B0606030504020204" pitchFamily="34" charset="0"/>
              </a:rPr>
              <a:t>ight</a:t>
            </a:r>
            <a:r>
              <a:rPr lang="en-US" sz="2000" dirty="0" smtClean="0">
                <a:latin typeface="Open Sans" panose="020B0606030504020204" pitchFamily="34" charset="0"/>
                <a:ea typeface="Open Sans" panose="020B0606030504020204" pitchFamily="34" charset="0"/>
                <a:cs typeface="Open Sans" panose="020B0606030504020204" pitchFamily="34" charset="0"/>
              </a:rPr>
              <a:t> </a:t>
            </a:r>
            <a:r>
              <a:rPr lang="en-US" sz="2000" dirty="0">
                <a:latin typeface="Open Sans" panose="020B0606030504020204" pitchFamily="34" charset="0"/>
                <a:ea typeface="Open Sans" panose="020B0606030504020204" pitchFamily="34" charset="0"/>
                <a:cs typeface="Open Sans" panose="020B0606030504020204" pitchFamily="34" charset="0"/>
              </a:rPr>
              <a:t>hand l</a:t>
            </a:r>
            <a:r>
              <a:rPr lang="en-IN" sz="2000" dirty="0" err="1" smtClean="0">
                <a:latin typeface="Open Sans" panose="020B0606030504020204" pitchFamily="34" charset="0"/>
                <a:ea typeface="Open Sans" panose="020B0606030504020204" pitchFamily="34" charset="0"/>
                <a:cs typeface="Open Sans" panose="020B0606030504020204" pitchFamily="34" charset="0"/>
              </a:rPr>
              <a:t>imit</a:t>
            </a:r>
            <a:r>
              <a:rPr lang="en-IN" sz="2000" dirty="0" smtClean="0">
                <a:latin typeface="Open Sans" panose="020B0606030504020204" pitchFamily="34" charset="0"/>
                <a:ea typeface="Open Sans" panose="020B0606030504020204" pitchFamily="34" charset="0"/>
                <a:cs typeface="Open Sans" panose="020B0606030504020204" pitchFamily="34" charset="0"/>
              </a:rPr>
              <a:t>:</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3420280" y="4137149"/>
                <a:ext cx="5898465" cy="72109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lim>
                          </m:limLow>
                        </m:fName>
                        <m:e>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3420280" y="4137149"/>
                <a:ext cx="5898465" cy="721095"/>
              </a:xfrm>
              <a:prstGeom prst="rect">
                <a:avLst/>
              </a:prstGeom>
              <a:blipFill rotWithShape="0">
                <a:blip r:embed="rId4"/>
                <a:stretch>
                  <a:fillRect/>
                </a:stretch>
              </a:blipFill>
              <a:effectLst/>
            </p:spPr>
            <p:txBody>
              <a:bodyPr/>
              <a:lstStyle/>
              <a:p>
                <a:r>
                  <a:rPr lang="en-US">
                    <a:noFill/>
                  </a:rPr>
                  <a:t> </a:t>
                </a:r>
              </a:p>
            </p:txBody>
          </p:sp>
        </mc:Fallback>
      </mc:AlternateContent>
      <p:sp>
        <p:nvSpPr>
          <p:cNvPr id="25" name="TextBox 24"/>
          <p:cNvSpPr txBox="1"/>
          <p:nvPr/>
        </p:nvSpPr>
        <p:spPr>
          <a:xfrm>
            <a:off x="741635" y="4469647"/>
            <a:ext cx="2083625"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26" name="TextBox 25"/>
          <p:cNvSpPr txBox="1"/>
          <p:nvPr/>
        </p:nvSpPr>
        <p:spPr>
          <a:xfrm>
            <a:off x="616631" y="4382873"/>
            <a:ext cx="2574387" cy="353943"/>
          </a:xfrm>
          <a:prstGeom prst="rect">
            <a:avLst/>
          </a:prstGeom>
          <a:noFill/>
          <a:effectLst/>
        </p:spPr>
        <p:txBody>
          <a:bodyPr wrap="square" lIns="0" tIns="0" rIns="0" rtlCol="0" anchor="b">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L</a:t>
            </a:r>
            <a:r>
              <a:rPr lang="en-IN" sz="2000" dirty="0" err="1" smtClean="0">
                <a:latin typeface="Open Sans" panose="020B0606030504020204" pitchFamily="34" charset="0"/>
                <a:ea typeface="Open Sans" panose="020B0606030504020204" pitchFamily="34" charset="0"/>
                <a:cs typeface="Open Sans" panose="020B0606030504020204" pitchFamily="34" charset="0"/>
              </a:rPr>
              <a:t>imit</a:t>
            </a:r>
            <a:r>
              <a:rPr lang="en-IN" sz="2000" dirty="0" smtClean="0">
                <a:latin typeface="Open Sans" panose="020B0606030504020204" pitchFamily="34" charset="0"/>
                <a:ea typeface="Open Sans" panose="020B0606030504020204" pitchFamily="34" charset="0"/>
                <a:cs typeface="Open Sans" panose="020B0606030504020204" pitchFamily="34" charset="0"/>
              </a:rPr>
              <a:t>:</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5028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arn(inVertical)">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4" grpId="0"/>
      <p:bldP spid="20" grpId="0"/>
      <p:bldP spid="24"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BB5803-7BBA-4C5B-A956-5BF7AE1D4C8C}"/>
              </a:ext>
            </a:extLst>
          </p:cNvPr>
          <p:cNvSpPr>
            <a:spLocks noGrp="1"/>
          </p:cNvSpPr>
          <p:nvPr>
            <p:ph type="title"/>
          </p:nvPr>
        </p:nvSpPr>
        <p:spPr/>
        <p:txBody>
          <a:bodyPr/>
          <a:lstStyle/>
          <a:p>
            <a:r>
              <a:rPr lang="en-IN" sz="3600" dirty="0" smtClean="0"/>
              <a:t>Alternative notation</a:t>
            </a:r>
            <a:endParaRPr lang="en-US" sz="3600" dirty="0"/>
          </a:p>
        </p:txBody>
      </p:sp>
      <p:sp>
        <p:nvSpPr>
          <p:cNvPr id="3" name="Content Placeholder 2">
            <a:extLst>
              <a:ext uri="{FF2B5EF4-FFF2-40B4-BE49-F238E27FC236}">
                <a16:creationId xmlns="" xmlns:a16="http://schemas.microsoft.com/office/drawing/2014/main" id="{CE2AF09C-F749-4CFA-B5D6-4FA9827CABB5}"/>
              </a:ext>
            </a:extLst>
          </p:cNvPr>
          <p:cNvSpPr>
            <a:spLocks noGrp="1"/>
          </p:cNvSpPr>
          <p:nvPr>
            <p:ph sz="quarter" idx="23"/>
          </p:nvPr>
        </p:nvSpPr>
        <p:spPr>
          <a:xfrm>
            <a:off x="736600" y="1289050"/>
            <a:ext cx="3707384" cy="311150"/>
          </a:xfrm>
        </p:spPr>
        <p:txBody>
          <a:bodyPr/>
          <a:lstStyle/>
          <a:p>
            <a:r>
              <a:rPr lang="en-US" altLang="en-US" dirty="0"/>
              <a:t>An alternative notation for</a:t>
            </a:r>
          </a:p>
        </p:txBody>
      </p:sp>
      <p:graphicFrame>
        <p:nvGraphicFramePr>
          <p:cNvPr id="12" name="Content Placeholder 11" descr="lim_(x right arrow a) (f(x)) = L">
            <a:extLst>
              <a:ext uri="{FF2B5EF4-FFF2-40B4-BE49-F238E27FC236}">
                <a16:creationId xmlns="" xmlns:a16="http://schemas.microsoft.com/office/drawing/2014/main" id="{03B845D2-F272-4193-AF1C-DCBFF1941EAF}"/>
              </a:ext>
            </a:extLst>
          </p:cNvPr>
          <p:cNvGraphicFramePr>
            <a:graphicFrameLocks noGrp="1" noChangeAspect="1"/>
          </p:cNvGraphicFramePr>
          <p:nvPr>
            <p:ph sz="quarter" idx="24"/>
            <p:extLst/>
          </p:nvPr>
        </p:nvGraphicFramePr>
        <p:xfrm>
          <a:off x="5284788" y="1701800"/>
          <a:ext cx="1616075" cy="506413"/>
        </p:xfrm>
        <a:graphic>
          <a:graphicData uri="http://schemas.openxmlformats.org/presentationml/2006/ole">
            <mc:AlternateContent xmlns:mc="http://schemas.openxmlformats.org/markup-compatibility/2006">
              <mc:Choice xmlns:v="urn:schemas-microsoft-com:vml" Requires="v">
                <p:oleObj spid="_x0000_s500846" name="Equation" r:id="rId3" imgW="1663560" imgH="520560" progId="Equation.DSMT4">
                  <p:embed/>
                </p:oleObj>
              </mc:Choice>
              <mc:Fallback>
                <p:oleObj name="Equation" r:id="rId3" imgW="1663560" imgH="520560" progId="Equation.DSMT4">
                  <p:embed/>
                  <p:pic>
                    <p:nvPicPr>
                      <p:cNvPr id="0" name=""/>
                      <p:cNvPicPr/>
                      <p:nvPr/>
                    </p:nvPicPr>
                    <p:blipFill>
                      <a:blip r:embed="rId4"/>
                      <a:stretch>
                        <a:fillRect/>
                      </a:stretch>
                    </p:blipFill>
                    <p:spPr>
                      <a:xfrm>
                        <a:off x="5284788" y="1701800"/>
                        <a:ext cx="1616075" cy="506413"/>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27E90A79-FD6E-4DA5-A50C-8C554AE207AB}"/>
              </a:ext>
            </a:extLst>
          </p:cNvPr>
          <p:cNvSpPr>
            <a:spLocks noGrp="1"/>
          </p:cNvSpPr>
          <p:nvPr>
            <p:ph sz="quarter" idx="25"/>
          </p:nvPr>
        </p:nvSpPr>
        <p:spPr>
          <a:xfrm>
            <a:off x="736600" y="2324100"/>
            <a:ext cx="281039" cy="330610"/>
          </a:xfrm>
        </p:spPr>
        <p:txBody>
          <a:bodyPr/>
          <a:lstStyle/>
          <a:p>
            <a:r>
              <a:rPr lang="en-US" altLang="en-US" dirty="0"/>
              <a:t>is</a:t>
            </a:r>
            <a:endParaRPr lang="en-US" dirty="0"/>
          </a:p>
        </p:txBody>
      </p:sp>
      <p:graphicFrame>
        <p:nvGraphicFramePr>
          <p:cNvPr id="8" name="Content Placeholder 7" descr="f(x) right arrow L as x right arrow a"/>
          <p:cNvGraphicFramePr>
            <a:graphicFrameLocks noGrp="1" noChangeAspect="1"/>
          </p:cNvGraphicFramePr>
          <p:nvPr>
            <p:ph sz="quarter" idx="26"/>
            <p:extLst/>
          </p:nvPr>
        </p:nvGraphicFramePr>
        <p:xfrm>
          <a:off x="4862513" y="2944813"/>
          <a:ext cx="3095625" cy="515937"/>
        </p:xfrm>
        <a:graphic>
          <a:graphicData uri="http://schemas.openxmlformats.org/presentationml/2006/ole">
            <mc:AlternateContent xmlns:mc="http://schemas.openxmlformats.org/markup-compatibility/2006">
              <mc:Choice xmlns:v="urn:schemas-microsoft-com:vml" Requires="v">
                <p:oleObj spid="_x0000_s500847" name="Equation" r:id="rId5" imgW="1523880" imgH="253800" progId="Equation.DSMT4">
                  <p:embed/>
                </p:oleObj>
              </mc:Choice>
              <mc:Fallback>
                <p:oleObj name="Equation" r:id="rId5" imgW="1523880" imgH="253800" progId="Equation.DSMT4">
                  <p:embed/>
                  <p:pic>
                    <p:nvPicPr>
                      <p:cNvPr id="0" name=""/>
                      <p:cNvPicPr/>
                      <p:nvPr/>
                    </p:nvPicPr>
                    <p:blipFill>
                      <a:blip r:embed="rId6"/>
                      <a:stretch>
                        <a:fillRect/>
                      </a:stretch>
                    </p:blipFill>
                    <p:spPr>
                      <a:xfrm>
                        <a:off x="4862513" y="2944813"/>
                        <a:ext cx="3095625" cy="515937"/>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6EF8EE32-CDF6-4DA7-884B-542ADDCAB43F}"/>
              </a:ext>
            </a:extLst>
          </p:cNvPr>
          <p:cNvSpPr>
            <a:spLocks noGrp="1"/>
          </p:cNvSpPr>
          <p:nvPr>
            <p:ph sz="quarter" idx="27"/>
          </p:nvPr>
        </p:nvSpPr>
        <p:spPr>
          <a:xfrm>
            <a:off x="736600" y="3746139"/>
            <a:ext cx="10718800" cy="2114334"/>
          </a:xfrm>
        </p:spPr>
        <p:txBody>
          <a:bodyPr/>
          <a:lstStyle/>
          <a:p>
            <a:pPr>
              <a:lnSpc>
                <a:spcPct val="100000"/>
              </a:lnSpc>
              <a:spcAft>
                <a:spcPts val="600"/>
              </a:spcAft>
            </a:pPr>
            <a:r>
              <a:rPr lang="en-US" altLang="en-US" dirty="0">
                <a:latin typeface="Arial" panose="020B0604020202020204" pitchFamily="34" charset="0"/>
                <a:cs typeface="Arial" panose="020B0604020202020204" pitchFamily="34" charset="0"/>
              </a:rPr>
              <a:t>which is usually read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a:t>
            </a:r>
            <a:r>
              <a:rPr lang="en-US" altLang="en-US" i="1" dirty="0">
                <a:latin typeface="Arial" panose="020B0604020202020204" pitchFamily="34" charset="0"/>
                <a:cs typeface="Arial" panose="020B0604020202020204" pitchFamily="34" charset="0"/>
              </a:rPr>
              <a:t>L </a:t>
            </a:r>
            <a:r>
              <a:rPr lang="en-US" altLang="en-US" dirty="0">
                <a:latin typeface="Arial" panose="020B0604020202020204" pitchFamily="34" charset="0"/>
                <a:cs typeface="Arial" panose="020B0604020202020204" pitchFamily="34" charset="0"/>
              </a:rPr>
              <a:t>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a:t>
            </a:r>
          </a:p>
          <a:p>
            <a:pPr>
              <a:lnSpc>
                <a:spcPct val="100000"/>
              </a:lnSpc>
              <a:spcAft>
                <a:spcPts val="600"/>
              </a:spcAft>
            </a:pPr>
            <a:r>
              <a:rPr lang="en-US" altLang="en-US" dirty="0">
                <a:latin typeface="Arial" panose="020B0604020202020204" pitchFamily="34" charset="0"/>
                <a:cs typeface="Arial" panose="020B0604020202020204" pitchFamily="34" charset="0"/>
              </a:rPr>
              <a:t>Notice the phrase “but </a:t>
            </a:r>
            <a:r>
              <a:rPr lang="en-US" altLang="en-US" i="1" dirty="0">
                <a:latin typeface="Arial" panose="020B0604020202020204" pitchFamily="34" charset="0"/>
                <a:cs typeface="Arial" panose="020B0604020202020204" pitchFamily="34" charset="0"/>
              </a:rPr>
              <a:t>x </a:t>
            </a:r>
            <a:r>
              <a:rPr lang="en-IN" dirty="0"/>
              <a:t>not equal to</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i="1" dirty="0">
                <a:latin typeface="Arial" panose="020B0604020202020204" pitchFamily="34" charset="0"/>
                <a:cs typeface="Arial" panose="020B0604020202020204" pitchFamily="34" charset="0"/>
                <a:sym typeface="Symbol" panose="05050102010706020507" pitchFamily="18" charset="2"/>
              </a:rPr>
              <a:t>a</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a:latin typeface="Arial" panose="020B0604020202020204" pitchFamily="34" charset="0"/>
                <a:cs typeface="Arial" panose="020B0604020202020204" pitchFamily="34" charset="0"/>
              </a:rPr>
              <a:t>in the definition of limit. This means that in finding the limit of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we never consider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In fact,     </a:t>
            </a:r>
            <a:r>
              <a:rPr lang="en-US" altLang="en-US" i="1" dirty="0">
                <a:latin typeface="Arial" panose="020B0604020202020204" pitchFamily="34" charset="0"/>
                <a:cs typeface="Arial" panose="020B0604020202020204" pitchFamily="34" charset="0"/>
              </a:rPr>
              <a:t>f</a:t>
            </a:r>
            <a:r>
              <a:rPr lang="en-US" altLang="en-US" sz="400" i="1"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need not even be defined when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The only thing that matters is how </a:t>
            </a:r>
            <a:r>
              <a:rPr lang="en-US" altLang="en-US" i="1" dirty="0">
                <a:latin typeface="Arial" panose="020B0604020202020204" pitchFamily="34" charset="0"/>
                <a:cs typeface="Arial" panose="020B0604020202020204" pitchFamily="34" charset="0"/>
              </a:rPr>
              <a:t>f</a:t>
            </a:r>
            <a:r>
              <a:rPr lang="en-US" altLang="en-US" dirty="0">
                <a:latin typeface="Arial" panose="020B0604020202020204" pitchFamily="34" charset="0"/>
                <a:cs typeface="Arial" panose="020B0604020202020204" pitchFamily="34" charset="0"/>
              </a:rPr>
              <a:t> is defined </a:t>
            </a:r>
            <a:r>
              <a:rPr lang="en-US" altLang="en-US" i="1" dirty="0">
                <a:latin typeface="Arial" panose="020B0604020202020204" pitchFamily="34" charset="0"/>
                <a:cs typeface="Arial" panose="020B0604020202020204" pitchFamily="34" charset="0"/>
              </a:rPr>
              <a:t>near </a:t>
            </a:r>
            <a:r>
              <a:rPr lang="en-US" altLang="en-US" i="1" dirty="0" smtClean="0">
                <a:latin typeface="Arial" panose="020B0604020202020204" pitchFamily="34" charset="0"/>
                <a:cs typeface="Arial" panose="020B0604020202020204" pitchFamily="34" charset="0"/>
              </a:rPr>
              <a:t>a</a:t>
            </a:r>
            <a:r>
              <a:rPr lang="en-US" altLang="en-US" dirty="0" smtClean="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383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587922"/>
          </a:xfrm>
        </p:spPr>
        <p:txBody>
          <a:bodyPr/>
          <a:lstStyle/>
          <a:p>
            <a:pPr algn="ctr"/>
            <a:r>
              <a:rPr lang="en-IN" dirty="0" smtClean="0">
                <a:solidFill>
                  <a:srgbClr val="0079C2"/>
                </a:solidFill>
              </a:rPr>
              <a:t>Estimating </a:t>
            </a:r>
            <a:r>
              <a:rPr lang="en-IN" dirty="0">
                <a:solidFill>
                  <a:srgbClr val="0079C2"/>
                </a:solidFill>
              </a:rPr>
              <a:t>Limits Numerically and Graphically</a:t>
            </a:r>
          </a:p>
        </p:txBody>
      </p:sp>
    </p:spTree>
    <p:extLst>
      <p:ext uri="{BB962C8B-B14F-4D97-AF65-F5344CB8AC3E}">
        <p14:creationId xmlns:p14="http://schemas.microsoft.com/office/powerpoint/2010/main" val="2623142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86A82-5515-4388-BD03-1B39659187DC}"/>
              </a:ext>
            </a:extLst>
          </p:cNvPr>
          <p:cNvSpPr>
            <a:spLocks noGrp="1"/>
          </p:cNvSpPr>
          <p:nvPr>
            <p:ph type="title"/>
          </p:nvPr>
        </p:nvSpPr>
        <p:spPr/>
        <p:txBody>
          <a:bodyPr/>
          <a:lstStyle/>
          <a:p>
            <a:r>
              <a:rPr lang="en-US" altLang="en-US" dirty="0" smtClean="0"/>
              <a:t>Evaluate </a:t>
            </a:r>
            <a:r>
              <a:rPr lang="en-US" altLang="en-US" dirty="0"/>
              <a:t>and </a:t>
            </a:r>
            <a:r>
              <a:rPr lang="en-US" altLang="en-US" dirty="0" smtClean="0"/>
              <a:t>Estimate Limits</a:t>
            </a:r>
            <a:endParaRPr lang="en-US" dirty="0"/>
          </a:p>
        </p:txBody>
      </p:sp>
      <p:sp>
        <p:nvSpPr>
          <p:cNvPr id="3" name="Content Placeholder 2">
            <a:extLst>
              <a:ext uri="{FF2B5EF4-FFF2-40B4-BE49-F238E27FC236}">
                <a16:creationId xmlns:a16="http://schemas.microsoft.com/office/drawing/2014/main" xmlns="" id="{8C2DCBB9-8550-416C-A633-C8CA235FB9A6}"/>
              </a:ext>
            </a:extLst>
          </p:cNvPr>
          <p:cNvSpPr>
            <a:spLocks noGrp="1"/>
          </p:cNvSpPr>
          <p:nvPr>
            <p:ph sz="quarter" idx="23"/>
          </p:nvPr>
        </p:nvSpPr>
        <p:spPr>
          <a:xfrm>
            <a:off x="736600" y="1289050"/>
            <a:ext cx="4426243" cy="391314"/>
          </a:xfrm>
        </p:spPr>
        <p:txBody>
          <a:bodyPr/>
          <a:lstStyle/>
          <a:p>
            <a:r>
              <a:rPr lang="en-US" altLang="en-US" dirty="0" smtClean="0"/>
              <a:t>We </a:t>
            </a:r>
            <a:r>
              <a:rPr lang="en-US" altLang="en-US" dirty="0"/>
              <a:t>can </a:t>
            </a:r>
            <a:r>
              <a:rPr lang="en-US" altLang="en-US" dirty="0" smtClean="0"/>
              <a:t>estimate a limit</a:t>
            </a:r>
            <a:endParaRPr lang="en-US" altLang="en-US" dirty="0"/>
          </a:p>
        </p:txBody>
      </p:sp>
      <p:sp>
        <p:nvSpPr>
          <p:cNvPr id="21" name="TextBox 20"/>
          <p:cNvSpPr txBox="1"/>
          <p:nvPr/>
        </p:nvSpPr>
        <p:spPr>
          <a:xfrm>
            <a:off x="3015175" y="1897495"/>
            <a:ext cx="6161649" cy="784830"/>
          </a:xfrm>
          <a:prstGeom prst="rect">
            <a:avLst/>
          </a:prstGeom>
          <a:noFill/>
          <a:effectLst/>
        </p:spPr>
        <p:txBody>
          <a:bodyPr wrap="square" lIns="0" tIns="0" rIns="0" rtlCol="0" anchor="b">
            <a:spAutoFit/>
          </a:bodyPr>
          <a:lstStyle/>
          <a:p>
            <a:pPr marL="342900" indent="-342900">
              <a:buFont typeface="Arial" panose="020B0604020202020204" pitchFamily="34" charset="0"/>
              <a:buChar char="•"/>
            </a:pPr>
            <a:r>
              <a:rPr lang="en-US" sz="2400" dirty="0" smtClean="0">
                <a:latin typeface="Open Sans" panose="020B0606030504020204" pitchFamily="34" charset="0"/>
                <a:ea typeface="Open Sans" panose="020B0606030504020204" pitchFamily="34" charset="0"/>
                <a:cs typeface="Open Sans" panose="020B0606030504020204" pitchFamily="34" charset="0"/>
              </a:rPr>
              <a:t>Numer</a:t>
            </a:r>
            <a:r>
              <a:rPr lang="en-US" altLang="en-US" sz="2400" dirty="0" smtClean="0"/>
              <a:t>ically</a:t>
            </a:r>
          </a:p>
          <a:p>
            <a:pPr marL="342900" indent="-342900">
              <a:buFont typeface="Arial" panose="020B0604020202020204" pitchFamily="34" charset="0"/>
              <a:buChar char="•"/>
            </a:pPr>
            <a:r>
              <a:rPr lang="en-US" sz="2400" dirty="0" smtClean="0">
                <a:latin typeface="Open Sans" panose="020B0606030504020204" pitchFamily="34" charset="0"/>
                <a:ea typeface="Open Sans" panose="020B0606030504020204" pitchFamily="34" charset="0"/>
                <a:cs typeface="Open Sans" panose="020B0606030504020204" pitchFamily="34" charset="0"/>
              </a:rPr>
              <a:t>Graph</a:t>
            </a:r>
            <a:r>
              <a:rPr lang="en-US" altLang="en-US" sz="2400" dirty="0" smtClean="0"/>
              <a:t>ically</a:t>
            </a:r>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p:sp>
        <p:nvSpPr>
          <p:cNvPr id="23" name="Content Placeholder 2">
            <a:extLst>
              <a:ext uri="{FF2B5EF4-FFF2-40B4-BE49-F238E27FC236}">
                <a16:creationId xmlns:a16="http://schemas.microsoft.com/office/drawing/2014/main" xmlns="" id="{8C2DCBB9-8550-416C-A633-C8CA235FB9A6}"/>
              </a:ext>
            </a:extLst>
          </p:cNvPr>
          <p:cNvSpPr>
            <a:spLocks noGrp="1"/>
          </p:cNvSpPr>
          <p:nvPr>
            <p:ph sz="quarter" idx="23"/>
          </p:nvPr>
        </p:nvSpPr>
        <p:spPr>
          <a:xfrm>
            <a:off x="736600" y="3143640"/>
            <a:ext cx="4426243" cy="391314"/>
          </a:xfrm>
        </p:spPr>
        <p:txBody>
          <a:bodyPr/>
          <a:lstStyle/>
          <a:p>
            <a:r>
              <a:rPr lang="en-US" altLang="en-US" dirty="0" smtClean="0"/>
              <a:t>We </a:t>
            </a:r>
            <a:r>
              <a:rPr lang="en-US" altLang="en-US" dirty="0"/>
              <a:t>can </a:t>
            </a:r>
            <a:r>
              <a:rPr lang="en-US" altLang="en-US" dirty="0" smtClean="0"/>
              <a:t>evaluate a limit</a:t>
            </a:r>
            <a:endParaRPr lang="en-US" altLang="en-US" dirty="0"/>
          </a:p>
        </p:txBody>
      </p:sp>
      <p:sp>
        <p:nvSpPr>
          <p:cNvPr id="24" name="TextBox 23"/>
          <p:cNvSpPr txBox="1"/>
          <p:nvPr/>
        </p:nvSpPr>
        <p:spPr>
          <a:xfrm>
            <a:off x="2949721" y="3614407"/>
            <a:ext cx="6161649" cy="415498"/>
          </a:xfrm>
          <a:prstGeom prst="rect">
            <a:avLst/>
          </a:prstGeom>
          <a:noFill/>
          <a:effectLst/>
        </p:spPr>
        <p:txBody>
          <a:bodyPr wrap="square" lIns="0" tIns="0" rIns="0" rtlCol="0" anchor="b">
            <a:spAutoFit/>
          </a:bodyPr>
          <a:lstStyle/>
          <a:p>
            <a:pPr marL="342900" indent="-342900">
              <a:buFont typeface="Arial" panose="020B0604020202020204" pitchFamily="34" charset="0"/>
              <a:buChar char="•"/>
            </a:pPr>
            <a:r>
              <a:rPr lang="en-US" altLang="en-US" sz="2400" dirty="0" smtClean="0"/>
              <a:t>Algebraically</a:t>
            </a:r>
          </a:p>
        </p:txBody>
      </p:sp>
    </p:spTree>
    <p:extLst>
      <p:ext uri="{BB962C8B-B14F-4D97-AF65-F5344CB8AC3E}">
        <p14:creationId xmlns:p14="http://schemas.microsoft.com/office/powerpoint/2010/main" val="14128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build="p"/>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600" dirty="0" smtClean="0"/>
              <a:t>Estimating </a:t>
            </a:r>
            <a:r>
              <a:rPr lang="en-IN" sz="3600" dirty="0"/>
              <a:t>Limits Numerically and </a:t>
            </a:r>
            <a:r>
              <a:rPr lang="en-IN" sz="3600" dirty="0" smtClean="0"/>
              <a:t>Graphically</a:t>
            </a:r>
            <a:endParaRPr lang="en-US" sz="3600" dirty="0"/>
          </a:p>
        </p:txBody>
      </p:sp>
      <p:sp>
        <p:nvSpPr>
          <p:cNvPr id="2" name="Content Placeholder 1"/>
          <p:cNvSpPr>
            <a:spLocks noGrp="1"/>
          </p:cNvSpPr>
          <p:nvPr>
            <p:ph sz="quarter" idx="23"/>
          </p:nvPr>
        </p:nvSpPr>
        <p:spPr>
          <a:xfrm>
            <a:off x="736600" y="1289050"/>
            <a:ext cx="7738165" cy="477838"/>
          </a:xfrm>
        </p:spPr>
        <p:txBody>
          <a:bodyPr/>
          <a:lstStyle/>
          <a:p>
            <a:r>
              <a:rPr lang="en-US" altLang="en-US" dirty="0"/>
              <a:t>Let’s investigate the behavior of the function </a:t>
            </a:r>
            <a:r>
              <a:rPr lang="en-US" altLang="en-US" i="1" dirty="0"/>
              <a:t>f</a:t>
            </a:r>
            <a:r>
              <a:rPr lang="en-US" altLang="en-US" dirty="0"/>
              <a:t> defined by</a:t>
            </a:r>
            <a:endParaRPr lang="en-US" dirty="0"/>
          </a:p>
          <a:p>
            <a:endParaRPr lang="en-US" dirty="0"/>
          </a:p>
        </p:txBody>
      </p:sp>
      <p:graphicFrame>
        <p:nvGraphicFramePr>
          <p:cNvPr id="7" name="Content Placeholder 6" descr="f(x) = (x minus 1)∕((x^2) minus 1)"/>
          <p:cNvGraphicFramePr>
            <a:graphicFrameLocks noGrp="1" noChangeAspect="1"/>
          </p:cNvGraphicFramePr>
          <p:nvPr>
            <p:ph sz="quarter" idx="24"/>
            <p:extLst/>
          </p:nvPr>
        </p:nvGraphicFramePr>
        <p:xfrm>
          <a:off x="8474765" y="1262546"/>
          <a:ext cx="2736850" cy="401638"/>
        </p:xfrm>
        <a:graphic>
          <a:graphicData uri="http://schemas.openxmlformats.org/presentationml/2006/ole">
            <mc:AlternateContent xmlns:mc="http://schemas.openxmlformats.org/markup-compatibility/2006">
              <mc:Choice xmlns:v="urn:schemas-microsoft-com:vml" Requires="v">
                <p:oleObj spid="_x0000_s496701" name="Equation" r:id="rId3" imgW="2768400" imgH="406080" progId="Equation.DSMT4">
                  <p:embed/>
                </p:oleObj>
              </mc:Choice>
              <mc:Fallback>
                <p:oleObj name="Equation" r:id="rId3" imgW="2768400" imgH="406080" progId="Equation.DSMT4">
                  <p:embed/>
                  <p:pic>
                    <p:nvPicPr>
                      <p:cNvPr id="0" name=""/>
                      <p:cNvPicPr/>
                      <p:nvPr/>
                    </p:nvPicPr>
                    <p:blipFill>
                      <a:blip r:embed="rId4"/>
                      <a:stretch>
                        <a:fillRect/>
                      </a:stretch>
                    </p:blipFill>
                    <p:spPr>
                      <a:xfrm>
                        <a:off x="8474765" y="1262546"/>
                        <a:ext cx="2736850" cy="401638"/>
                      </a:xfrm>
                      <a:prstGeom prst="rect">
                        <a:avLst/>
                      </a:prstGeom>
                    </p:spPr>
                  </p:pic>
                </p:oleObj>
              </mc:Fallback>
            </mc:AlternateContent>
          </a:graphicData>
        </a:graphic>
      </p:graphicFrame>
      <p:sp>
        <p:nvSpPr>
          <p:cNvPr id="4" name="Content Placeholder 3"/>
          <p:cNvSpPr>
            <a:spLocks noGrp="1"/>
          </p:cNvSpPr>
          <p:nvPr>
            <p:ph sz="quarter" idx="25"/>
          </p:nvPr>
        </p:nvSpPr>
        <p:spPr>
          <a:xfrm>
            <a:off x="736600" y="1714508"/>
            <a:ext cx="10712450" cy="1147962"/>
          </a:xfrm>
        </p:spPr>
        <p:txBody>
          <a:bodyPr/>
          <a:lstStyle/>
          <a:p>
            <a:r>
              <a:rPr lang="en-US" altLang="en-US" dirty="0"/>
              <a:t>for values of </a:t>
            </a:r>
            <a:r>
              <a:rPr lang="en-US" altLang="en-US" i="1" dirty="0"/>
              <a:t>x</a:t>
            </a:r>
            <a:r>
              <a:rPr lang="en-US" altLang="en-US" dirty="0"/>
              <a:t> near 1.</a:t>
            </a:r>
          </a:p>
          <a:p>
            <a:r>
              <a:rPr lang="en-US" altLang="en-US" dirty="0"/>
              <a:t>The following table gives values of </a:t>
            </a:r>
            <a:r>
              <a:rPr lang="en-US" altLang="en-US" i="1" dirty="0"/>
              <a:t>f</a:t>
            </a:r>
            <a:r>
              <a:rPr lang="en-US" altLang="en-US" sz="400" i="1" dirty="0"/>
              <a:t> </a:t>
            </a:r>
            <a:r>
              <a:rPr lang="en-US" altLang="en-US" dirty="0"/>
              <a:t>(</a:t>
            </a:r>
            <a:r>
              <a:rPr lang="en-US" altLang="en-US" i="1" dirty="0"/>
              <a:t>x</a:t>
            </a:r>
            <a:r>
              <a:rPr lang="en-US" altLang="en-US" dirty="0"/>
              <a:t>) for values of </a:t>
            </a:r>
            <a:r>
              <a:rPr lang="en-US" altLang="en-US" i="1" dirty="0"/>
              <a:t>x</a:t>
            </a:r>
            <a:r>
              <a:rPr lang="en-US" altLang="en-US" dirty="0"/>
              <a:t> close to 1 but not equal to 1.</a:t>
            </a:r>
            <a:endParaRPr lang="en-US" dirty="0"/>
          </a:p>
        </p:txBody>
      </p:sp>
      <p:pic>
        <p:nvPicPr>
          <p:cNvPr id="25" name="Content Placeholder 24" descr="Table presents below information about f(x) when x &lt; 1 and x &gt; 1.&#10;x: 0.5 f(x): 0.666667; x: 0.9 f(x): 0.526316; x: 0.99 f(x): 502513; x: 0.999 f(x): 0.500250; x: 0.9999 f(x): 0.500025&#10;x: 1.5 f(x): 0.400000; x: 1.1 f(x): 0.476190; x: 1.01 f(x): 0.497512; x: 1.001 f(x): 0.499750; x: 1.0001 f(x): 0.499975;&#10;Below the columns x &lt; 1 and x &gt; 1 a downward arrows point to the number 1, and below the columns of f(x) downward arrows point to the the number 0.5">
            <a:extLst>
              <a:ext uri="{FF2B5EF4-FFF2-40B4-BE49-F238E27FC236}">
                <a16:creationId xmlns="" xmlns:a16="http://schemas.microsoft.com/office/drawing/2014/main" id="{ED99A13A-60B9-4874-9362-2A98564F0B77}"/>
              </a:ext>
            </a:extLst>
          </p:cNvPr>
          <p:cNvPicPr>
            <a:picLocks noGrp="1" noChangeAspect="1"/>
          </p:cNvPicPr>
          <p:nvPr>
            <p:ph sz="quarter" idx="26"/>
          </p:nvPr>
        </p:nvPicPr>
        <p:blipFill>
          <a:blip r:embed="rId5"/>
          <a:stretch>
            <a:fillRect/>
          </a:stretch>
        </p:blipFill>
        <p:spPr>
          <a:xfrm>
            <a:off x="3616243" y="3051954"/>
            <a:ext cx="4686954" cy="2949602"/>
          </a:xfrm>
          <a:prstGeom prst="rect">
            <a:avLst/>
          </a:prstGeom>
        </p:spPr>
      </p:pic>
      <p:sp>
        <p:nvSpPr>
          <p:cNvPr id="3" name="Oval 2"/>
          <p:cNvSpPr/>
          <p:nvPr/>
        </p:nvSpPr>
        <p:spPr>
          <a:xfrm>
            <a:off x="3709116" y="2912794"/>
            <a:ext cx="772732" cy="22280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1519311" y="6288258"/>
            <a:ext cx="912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15992" y="6217917"/>
            <a:ext cx="173794" cy="1547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59720" y="6482393"/>
            <a:ext cx="295422"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1</a:t>
            </a:r>
          </a:p>
        </p:txBody>
      </p:sp>
      <p:cxnSp>
        <p:nvCxnSpPr>
          <p:cNvPr id="15" name="Straight Connector 14"/>
          <p:cNvCxnSpPr/>
          <p:nvPr/>
        </p:nvCxnSpPr>
        <p:spPr>
          <a:xfrm>
            <a:off x="3709116" y="6217917"/>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56012" y="6224479"/>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21892" y="6199157"/>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151030" y="6224950"/>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052604" y="6224943"/>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28561" y="6236663"/>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607722" y="6659364"/>
            <a:ext cx="2165579"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75298" y="6358600"/>
            <a:ext cx="530795"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.0.9</a:t>
            </a:r>
          </a:p>
        </p:txBody>
      </p:sp>
      <p:sp>
        <p:nvSpPr>
          <p:cNvPr id="26" name="TextBox 25"/>
          <p:cNvSpPr txBox="1"/>
          <p:nvPr/>
        </p:nvSpPr>
        <p:spPr>
          <a:xfrm>
            <a:off x="4143454" y="6339854"/>
            <a:ext cx="693113"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.0.99</a:t>
            </a:r>
          </a:p>
        </p:txBody>
      </p:sp>
      <p:sp>
        <p:nvSpPr>
          <p:cNvPr id="27" name="TextBox 26"/>
          <p:cNvSpPr txBox="1"/>
          <p:nvPr/>
        </p:nvSpPr>
        <p:spPr>
          <a:xfrm>
            <a:off x="4909323" y="6322760"/>
            <a:ext cx="898795"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.0.999</a:t>
            </a:r>
          </a:p>
        </p:txBody>
      </p:sp>
      <p:cxnSp>
        <p:nvCxnSpPr>
          <p:cNvPr id="28" name="Straight Connector 27"/>
          <p:cNvCxnSpPr/>
          <p:nvPr/>
        </p:nvCxnSpPr>
        <p:spPr>
          <a:xfrm>
            <a:off x="7598850" y="6222602"/>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20885" y="6222605"/>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46629" y="6222607"/>
            <a:ext cx="0" cy="15474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00392" y="6355782"/>
            <a:ext cx="430880"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1.1</a:t>
            </a:r>
          </a:p>
        </p:txBody>
      </p:sp>
      <p:sp>
        <p:nvSpPr>
          <p:cNvPr id="31" name="TextBox 30"/>
          <p:cNvSpPr txBox="1"/>
          <p:nvPr/>
        </p:nvSpPr>
        <p:spPr>
          <a:xfrm>
            <a:off x="7370246" y="6353343"/>
            <a:ext cx="430880"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1.3</a:t>
            </a:r>
          </a:p>
        </p:txBody>
      </p:sp>
      <p:sp>
        <p:nvSpPr>
          <p:cNvPr id="32" name="Oval 31"/>
          <p:cNvSpPr/>
          <p:nvPr/>
        </p:nvSpPr>
        <p:spPr>
          <a:xfrm>
            <a:off x="4778457" y="2896378"/>
            <a:ext cx="1057195" cy="2244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098277" y="2966718"/>
            <a:ext cx="772732" cy="2228045"/>
          </a:xfrm>
          <a:prstGeom prst="ellipse">
            <a:avLst/>
          </a:prstGeom>
          <a:noFill/>
          <a:ln>
            <a:solidFill>
              <a:srgbClr val="000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6484643" y="6672777"/>
            <a:ext cx="2165579" cy="0"/>
          </a:xfrm>
          <a:prstGeom prst="straightConnector1">
            <a:avLst/>
          </a:prstGeom>
          <a:ln w="44450">
            <a:solidFill>
              <a:srgbClr val="0000A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136940" y="2964370"/>
            <a:ext cx="937914" cy="2230393"/>
          </a:xfrm>
          <a:prstGeom prst="ellipse">
            <a:avLst/>
          </a:prstGeom>
          <a:noFill/>
          <a:ln>
            <a:solidFill>
              <a:srgbClr val="000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404355" y="4118191"/>
                <a:ext cx="1879449" cy="72109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1</m:t>
                                  </m:r>
                                </m:e>
                                <m:sup>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04355" y="4118191"/>
                <a:ext cx="1879449" cy="721095"/>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849086" y="4125843"/>
                <a:ext cx="187944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FF0000"/>
                          </a:solidFill>
                          <a:latin typeface="Cambria Math" panose="02040503050406030204" pitchFamily="18" charset="0"/>
                          <a:ea typeface="Cambria Math" panose="02040503050406030204" pitchFamily="18" charset="0"/>
                          <a:cs typeface="Open Sans" panose="020B0606030504020204" pitchFamily="34" charset="0"/>
                        </a:rPr>
                        <m:t>0.5</m:t>
                      </m:r>
                    </m:oMath>
                  </m:oMathPara>
                </a14:m>
                <a:endPar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849086" y="4125843"/>
                <a:ext cx="1879449" cy="553998"/>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8547207" y="4086774"/>
                <a:ext cx="1879449"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1</m:t>
                                  </m:r>
                                </m:e>
                                <m:sup>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0000A3"/>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8547207" y="4086774"/>
                <a:ext cx="1879449" cy="736099"/>
              </a:xfrm>
              <a:prstGeom prst="rect">
                <a:avLst/>
              </a:prstGeom>
              <a:blipFill rotWithShape="0">
                <a:blip r:embed="rId8"/>
                <a:stretch>
                  <a:fillRect b="-826"/>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9991938" y="4109430"/>
                <a:ext cx="187944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0000A3"/>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A3"/>
                          </a:solidFill>
                          <a:latin typeface="Cambria Math" panose="02040503050406030204" pitchFamily="18" charset="0"/>
                          <a:ea typeface="Cambria Math" panose="02040503050406030204" pitchFamily="18" charset="0"/>
                          <a:cs typeface="Open Sans" panose="020B0606030504020204" pitchFamily="34" charset="0"/>
                        </a:rPr>
                        <m:t>0.5</m:t>
                      </m:r>
                    </m:oMath>
                  </m:oMathPara>
                </a14:m>
                <a:endParaRPr lang="en-US" sz="3600" dirty="0" smtClean="0">
                  <a:solidFill>
                    <a:srgbClr val="0000A3"/>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9991938" y="4109430"/>
                <a:ext cx="1879449" cy="553998"/>
              </a:xfrm>
              <a:prstGeom prst="rect">
                <a:avLst/>
              </a:prstGeom>
              <a:blipFill rotWithShape="0">
                <a:blip r:embed="rId9"/>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563198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3EC7D7-AEA7-48F9-8C84-E7BCDF687235}"/>
              </a:ext>
            </a:extLst>
          </p:cNvPr>
          <p:cNvSpPr>
            <a:spLocks noGrp="1"/>
          </p:cNvSpPr>
          <p:nvPr>
            <p:ph type="title"/>
          </p:nvPr>
        </p:nvSpPr>
        <p:spPr/>
        <p:txBody>
          <a:bodyPr/>
          <a:lstStyle/>
          <a:p>
            <a:r>
              <a:rPr lang="en-IN" sz="3600" dirty="0" smtClean="0"/>
              <a:t>Estimating </a:t>
            </a:r>
            <a:r>
              <a:rPr lang="en-IN" sz="3600" dirty="0"/>
              <a:t>Limits Numerically and </a:t>
            </a:r>
            <a:r>
              <a:rPr lang="en-IN" sz="3600" dirty="0" smtClean="0"/>
              <a:t>Graphically</a:t>
            </a:r>
            <a:endParaRPr lang="en-US" sz="3600" dirty="0"/>
          </a:p>
        </p:txBody>
      </p:sp>
      <p:sp>
        <p:nvSpPr>
          <p:cNvPr id="3" name="Content Placeholder 2">
            <a:extLst>
              <a:ext uri="{FF2B5EF4-FFF2-40B4-BE49-F238E27FC236}">
                <a16:creationId xmlns="" xmlns:a16="http://schemas.microsoft.com/office/drawing/2014/main" id="{9AA2AD24-D48F-45F7-91C7-4CB1A5C9F5A1}"/>
              </a:ext>
            </a:extLst>
          </p:cNvPr>
          <p:cNvSpPr>
            <a:spLocks noGrp="1"/>
          </p:cNvSpPr>
          <p:nvPr>
            <p:ph sz="quarter" idx="23"/>
          </p:nvPr>
        </p:nvSpPr>
        <p:spPr>
          <a:xfrm>
            <a:off x="736600" y="1289049"/>
            <a:ext cx="10718800" cy="908241"/>
          </a:xfrm>
        </p:spPr>
        <p:txBody>
          <a:bodyPr/>
          <a:lstStyle/>
          <a:p>
            <a:pPr>
              <a:lnSpc>
                <a:spcPct val="100000"/>
              </a:lnSpc>
            </a:pPr>
            <a:r>
              <a:rPr lang="en-US" altLang="en-US" dirty="0"/>
              <a:t>From the table and the graph of </a:t>
            </a:r>
            <a:r>
              <a:rPr lang="en-US" altLang="en-US" i="1" dirty="0"/>
              <a:t>f</a:t>
            </a:r>
            <a:r>
              <a:rPr lang="en-US" altLang="en-US" dirty="0"/>
              <a:t> shown in Figure 1 we see that </a:t>
            </a:r>
            <a:r>
              <a:rPr lang="en-IN" altLang="en-US" dirty="0"/>
              <a:t>the closer </a:t>
            </a:r>
            <a:r>
              <a:rPr lang="en-US" altLang="en-US" i="1" dirty="0"/>
              <a:t>x</a:t>
            </a:r>
            <a:r>
              <a:rPr lang="en-US" altLang="en-US" dirty="0"/>
              <a:t> is to 1 (on either side of 1), </a:t>
            </a:r>
            <a:r>
              <a:rPr lang="en-IN" altLang="en-US" dirty="0"/>
              <a:t>the closer</a:t>
            </a:r>
            <a:r>
              <a:rPr lang="en-US" altLang="en-US" dirty="0"/>
              <a:t> </a:t>
            </a:r>
            <a:r>
              <a:rPr lang="en-US" altLang="en-US" i="1" dirty="0"/>
              <a:t>f</a:t>
            </a:r>
            <a:r>
              <a:rPr lang="en-US" altLang="en-US" sz="400" i="1" dirty="0"/>
              <a:t> </a:t>
            </a:r>
            <a:r>
              <a:rPr lang="en-US" altLang="en-US" dirty="0"/>
              <a:t>(</a:t>
            </a:r>
            <a:r>
              <a:rPr lang="en-US" altLang="en-US" i="1" dirty="0"/>
              <a:t>x</a:t>
            </a:r>
            <a:r>
              <a:rPr lang="en-US" altLang="en-US" dirty="0"/>
              <a:t>) is to 0.5.</a:t>
            </a:r>
          </a:p>
        </p:txBody>
      </p:sp>
      <p:sp>
        <p:nvSpPr>
          <p:cNvPr id="5" name="Content Placeholder 4">
            <a:extLst>
              <a:ext uri="{FF2B5EF4-FFF2-40B4-BE49-F238E27FC236}">
                <a16:creationId xmlns="" xmlns:a16="http://schemas.microsoft.com/office/drawing/2014/main" id="{DEB042C0-6E93-4035-9E61-67538404C73C}"/>
              </a:ext>
            </a:extLst>
          </p:cNvPr>
          <p:cNvSpPr>
            <a:spLocks noGrp="1"/>
          </p:cNvSpPr>
          <p:nvPr>
            <p:ph sz="quarter" idx="25"/>
          </p:nvPr>
        </p:nvSpPr>
        <p:spPr>
          <a:xfrm>
            <a:off x="5602377" y="5704041"/>
            <a:ext cx="817120" cy="277223"/>
          </a:xfrm>
        </p:spPr>
        <p:txBody>
          <a:bodyPr/>
          <a:lstStyle/>
          <a:p>
            <a:r>
              <a:rPr lang="en-US" altLang="en-US" sz="1200" b="1" dirty="0"/>
              <a:t>Figure 1</a:t>
            </a:r>
          </a:p>
        </p:txBody>
      </p:sp>
      <p:pic>
        <p:nvPicPr>
          <p:cNvPr id="479234" name="Picture 2" descr="A curve labeled (x minus 1)∕((x^2) minus 1) is graphed on the x y coordinate plane. The curve enters the top left of the viewing window in the second quadrant, goes down and to the right, passes through the point (0, 1), and exits the right of the viewing window in the first quadrant. It has an open circle at the point (1, 0.5). A dashed perpendicular line is drawn from the point (1, 0.5) to the x-axis, and another dashed perpendicular line is drawn from the point (1, 0.5) to the y-axis. The point (1, 0) is labeled 1 with a right arrow to its left and a left arrow to its right. A label below this reads “as x approaches 1.” The point (0, 0.5) is labeled 0.5 with a downward arrow above it and an upward arrow below it. A label to the left of this reads “as f(x) approaches 0.5.” Two arrows on the curve, one to the left and the other to the right of the point (1, 0.5) point towards the point."/>
          <p:cNvPicPr>
            <a:picLocks noGrp="1" noChangeAspect="1" noChangeArrowheads="1"/>
          </p:cNvPicPr>
          <p:nvPr>
            <p:ph sz="quarter" idx="24"/>
          </p:nvPr>
        </p:nvPicPr>
        <p:blipFill>
          <a:blip r:embed="rId2">
            <a:extLst>
              <a:ext uri="{28A0092B-C50C-407E-A947-70E740481C1C}">
                <a14:useLocalDpi xmlns:a14="http://schemas.microsoft.com/office/drawing/2010/main" val="0"/>
              </a:ext>
            </a:extLst>
          </a:blip>
          <a:stretch>
            <a:fillRect/>
          </a:stretch>
        </p:blipFill>
        <p:spPr bwMode="auto">
          <a:xfrm>
            <a:off x="4333251" y="2197291"/>
            <a:ext cx="3323143" cy="3249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TextBox 5"/>
              <p:cNvSpPr txBox="1"/>
              <p:nvPr/>
            </p:nvSpPr>
            <p:spPr>
              <a:xfrm>
                <a:off x="1084247" y="3175656"/>
                <a:ext cx="1879449" cy="72109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1</m:t>
                                  </m:r>
                                </m:e>
                                <m:sup>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84247" y="3175656"/>
                <a:ext cx="1879449" cy="721095"/>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8978" y="3183308"/>
                <a:ext cx="187944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FF0000"/>
                          </a:solidFill>
                          <a:latin typeface="Cambria Math" panose="02040503050406030204" pitchFamily="18" charset="0"/>
                          <a:ea typeface="Cambria Math" panose="02040503050406030204" pitchFamily="18" charset="0"/>
                          <a:cs typeface="Open Sans" panose="020B0606030504020204" pitchFamily="34" charset="0"/>
                        </a:rPr>
                        <m:t>0.5</m:t>
                      </m:r>
                    </m:oMath>
                  </m:oMathPara>
                </a14:m>
                <a:endPar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528978" y="3183308"/>
                <a:ext cx="1879449" cy="553998"/>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547207" y="3001207"/>
                <a:ext cx="1879449"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1</m:t>
                                  </m:r>
                                </m:e>
                                <m:sup>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0000A3"/>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547207" y="3001207"/>
                <a:ext cx="1879449" cy="736099"/>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991938" y="3023863"/>
                <a:ext cx="187944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0000A3"/>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A3"/>
                          </a:solidFill>
                          <a:latin typeface="Cambria Math" panose="02040503050406030204" pitchFamily="18" charset="0"/>
                          <a:ea typeface="Cambria Math" panose="02040503050406030204" pitchFamily="18" charset="0"/>
                          <a:cs typeface="Open Sans" panose="020B0606030504020204" pitchFamily="34" charset="0"/>
                        </a:rPr>
                        <m:t>0.5</m:t>
                      </m:r>
                    </m:oMath>
                  </m:oMathPara>
                </a14:m>
                <a:endParaRPr lang="en-US" sz="3600" dirty="0" smtClean="0">
                  <a:solidFill>
                    <a:srgbClr val="0000A3"/>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991938" y="3023863"/>
                <a:ext cx="1879449" cy="553998"/>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6860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01BBA-FC6F-425F-9400-785698FF6397}"/>
              </a:ext>
            </a:extLst>
          </p:cNvPr>
          <p:cNvSpPr>
            <a:spLocks noGrp="1"/>
          </p:cNvSpPr>
          <p:nvPr>
            <p:ph type="title"/>
          </p:nvPr>
        </p:nvSpPr>
        <p:spPr/>
        <p:txBody>
          <a:bodyPr/>
          <a:lstStyle/>
          <a:p>
            <a:r>
              <a:rPr lang="en-IN" sz="3600" dirty="0" smtClean="0"/>
              <a:t>Estimating </a:t>
            </a:r>
            <a:r>
              <a:rPr lang="en-IN" sz="3600" dirty="0"/>
              <a:t>Limits Numerically and </a:t>
            </a:r>
            <a:r>
              <a:rPr lang="en-IN" sz="3600" dirty="0" smtClean="0"/>
              <a:t>Graphically</a:t>
            </a:r>
            <a:endParaRPr lang="en-US" sz="3600" dirty="0"/>
          </a:p>
        </p:txBody>
      </p:sp>
      <p:sp>
        <p:nvSpPr>
          <p:cNvPr id="3" name="Content Placeholder 2">
            <a:extLst>
              <a:ext uri="{FF2B5EF4-FFF2-40B4-BE49-F238E27FC236}">
                <a16:creationId xmlns="" xmlns:a16="http://schemas.microsoft.com/office/drawing/2014/main" id="{C39E8B88-DE8C-425D-9347-58AC815D820F}"/>
              </a:ext>
            </a:extLst>
          </p:cNvPr>
          <p:cNvSpPr>
            <a:spLocks noGrp="1"/>
          </p:cNvSpPr>
          <p:nvPr>
            <p:ph sz="quarter" idx="23"/>
          </p:nvPr>
        </p:nvSpPr>
        <p:spPr>
          <a:xfrm>
            <a:off x="736600" y="1289050"/>
            <a:ext cx="10718800" cy="844550"/>
          </a:xfrm>
        </p:spPr>
        <p:txBody>
          <a:bodyPr/>
          <a:lstStyle/>
          <a:p>
            <a:pPr>
              <a:lnSpc>
                <a:spcPct val="100000"/>
              </a:lnSpc>
            </a:pPr>
            <a:r>
              <a:rPr lang="en-US" altLang="en-US" dirty="0"/>
              <a:t>In fact, it appears that we can make the values of </a:t>
            </a:r>
            <a:r>
              <a:rPr lang="en-US" altLang="en-US" i="1" dirty="0"/>
              <a:t>f</a:t>
            </a:r>
            <a:r>
              <a:rPr lang="en-US" altLang="en-US" sz="400" i="1" dirty="0"/>
              <a:t> </a:t>
            </a:r>
            <a:r>
              <a:rPr lang="en-US" altLang="en-US" dirty="0"/>
              <a:t>(</a:t>
            </a:r>
            <a:r>
              <a:rPr lang="en-US" altLang="en-US" i="1" dirty="0"/>
              <a:t>x</a:t>
            </a:r>
            <a:r>
              <a:rPr lang="en-US" altLang="en-US" dirty="0"/>
              <a:t>) as close as we like to 0.5 by taking </a:t>
            </a:r>
            <a:r>
              <a:rPr lang="en-US" altLang="en-US" i="1" dirty="0"/>
              <a:t>x </a:t>
            </a:r>
            <a:r>
              <a:rPr lang="en-US" altLang="en-US" dirty="0"/>
              <a:t>sufficiently close to 1.</a:t>
            </a:r>
          </a:p>
        </p:txBody>
      </p:sp>
      <p:sp>
        <p:nvSpPr>
          <p:cNvPr id="4" name="Content Placeholder 3">
            <a:extLst>
              <a:ext uri="{FF2B5EF4-FFF2-40B4-BE49-F238E27FC236}">
                <a16:creationId xmlns="" xmlns:a16="http://schemas.microsoft.com/office/drawing/2014/main" id="{8C05BA2F-2241-42AA-A267-8AA257FF2E3B}"/>
              </a:ext>
            </a:extLst>
          </p:cNvPr>
          <p:cNvSpPr>
            <a:spLocks noGrp="1"/>
          </p:cNvSpPr>
          <p:nvPr>
            <p:ph sz="quarter" idx="24"/>
          </p:nvPr>
        </p:nvSpPr>
        <p:spPr>
          <a:xfrm>
            <a:off x="736600" y="2404882"/>
            <a:ext cx="6829323" cy="331932"/>
          </a:xfrm>
        </p:spPr>
        <p:txBody>
          <a:bodyPr/>
          <a:lstStyle/>
          <a:p>
            <a:r>
              <a:rPr lang="en-US" altLang="en-US" dirty="0"/>
              <a:t>We express this by saying “the limit of the function </a:t>
            </a:r>
          </a:p>
        </p:txBody>
      </p:sp>
      <p:graphicFrame>
        <p:nvGraphicFramePr>
          <p:cNvPr id="14" name="Content Placeholder 13" descr="f(x) = (x minus 1)/((x^2) minus 1)">
            <a:extLst>
              <a:ext uri="{FF2B5EF4-FFF2-40B4-BE49-F238E27FC236}">
                <a16:creationId xmlns="" xmlns:a16="http://schemas.microsoft.com/office/drawing/2014/main" id="{6F987E9D-6D81-4D88-94DB-1373C49EF30B}"/>
              </a:ext>
            </a:extLst>
          </p:cNvPr>
          <p:cNvGraphicFramePr>
            <a:graphicFrameLocks noGrp="1" noChangeAspect="1"/>
          </p:cNvGraphicFramePr>
          <p:nvPr>
            <p:ph sz="quarter" idx="25"/>
            <p:extLst/>
          </p:nvPr>
        </p:nvGraphicFramePr>
        <p:xfrm>
          <a:off x="7612785" y="2365085"/>
          <a:ext cx="2750416" cy="403504"/>
        </p:xfrm>
        <a:graphic>
          <a:graphicData uri="http://schemas.openxmlformats.org/presentationml/2006/ole">
            <mc:AlternateContent xmlns:mc="http://schemas.openxmlformats.org/markup-compatibility/2006">
              <mc:Choice xmlns:v="urn:schemas-microsoft-com:vml" Requires="v">
                <p:oleObj spid="_x0000_s497784" name="Equation" r:id="rId3" imgW="2768400" imgH="406080" progId="Equation.DSMT4">
                  <p:embed/>
                </p:oleObj>
              </mc:Choice>
              <mc:Fallback>
                <p:oleObj name="Equation" r:id="rId3" imgW="2768400" imgH="406080" progId="Equation.DSMT4">
                  <p:embed/>
                  <p:pic>
                    <p:nvPicPr>
                      <p:cNvPr id="0" name=""/>
                      <p:cNvPicPr/>
                      <p:nvPr/>
                    </p:nvPicPr>
                    <p:blipFill>
                      <a:blip r:embed="rId4"/>
                      <a:stretch>
                        <a:fillRect/>
                      </a:stretch>
                    </p:blipFill>
                    <p:spPr>
                      <a:xfrm>
                        <a:off x="7612785" y="2365085"/>
                        <a:ext cx="2750416" cy="403504"/>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01140AA6-763E-40EE-BEBD-5D6F2FC586DB}"/>
              </a:ext>
            </a:extLst>
          </p:cNvPr>
          <p:cNvSpPr>
            <a:spLocks noGrp="1"/>
          </p:cNvSpPr>
          <p:nvPr>
            <p:ph sz="quarter" idx="26"/>
          </p:nvPr>
        </p:nvSpPr>
        <p:spPr>
          <a:xfrm>
            <a:off x="736599" y="2837460"/>
            <a:ext cx="5022755" cy="407089"/>
          </a:xfrm>
        </p:spPr>
        <p:txBody>
          <a:bodyPr/>
          <a:lstStyle/>
          <a:p>
            <a:r>
              <a:rPr lang="en-US" altLang="en-US" dirty="0"/>
              <a:t>as </a:t>
            </a:r>
            <a:r>
              <a:rPr lang="en-US" altLang="en-US" i="1" dirty="0"/>
              <a:t>x</a:t>
            </a:r>
            <a:r>
              <a:rPr lang="en-US" altLang="en-US" dirty="0"/>
              <a:t> approaches 1 is equal to 0.5.”</a:t>
            </a:r>
          </a:p>
        </p:txBody>
      </p:sp>
      <p:sp>
        <p:nvSpPr>
          <p:cNvPr id="9" name="Content Placeholder 8">
            <a:extLst>
              <a:ext uri="{FF2B5EF4-FFF2-40B4-BE49-F238E27FC236}">
                <a16:creationId xmlns="" xmlns:a16="http://schemas.microsoft.com/office/drawing/2014/main" id="{97F5978D-D32D-4FD5-8F87-A6F91195F65B}"/>
              </a:ext>
            </a:extLst>
          </p:cNvPr>
          <p:cNvSpPr>
            <a:spLocks noGrp="1"/>
          </p:cNvSpPr>
          <p:nvPr>
            <p:ph sz="quarter" idx="27"/>
          </p:nvPr>
        </p:nvSpPr>
        <p:spPr>
          <a:xfrm>
            <a:off x="736600" y="3626976"/>
            <a:ext cx="3038987" cy="376246"/>
          </a:xfrm>
        </p:spPr>
        <p:txBody>
          <a:bodyPr/>
          <a:lstStyle/>
          <a:p>
            <a:r>
              <a:rPr lang="en-US" altLang="en-US" dirty="0"/>
              <a:t>The notation for this is</a:t>
            </a:r>
          </a:p>
        </p:txBody>
      </p:sp>
      <p:graphicFrame>
        <p:nvGraphicFramePr>
          <p:cNvPr id="16" name="Content Placeholder 15" descr="lim_(x right arrow 1) ((x minus 1)∕((x^2) minus 1)) = 0.5">
            <a:extLst>
              <a:ext uri="{FF2B5EF4-FFF2-40B4-BE49-F238E27FC236}">
                <a16:creationId xmlns="" xmlns:a16="http://schemas.microsoft.com/office/drawing/2014/main" id="{C3C34051-B51A-4496-9B1D-E517CBFEDF88}"/>
              </a:ext>
            </a:extLst>
          </p:cNvPr>
          <p:cNvGraphicFramePr>
            <a:graphicFrameLocks noGrp="1" noChangeAspect="1"/>
          </p:cNvGraphicFramePr>
          <p:nvPr>
            <p:ph sz="quarter" idx="28"/>
            <p:extLst/>
          </p:nvPr>
        </p:nvGraphicFramePr>
        <p:xfrm>
          <a:off x="4921250" y="4103688"/>
          <a:ext cx="2149688" cy="809506"/>
        </p:xfrm>
        <a:graphic>
          <a:graphicData uri="http://schemas.openxmlformats.org/presentationml/2006/ole">
            <mc:AlternateContent xmlns:mc="http://schemas.openxmlformats.org/markup-compatibility/2006">
              <mc:Choice xmlns:v="urn:schemas-microsoft-com:vml" Requires="v">
                <p:oleObj spid="_x0000_s497785" name="Equation" r:id="rId5" imgW="1955520" imgH="736560" progId="Equation.DSMT4">
                  <p:embed/>
                </p:oleObj>
              </mc:Choice>
              <mc:Fallback>
                <p:oleObj name="Equation" r:id="rId5" imgW="1955520" imgH="736560" progId="Equation.DSMT4">
                  <p:embed/>
                  <p:pic>
                    <p:nvPicPr>
                      <p:cNvPr id="0" name=""/>
                      <p:cNvPicPr/>
                      <p:nvPr/>
                    </p:nvPicPr>
                    <p:blipFill>
                      <a:blip r:embed="rId6"/>
                      <a:stretch>
                        <a:fillRect/>
                      </a:stretch>
                    </p:blipFill>
                    <p:spPr>
                      <a:xfrm>
                        <a:off x="4921250" y="4103688"/>
                        <a:ext cx="2149688" cy="809506"/>
                      </a:xfrm>
                      <a:prstGeom prst="rect">
                        <a:avLst/>
                      </a:prstGeom>
                    </p:spPr>
                  </p:pic>
                </p:oleObj>
              </mc:Fallback>
            </mc:AlternateContent>
          </a:graphicData>
        </a:graphic>
      </p:graphicFrame>
    </p:spTree>
    <p:extLst>
      <p:ext uri="{BB962C8B-B14F-4D97-AF65-F5344CB8AC3E}">
        <p14:creationId xmlns:p14="http://schemas.microsoft.com/office/powerpoint/2010/main" val="1309494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86A82-5515-4388-BD03-1B39659187DC}"/>
              </a:ext>
            </a:extLst>
          </p:cNvPr>
          <p:cNvSpPr>
            <a:spLocks noGrp="1"/>
          </p:cNvSpPr>
          <p:nvPr>
            <p:ph type="title"/>
          </p:nvPr>
        </p:nvSpPr>
        <p:spPr/>
        <p:txBody>
          <a:bodyPr/>
          <a:lstStyle/>
          <a:p>
            <a:pPr algn="l"/>
            <a:r>
              <a:rPr lang="en-US" altLang="en-US" dirty="0" smtClean="0"/>
              <a:t>Example</a:t>
            </a:r>
            <a:endParaRPr lang="en-US" dirty="0"/>
          </a:p>
        </p:txBody>
      </p:sp>
      <p:sp>
        <p:nvSpPr>
          <p:cNvPr id="3" name="Content Placeholder 2">
            <a:extLst>
              <a:ext uri="{FF2B5EF4-FFF2-40B4-BE49-F238E27FC236}">
                <a16:creationId xmlns:a16="http://schemas.microsoft.com/office/drawing/2014/main" xmlns="" id="{8C2DCBB9-8550-416C-A633-C8CA235FB9A6}"/>
              </a:ext>
            </a:extLst>
          </p:cNvPr>
          <p:cNvSpPr>
            <a:spLocks noGrp="1"/>
          </p:cNvSpPr>
          <p:nvPr>
            <p:ph sz="quarter" idx="23"/>
          </p:nvPr>
        </p:nvSpPr>
        <p:spPr>
          <a:xfrm>
            <a:off x="736600" y="1289050"/>
            <a:ext cx="2632579" cy="391314"/>
          </a:xfrm>
        </p:spPr>
        <p:txBody>
          <a:bodyPr/>
          <a:lstStyle/>
          <a:p>
            <a:r>
              <a:rPr lang="en-US" altLang="en-US" dirty="0"/>
              <a:t>Guess the value of</a:t>
            </a:r>
          </a:p>
        </p:txBody>
      </p:sp>
      <p:graphicFrame>
        <p:nvGraphicFramePr>
          <p:cNvPr id="12" name="Content Placeholder 11" descr="lim_(x right arrow 0) ((sin(x))∕(x)).">
            <a:extLst>
              <a:ext uri="{FF2B5EF4-FFF2-40B4-BE49-F238E27FC236}">
                <a16:creationId xmlns:a16="http://schemas.microsoft.com/office/drawing/2014/main" xmlns="" id="{FF319111-B492-4FD8-9E94-D7B0D79E2A25}"/>
              </a:ext>
            </a:extLst>
          </p:cNvPr>
          <p:cNvGraphicFramePr>
            <a:graphicFrameLocks noGrp="1" noChangeAspect="1"/>
          </p:cNvGraphicFramePr>
          <p:nvPr>
            <p:ph sz="quarter" idx="24"/>
            <p:extLst>
              <p:ext uri="{D42A27DB-BD31-4B8C-83A1-F6EECF244321}">
                <p14:modId xmlns:p14="http://schemas.microsoft.com/office/powerpoint/2010/main" val="591427615"/>
              </p:ext>
            </p:extLst>
          </p:nvPr>
        </p:nvGraphicFramePr>
        <p:xfrm>
          <a:off x="3395663" y="1101293"/>
          <a:ext cx="1276350" cy="720725"/>
        </p:xfrm>
        <a:graphic>
          <a:graphicData uri="http://schemas.openxmlformats.org/presentationml/2006/ole">
            <mc:AlternateContent xmlns:mc="http://schemas.openxmlformats.org/markup-compatibility/2006">
              <mc:Choice xmlns:v="urn:schemas-microsoft-com:vml" Requires="v">
                <p:oleObj spid="_x0000_s526460" name="Equation" r:id="rId3" imgW="1282680" imgH="723600" progId="Equation.DSMT4">
                  <p:embed/>
                </p:oleObj>
              </mc:Choice>
              <mc:Fallback>
                <p:oleObj name="Equation" r:id="rId3" imgW="1282680" imgH="723600" progId="Equation.DSMT4">
                  <p:embed/>
                  <p:pic>
                    <p:nvPicPr>
                      <p:cNvPr id="11" name="Object 10">
                        <a:extLst>
                          <a:ext uri="{FF2B5EF4-FFF2-40B4-BE49-F238E27FC236}">
                            <a16:creationId xmlns:a16="http://schemas.microsoft.com/office/drawing/2014/main" xmlns="" id="{AC169D7F-ADBA-4303-A609-CBD64E3B8F12}"/>
                          </a:ext>
                        </a:extLst>
                      </p:cNvPr>
                      <p:cNvPicPr/>
                      <p:nvPr/>
                    </p:nvPicPr>
                    <p:blipFill>
                      <a:blip r:embed="rId4"/>
                      <a:stretch>
                        <a:fillRect/>
                      </a:stretch>
                    </p:blipFill>
                    <p:spPr>
                      <a:xfrm>
                        <a:off x="3395663" y="1101293"/>
                        <a:ext cx="1276350" cy="7207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C93A04B0-C2CA-4F47-A5B8-53AAB47018E1}"/>
              </a:ext>
            </a:extLst>
          </p:cNvPr>
          <p:cNvSpPr>
            <a:spLocks noGrp="1"/>
          </p:cNvSpPr>
          <p:nvPr>
            <p:ph sz="quarter" idx="25"/>
          </p:nvPr>
        </p:nvSpPr>
        <p:spPr>
          <a:xfrm>
            <a:off x="736600" y="1873085"/>
            <a:ext cx="1332345" cy="377398"/>
          </a:xfrm>
        </p:spPr>
        <p:txBody>
          <a:bodyPr/>
          <a:lstStyle/>
          <a:p>
            <a:pPr>
              <a:lnSpc>
                <a:spcPct val="120000"/>
              </a:lnSpc>
            </a:pPr>
            <a:r>
              <a:rPr lang="en-US" altLang="en-US" dirty="0">
                <a:solidFill>
                  <a:srgbClr val="0079C2"/>
                </a:solidFill>
              </a:rPr>
              <a:t>Solution:</a:t>
            </a:r>
            <a:endParaRPr lang="en-US" dirty="0">
              <a:solidFill>
                <a:srgbClr val="0079C2"/>
              </a:solidFill>
            </a:endParaRPr>
          </a:p>
        </p:txBody>
      </p:sp>
      <p:sp>
        <p:nvSpPr>
          <p:cNvPr id="6" name="Content Placeholder 5">
            <a:extLst>
              <a:ext uri="{FF2B5EF4-FFF2-40B4-BE49-F238E27FC236}">
                <a16:creationId xmlns:a16="http://schemas.microsoft.com/office/drawing/2014/main" xmlns="" id="{1F244CE0-FEA0-4554-8044-53AAD09CFB19}"/>
              </a:ext>
            </a:extLst>
          </p:cNvPr>
          <p:cNvSpPr>
            <a:spLocks noGrp="1"/>
          </p:cNvSpPr>
          <p:nvPr>
            <p:ph sz="quarter" idx="26"/>
          </p:nvPr>
        </p:nvSpPr>
        <p:spPr>
          <a:xfrm>
            <a:off x="740514" y="2381507"/>
            <a:ext cx="1711138" cy="328890"/>
          </a:xfrm>
        </p:spPr>
        <p:txBody>
          <a:bodyPr/>
          <a:lstStyle/>
          <a:p>
            <a:r>
              <a:rPr lang="en-US" dirty="0"/>
              <a:t>The function</a:t>
            </a:r>
          </a:p>
        </p:txBody>
      </p:sp>
      <p:graphicFrame>
        <p:nvGraphicFramePr>
          <p:cNvPr id="14" name="Content Placeholder 13" descr="f(x) = (sin(x))∕x">
            <a:extLst>
              <a:ext uri="{FF2B5EF4-FFF2-40B4-BE49-F238E27FC236}">
                <a16:creationId xmlns:a16="http://schemas.microsoft.com/office/drawing/2014/main" xmlns="" id="{B8B5E87D-2325-4F2C-8192-D4A5E1F02013}"/>
              </a:ext>
            </a:extLst>
          </p:cNvPr>
          <p:cNvGraphicFramePr>
            <a:graphicFrameLocks noGrp="1" noChangeAspect="1"/>
          </p:cNvGraphicFramePr>
          <p:nvPr>
            <p:ph sz="quarter" idx="27"/>
            <p:extLst>
              <p:ext uri="{D42A27DB-BD31-4B8C-83A1-F6EECF244321}">
                <p14:modId xmlns:p14="http://schemas.microsoft.com/office/powerpoint/2010/main" val="3224814569"/>
              </p:ext>
            </p:extLst>
          </p:nvPr>
        </p:nvGraphicFramePr>
        <p:xfrm>
          <a:off x="2552700" y="2378075"/>
          <a:ext cx="1917700" cy="387350"/>
        </p:xfrm>
        <a:graphic>
          <a:graphicData uri="http://schemas.openxmlformats.org/presentationml/2006/ole">
            <mc:AlternateContent xmlns:mc="http://schemas.openxmlformats.org/markup-compatibility/2006">
              <mc:Choice xmlns:v="urn:schemas-microsoft-com:vml" Requires="v">
                <p:oleObj spid="_x0000_s526461" name="Equation" r:id="rId5" imgW="2133360" imgH="431640" progId="Equation.DSMT4">
                  <p:embed/>
                </p:oleObj>
              </mc:Choice>
              <mc:Fallback>
                <p:oleObj name="Equation" r:id="rId5" imgW="2133360" imgH="431640" progId="Equation.DSMT4">
                  <p:embed/>
                  <p:pic>
                    <p:nvPicPr>
                      <p:cNvPr id="13" name="Object 12">
                        <a:extLst>
                          <a:ext uri="{FF2B5EF4-FFF2-40B4-BE49-F238E27FC236}">
                            <a16:creationId xmlns:a16="http://schemas.microsoft.com/office/drawing/2014/main" xmlns="" id="{F19CA17C-D41C-401A-B1F3-5A0700FD9D88}"/>
                          </a:ext>
                        </a:extLst>
                      </p:cNvPr>
                      <p:cNvPicPr/>
                      <p:nvPr/>
                    </p:nvPicPr>
                    <p:blipFill>
                      <a:blip r:embed="rId6"/>
                      <a:stretch>
                        <a:fillRect/>
                      </a:stretch>
                    </p:blipFill>
                    <p:spPr>
                      <a:xfrm>
                        <a:off x="2552700" y="2378075"/>
                        <a:ext cx="1917700" cy="38735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A0C2C485-BBA6-429E-9197-77B05C171DED}"/>
              </a:ext>
            </a:extLst>
          </p:cNvPr>
          <p:cNvSpPr>
            <a:spLocks noGrp="1"/>
          </p:cNvSpPr>
          <p:nvPr>
            <p:ph sz="quarter" idx="28"/>
          </p:nvPr>
        </p:nvSpPr>
        <p:spPr>
          <a:xfrm>
            <a:off x="4574120" y="2390135"/>
            <a:ext cx="7127549" cy="333514"/>
          </a:xfrm>
        </p:spPr>
        <p:txBody>
          <a:bodyPr/>
          <a:lstStyle/>
          <a:p>
            <a:r>
              <a:rPr lang="en-US" altLang="en-US" dirty="0"/>
              <a:t>is not defined when </a:t>
            </a:r>
            <a:r>
              <a:rPr lang="en-US" altLang="en-US" i="1" dirty="0"/>
              <a:t>x</a:t>
            </a:r>
            <a:r>
              <a:rPr lang="en-US" altLang="en-US" dirty="0"/>
              <a:t> = 0. </a:t>
            </a:r>
            <a:r>
              <a:rPr lang="en-US" dirty="0"/>
              <a:t>Using a calculator</a:t>
            </a:r>
          </a:p>
        </p:txBody>
      </p:sp>
      <p:sp>
        <p:nvSpPr>
          <p:cNvPr id="15" name="Content Placeholder 14">
            <a:extLst>
              <a:ext uri="{FF2B5EF4-FFF2-40B4-BE49-F238E27FC236}">
                <a16:creationId xmlns:a16="http://schemas.microsoft.com/office/drawing/2014/main" xmlns="" id="{0087CBE0-90EE-4981-A342-3CC8FE034786}"/>
              </a:ext>
            </a:extLst>
          </p:cNvPr>
          <p:cNvSpPr>
            <a:spLocks noGrp="1"/>
          </p:cNvSpPr>
          <p:nvPr>
            <p:ph sz="quarter" idx="29"/>
          </p:nvPr>
        </p:nvSpPr>
        <p:spPr>
          <a:xfrm>
            <a:off x="736601" y="2835943"/>
            <a:ext cx="3517348" cy="299596"/>
          </a:xfrm>
        </p:spPr>
        <p:txBody>
          <a:bodyPr/>
          <a:lstStyle/>
          <a:p>
            <a:r>
              <a:rPr lang="en-US" dirty="0"/>
              <a:t>(and remembering that, if</a:t>
            </a:r>
          </a:p>
        </p:txBody>
      </p:sp>
      <p:graphicFrame>
        <p:nvGraphicFramePr>
          <p:cNvPr id="26" name="Content Placeholder 25" descr="x element of R,">
            <a:extLst>
              <a:ext uri="{FF2B5EF4-FFF2-40B4-BE49-F238E27FC236}">
                <a16:creationId xmlns:a16="http://schemas.microsoft.com/office/drawing/2014/main" xmlns="" id="{CBA9AD9A-B00C-4302-B09B-FEB173FABD31}"/>
              </a:ext>
            </a:extLst>
          </p:cNvPr>
          <p:cNvGraphicFramePr>
            <a:graphicFrameLocks noGrp="1" noChangeAspect="1"/>
          </p:cNvGraphicFramePr>
          <p:nvPr>
            <p:ph sz="quarter" idx="30"/>
            <p:extLst>
              <p:ext uri="{D42A27DB-BD31-4B8C-83A1-F6EECF244321}">
                <p14:modId xmlns:p14="http://schemas.microsoft.com/office/powerpoint/2010/main" val="2220159325"/>
              </p:ext>
            </p:extLst>
          </p:nvPr>
        </p:nvGraphicFramePr>
        <p:xfrm>
          <a:off x="4253949" y="2849195"/>
          <a:ext cx="808381" cy="333582"/>
        </p:xfrm>
        <a:graphic>
          <a:graphicData uri="http://schemas.openxmlformats.org/presentationml/2006/ole">
            <mc:AlternateContent xmlns:mc="http://schemas.openxmlformats.org/markup-compatibility/2006">
              <mc:Choice xmlns:v="urn:schemas-microsoft-com:vml" Requires="v">
                <p:oleObj spid="_x0000_s526462" name="Equation" r:id="rId7" imgW="799920" imgH="330120" progId="Equation.DSMT4">
                  <p:embed/>
                </p:oleObj>
              </mc:Choice>
              <mc:Fallback>
                <p:oleObj name="Equation" r:id="rId7" imgW="799920" imgH="330120" progId="Equation.DSMT4">
                  <p:embed/>
                  <p:pic>
                    <p:nvPicPr>
                      <p:cNvPr id="25" name="Object 24">
                        <a:extLst>
                          <a:ext uri="{FF2B5EF4-FFF2-40B4-BE49-F238E27FC236}">
                            <a16:creationId xmlns:a16="http://schemas.microsoft.com/office/drawing/2014/main" xmlns="" id="{46501414-2B19-4501-A5A3-5A358C9E9F50}"/>
                          </a:ext>
                        </a:extLst>
                      </p:cNvPr>
                      <p:cNvPicPr/>
                      <p:nvPr/>
                    </p:nvPicPr>
                    <p:blipFill>
                      <a:blip r:embed="rId8"/>
                      <a:stretch>
                        <a:fillRect/>
                      </a:stretch>
                    </p:blipFill>
                    <p:spPr>
                      <a:xfrm>
                        <a:off x="4253949" y="2849195"/>
                        <a:ext cx="808381" cy="333582"/>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xmlns="" id="{FD42932B-E9B3-4D23-84AC-9D53CFE783B1}"/>
              </a:ext>
            </a:extLst>
          </p:cNvPr>
          <p:cNvSpPr>
            <a:spLocks noGrp="1"/>
          </p:cNvSpPr>
          <p:nvPr>
            <p:ph sz="quarter" idx="31"/>
          </p:nvPr>
        </p:nvSpPr>
        <p:spPr>
          <a:xfrm>
            <a:off x="5062329" y="2831754"/>
            <a:ext cx="6639339" cy="308260"/>
          </a:xfrm>
        </p:spPr>
        <p:txBody>
          <a:bodyPr/>
          <a:lstStyle/>
          <a:p>
            <a:r>
              <a:rPr lang="en-US" dirty="0"/>
              <a:t>sin </a:t>
            </a:r>
            <a:r>
              <a:rPr lang="en-US" i="1" dirty="0"/>
              <a:t>x </a:t>
            </a:r>
            <a:r>
              <a:rPr lang="en-US" dirty="0"/>
              <a:t>means the sine of the angle whose </a:t>
            </a:r>
            <a:r>
              <a:rPr lang="en-US" i="1" dirty="0"/>
              <a:t>radian</a:t>
            </a:r>
            <a:endParaRPr lang="en-US" dirty="0"/>
          </a:p>
        </p:txBody>
      </p:sp>
      <p:sp>
        <p:nvSpPr>
          <p:cNvPr id="18" name="Content Placeholder 17">
            <a:extLst>
              <a:ext uri="{FF2B5EF4-FFF2-40B4-BE49-F238E27FC236}">
                <a16:creationId xmlns:a16="http://schemas.microsoft.com/office/drawing/2014/main" xmlns="" id="{AE940D74-93AD-4293-928E-0CE3774DB642}"/>
              </a:ext>
            </a:extLst>
          </p:cNvPr>
          <p:cNvSpPr>
            <a:spLocks noGrp="1"/>
          </p:cNvSpPr>
          <p:nvPr>
            <p:ph sz="quarter" idx="32"/>
          </p:nvPr>
        </p:nvSpPr>
        <p:spPr>
          <a:xfrm>
            <a:off x="736599" y="3284067"/>
            <a:ext cx="10779539" cy="427033"/>
          </a:xfrm>
        </p:spPr>
        <p:txBody>
          <a:bodyPr/>
          <a:lstStyle/>
          <a:p>
            <a:pPr>
              <a:lnSpc>
                <a:spcPct val="100000"/>
              </a:lnSpc>
            </a:pPr>
            <a:r>
              <a:rPr lang="en-US" dirty="0"/>
              <a:t>measure is </a:t>
            </a:r>
            <a:r>
              <a:rPr lang="en-US" i="1" dirty="0"/>
              <a:t>x</a:t>
            </a:r>
            <a:r>
              <a:rPr lang="en-US" dirty="0"/>
              <a:t>), we construct a table of values correct to eight decimal places. </a:t>
            </a:r>
          </a:p>
        </p:txBody>
      </p:sp>
    </p:spTree>
    <p:extLst>
      <p:ext uri="{BB962C8B-B14F-4D97-AF65-F5344CB8AC3E}">
        <p14:creationId xmlns:p14="http://schemas.microsoft.com/office/powerpoint/2010/main" val="4213077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smtClean="0"/>
              <a:t>Example </a:t>
            </a:r>
            <a:r>
              <a:rPr lang="en-US" altLang="en-US" dirty="0"/>
              <a:t>– Solution</a:t>
            </a:r>
            <a:endParaRPr lang="en-US" dirty="0"/>
          </a:p>
        </p:txBody>
      </p:sp>
      <p:sp>
        <p:nvSpPr>
          <p:cNvPr id="2" name="Content Placeholder 1"/>
          <p:cNvSpPr>
            <a:spLocks noGrp="1"/>
          </p:cNvSpPr>
          <p:nvPr>
            <p:ph sz="quarter" idx="23"/>
          </p:nvPr>
        </p:nvSpPr>
        <p:spPr>
          <a:xfrm>
            <a:off x="736600" y="1289050"/>
            <a:ext cx="10893926" cy="477838"/>
          </a:xfrm>
        </p:spPr>
        <p:txBody>
          <a:bodyPr/>
          <a:lstStyle/>
          <a:p>
            <a:r>
              <a:rPr lang="en-US" dirty="0"/>
              <a:t>From the table below and the graph in Figure 4,</a:t>
            </a:r>
            <a:endParaRPr lang="en-US" altLang="en-US" dirty="0"/>
          </a:p>
          <a:p>
            <a:endParaRPr lang="en-US" dirty="0"/>
          </a:p>
        </p:txBody>
      </p:sp>
      <p:graphicFrame>
        <p:nvGraphicFramePr>
          <p:cNvPr id="9" name="Content Placeholder 10" descr="Table of values correct to eight decimal places.">
            <a:extLst>
              <a:ext uri="{FF2B5EF4-FFF2-40B4-BE49-F238E27FC236}">
                <a16:creationId xmlns:a16="http://schemas.microsoft.com/office/drawing/2014/main" xmlns="" id="{1D8891D0-03CF-46EE-9D60-7F63427D2A98}"/>
              </a:ext>
            </a:extLst>
          </p:cNvPr>
          <p:cNvGraphicFramePr>
            <a:graphicFrameLocks noGrp="1"/>
          </p:cNvGraphicFramePr>
          <p:nvPr>
            <p:ph sz="quarter" idx="26"/>
            <p:extLst>
              <p:ext uri="{D42A27DB-BD31-4B8C-83A1-F6EECF244321}">
                <p14:modId xmlns:p14="http://schemas.microsoft.com/office/powerpoint/2010/main" val="1302177997"/>
              </p:ext>
            </p:extLst>
          </p:nvPr>
        </p:nvGraphicFramePr>
        <p:xfrm>
          <a:off x="1187561" y="1815014"/>
          <a:ext cx="3367506" cy="3136188"/>
        </p:xfrm>
        <a:graphic>
          <a:graphicData uri="http://schemas.openxmlformats.org/drawingml/2006/table">
            <a:tbl>
              <a:tblPr firstRow="1" bandRow="1">
                <a:tableStyleId>{5C22544A-7EE6-4342-B048-85BDC9FD1C3A}</a:tableStyleId>
              </a:tblPr>
              <a:tblGrid>
                <a:gridCol w="1517925">
                  <a:extLst>
                    <a:ext uri="{9D8B030D-6E8A-4147-A177-3AD203B41FA5}">
                      <a16:colId xmlns:a16="http://schemas.microsoft.com/office/drawing/2014/main" xmlns="" val="3445482465"/>
                    </a:ext>
                  </a:extLst>
                </a:gridCol>
                <a:gridCol w="1849581">
                  <a:extLst>
                    <a:ext uri="{9D8B030D-6E8A-4147-A177-3AD203B41FA5}">
                      <a16:colId xmlns:a16="http://schemas.microsoft.com/office/drawing/2014/main" xmlns="" val="3815962017"/>
                    </a:ext>
                  </a:extLst>
                </a:gridCol>
              </a:tblGrid>
              <a:tr h="239692">
                <a:tc>
                  <a:txBody>
                    <a:bodyPr/>
                    <a:lstStyle/>
                    <a:p>
                      <a:pPr algn="ctr"/>
                      <a:r>
                        <a:rPr lang="en-US" sz="1400" baseline="0" dirty="0">
                          <a:solidFill>
                            <a:srgbClr val="000000"/>
                          </a:solidFill>
                          <a:latin typeface="Arial" panose="020B0604020202020204" pitchFamily="34" charset="0"/>
                        </a:rPr>
                        <a:t>Year</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1400" baseline="0" dirty="0">
                          <a:solidFill>
                            <a:srgbClr val="000000"/>
                          </a:solidFill>
                          <a:latin typeface="Arial" panose="020B0604020202020204" pitchFamily="34" charset="0"/>
                        </a:rPr>
                        <a:t>sin </a:t>
                      </a:r>
                      <a:r>
                        <a:rPr lang="en-US" sz="1400" i="1" baseline="0" dirty="0">
                          <a:solidFill>
                            <a:srgbClr val="000000"/>
                          </a:solidFill>
                          <a:latin typeface="Arial" panose="020B0604020202020204" pitchFamily="34" charset="0"/>
                        </a:rPr>
                        <a:t>x</a:t>
                      </a:r>
                      <a:r>
                        <a:rPr lang="en-US" sz="1400" baseline="0" dirty="0">
                          <a:solidFill>
                            <a:srgbClr val="000000"/>
                          </a:solidFill>
                          <a:latin typeface="Arial" panose="020B0604020202020204" pitchFamily="34" charset="0"/>
                        </a:rPr>
                        <a:t>/</a:t>
                      </a:r>
                      <a:r>
                        <a:rPr lang="en-US" sz="1400" i="1" baseline="0" dirty="0">
                          <a:solidFill>
                            <a:srgbClr val="000000"/>
                          </a:solidFill>
                          <a:latin typeface="Arial" panose="020B0604020202020204" pitchFamily="34" charset="0"/>
                        </a:rPr>
                        <a:t>x</a:t>
                      </a:r>
                      <a:endParaRPr lang="en-IN" sz="1400" i="1"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a16="http://schemas.microsoft.com/office/drawing/2014/main" xmlns="" val="1942541047"/>
                  </a:ext>
                </a:extLst>
              </a:tr>
              <a:tr h="239692">
                <a:tc>
                  <a:txBody>
                    <a:bodyPr/>
                    <a:lstStyle/>
                    <a:p>
                      <a:pPr algn="ctr"/>
                      <a:r>
                        <a:rPr lang="en-US" sz="1400" baseline="0" dirty="0">
                          <a:solidFill>
                            <a:srgbClr val="000000"/>
                          </a:solidFill>
                          <a:latin typeface="Arial" panose="020B0604020202020204" pitchFamily="34" charset="0"/>
                        </a:rPr>
                        <a:t>±1.0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0.84147098</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8222306"/>
                  </a:ext>
                </a:extLst>
              </a:tr>
              <a:tr h="239692">
                <a:tc>
                  <a:txBody>
                    <a:bodyPr/>
                    <a:lstStyle/>
                    <a:p>
                      <a:pPr algn="ctr"/>
                      <a:r>
                        <a:rPr lang="en-US" sz="1400" baseline="0" dirty="0">
                          <a:solidFill>
                            <a:srgbClr val="000000"/>
                          </a:solidFill>
                          <a:latin typeface="Arial" panose="020B0604020202020204" pitchFamily="34" charset="0"/>
                        </a:rPr>
                        <a:t>±0.5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0.95885108</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52032248"/>
                  </a:ext>
                </a:extLst>
              </a:tr>
              <a:tr h="239692">
                <a:tc>
                  <a:txBody>
                    <a:bodyPr/>
                    <a:lstStyle/>
                    <a:p>
                      <a:pPr algn="ctr"/>
                      <a:r>
                        <a:rPr lang="en-US" sz="1400" baseline="0" dirty="0">
                          <a:solidFill>
                            <a:srgbClr val="000000"/>
                          </a:solidFill>
                          <a:latin typeface="Arial" panose="020B0604020202020204" pitchFamily="34" charset="0"/>
                        </a:rPr>
                        <a:t>±0.4</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0.97354586</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01249041"/>
                  </a:ext>
                </a:extLst>
              </a:tr>
              <a:tr h="2396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solidFill>
                            <a:srgbClr val="000000"/>
                          </a:solidFill>
                          <a:latin typeface="Arial" panose="020B0604020202020204" pitchFamily="34" charset="0"/>
                        </a:rPr>
                        <a:t>±0.3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0.98506736</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90703182"/>
                  </a:ext>
                </a:extLst>
              </a:tr>
              <a:tr h="239692">
                <a:tc>
                  <a:txBody>
                    <a:bodyPr/>
                    <a:lstStyle/>
                    <a:p>
                      <a:pPr algn="ctr"/>
                      <a:r>
                        <a:rPr lang="en-US" sz="1400" baseline="0" dirty="0">
                          <a:solidFill>
                            <a:srgbClr val="000000"/>
                          </a:solidFill>
                          <a:latin typeface="Arial" panose="020B0604020202020204" pitchFamily="34" charset="0"/>
                        </a:rPr>
                        <a:t>±0.2</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0.99334665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85819048"/>
                  </a:ext>
                </a:extLst>
              </a:tr>
              <a:tr h="239692">
                <a:tc>
                  <a:txBody>
                    <a:bodyPr/>
                    <a:lstStyle/>
                    <a:p>
                      <a:pPr algn="ctr"/>
                      <a:r>
                        <a:rPr lang="en-US" sz="1400" baseline="0" dirty="0">
                          <a:solidFill>
                            <a:srgbClr val="000000"/>
                          </a:solidFill>
                          <a:latin typeface="Arial" panose="020B0604020202020204" pitchFamily="34" charset="0"/>
                        </a:rPr>
                        <a:t>±0.1</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0.99833417</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181739"/>
                  </a:ext>
                </a:extLst>
              </a:tr>
              <a:tr h="239692">
                <a:tc>
                  <a:txBody>
                    <a:bodyPr/>
                    <a:lstStyle/>
                    <a:p>
                      <a:pPr algn="ctr"/>
                      <a:r>
                        <a:rPr lang="en-US" sz="1400" baseline="0" dirty="0">
                          <a:solidFill>
                            <a:srgbClr val="000000"/>
                          </a:solidFill>
                          <a:latin typeface="Arial" panose="020B0604020202020204" pitchFamily="34" charset="0"/>
                        </a:rPr>
                        <a:t>±0.05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0.99958339</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50476100"/>
                  </a:ext>
                </a:extLst>
              </a:tr>
              <a:tr h="239692">
                <a:tc>
                  <a:txBody>
                    <a:bodyPr/>
                    <a:lstStyle/>
                    <a:p>
                      <a:pPr algn="ctr"/>
                      <a:r>
                        <a:rPr lang="en-US" sz="1400" baseline="0" dirty="0">
                          <a:solidFill>
                            <a:srgbClr val="000000"/>
                          </a:solidFill>
                          <a:latin typeface="Arial" panose="020B0604020202020204" pitchFamily="34" charset="0"/>
                        </a:rPr>
                        <a:t>±0.01</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0.99998333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11077274"/>
                  </a:ext>
                </a:extLst>
              </a:tr>
              <a:tr h="239692">
                <a:tc>
                  <a:txBody>
                    <a:bodyPr/>
                    <a:lstStyle/>
                    <a:p>
                      <a:pPr algn="ctr"/>
                      <a:r>
                        <a:rPr lang="en-US" sz="1400" baseline="0" dirty="0">
                          <a:solidFill>
                            <a:srgbClr val="000000"/>
                          </a:solidFill>
                          <a:latin typeface="Arial" panose="020B0604020202020204" pitchFamily="34" charset="0"/>
                        </a:rPr>
                        <a:t>±0.005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0.99999583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6157117"/>
                  </a:ext>
                </a:extLst>
              </a:tr>
              <a:tr h="239692">
                <a:tc>
                  <a:txBody>
                    <a:bodyPr/>
                    <a:lstStyle/>
                    <a:p>
                      <a:pPr algn="ctr"/>
                      <a:r>
                        <a:rPr lang="en-US" sz="1400" baseline="0" dirty="0">
                          <a:solidFill>
                            <a:srgbClr val="000000"/>
                          </a:solidFill>
                          <a:latin typeface="Arial" panose="020B0604020202020204" pitchFamily="34" charset="0"/>
                        </a:rPr>
                        <a:t>±0.001</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a:solidFill>
                            <a:srgbClr val="000000"/>
                          </a:solidFill>
                          <a:latin typeface="Arial" panose="020B0604020202020204" pitchFamily="34" charset="0"/>
                        </a:rPr>
                        <a:t>0.99999983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8836437"/>
                  </a:ext>
                </a:extLst>
              </a:tr>
            </a:tbl>
          </a:graphicData>
        </a:graphic>
      </p:graphicFrame>
      <p:sp>
        <p:nvSpPr>
          <p:cNvPr id="5" name="Content Placeholder 4"/>
          <p:cNvSpPr>
            <a:spLocks noGrp="1"/>
          </p:cNvSpPr>
          <p:nvPr>
            <p:ph sz="quarter" idx="26"/>
          </p:nvPr>
        </p:nvSpPr>
        <p:spPr>
          <a:xfrm>
            <a:off x="7555833" y="4668163"/>
            <a:ext cx="978833" cy="473665"/>
          </a:xfrm>
        </p:spPr>
        <p:txBody>
          <a:bodyPr/>
          <a:lstStyle/>
          <a:p>
            <a:r>
              <a:rPr lang="en-US" altLang="en-US" sz="1200" b="1" dirty="0"/>
              <a:t>Figure 4</a:t>
            </a:r>
          </a:p>
        </p:txBody>
      </p:sp>
      <p:pic>
        <p:nvPicPr>
          <p:cNvPr id="491523" name="Picture 3" descr="A curve labeled y = sin(x)∕x is graphed on the x y coordinate plane. The curve enters the left side of the viewing window in the second quadrant, goes up and to the right, reaches a high point, goes down and to the right, and exits the right side of the viewing window. It has an open circle at the point (0, 1)."/>
          <p:cNvPicPr>
            <a:picLocks noGrp="1" noChangeAspect="1" noChangeArrowheads="1"/>
          </p:cNvPicPr>
          <p:nvPr>
            <p:ph sz="quarter" idx="25"/>
          </p:nvPr>
        </p:nvPicPr>
        <p:blipFill>
          <a:blip r:embed="rId3">
            <a:extLst>
              <a:ext uri="{28A0092B-C50C-407E-A947-70E740481C1C}">
                <a14:useLocalDpi xmlns:a14="http://schemas.microsoft.com/office/drawing/2010/main" val="0"/>
              </a:ext>
            </a:extLst>
          </a:blip>
          <a:srcRect/>
          <a:stretch>
            <a:fillRect/>
          </a:stretch>
        </p:blipFill>
        <p:spPr bwMode="auto">
          <a:xfrm>
            <a:off x="5646985" y="1815014"/>
            <a:ext cx="4722660" cy="2644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sz="quarter" idx="27"/>
          </p:nvPr>
        </p:nvSpPr>
        <p:spPr>
          <a:xfrm>
            <a:off x="736600" y="5276355"/>
            <a:ext cx="2423694" cy="587376"/>
          </a:xfrm>
        </p:spPr>
        <p:txBody>
          <a:bodyPr/>
          <a:lstStyle/>
          <a:p>
            <a:r>
              <a:rPr lang="en-US" dirty="0"/>
              <a:t>we guess that</a:t>
            </a:r>
            <a:endParaRPr lang="en-US" altLang="en-US" dirty="0"/>
          </a:p>
        </p:txBody>
      </p:sp>
      <p:graphicFrame>
        <p:nvGraphicFramePr>
          <p:cNvPr id="23" name="Content Placeholder 22" descr="lim_(x right arrow 0) ((sin(x))∕(x)) = 1"/>
          <p:cNvGraphicFramePr>
            <a:graphicFrameLocks noGrp="1" noChangeAspect="1"/>
          </p:cNvGraphicFramePr>
          <p:nvPr>
            <p:ph sz="quarter" idx="28"/>
            <p:extLst>
              <p:ext uri="{D42A27DB-BD31-4B8C-83A1-F6EECF244321}">
                <p14:modId xmlns:p14="http://schemas.microsoft.com/office/powerpoint/2010/main" val="2361856621"/>
              </p:ext>
            </p:extLst>
          </p:nvPr>
        </p:nvGraphicFramePr>
        <p:xfrm>
          <a:off x="4219238" y="5570537"/>
          <a:ext cx="1266825" cy="587375"/>
        </p:xfrm>
        <a:graphic>
          <a:graphicData uri="http://schemas.openxmlformats.org/presentationml/2006/ole">
            <mc:AlternateContent xmlns:mc="http://schemas.openxmlformats.org/markup-compatibility/2006">
              <mc:Choice xmlns:v="urn:schemas-microsoft-com:vml" Requires="v">
                <p:oleObj spid="_x0000_s491662" name="Equation" r:id="rId4" imgW="1562040" imgH="723600" progId="Equation.DSMT4">
                  <p:embed/>
                </p:oleObj>
              </mc:Choice>
              <mc:Fallback>
                <p:oleObj name="Equation" r:id="rId4" imgW="1562040" imgH="723600" progId="Equation.DSMT4">
                  <p:embed/>
                  <p:pic>
                    <p:nvPicPr>
                      <p:cNvPr id="0" name=""/>
                      <p:cNvPicPr/>
                      <p:nvPr/>
                    </p:nvPicPr>
                    <p:blipFill>
                      <a:blip r:embed="rId5"/>
                      <a:stretch>
                        <a:fillRect/>
                      </a:stretch>
                    </p:blipFill>
                    <p:spPr>
                      <a:xfrm>
                        <a:off x="4219238" y="5570537"/>
                        <a:ext cx="1266825" cy="587375"/>
                      </a:xfrm>
                      <a:prstGeom prst="rect">
                        <a:avLst/>
                      </a:prstGeom>
                    </p:spPr>
                  </p:pic>
                </p:oleObj>
              </mc:Fallback>
            </mc:AlternateContent>
          </a:graphicData>
        </a:graphic>
      </p:graphicFrame>
      <p:cxnSp>
        <p:nvCxnSpPr>
          <p:cNvPr id="4" name="Straight Arrow Connector 3"/>
          <p:cNvCxnSpPr/>
          <p:nvPr/>
        </p:nvCxnSpPr>
        <p:spPr>
          <a:xfrm flipH="1">
            <a:off x="1406769" y="2171436"/>
            <a:ext cx="14068" cy="270037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965939" y="2169088"/>
            <a:ext cx="14068" cy="270037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81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smtClean="0"/>
              <a:t>Example </a:t>
            </a:r>
            <a:r>
              <a:rPr lang="en-US" altLang="en-US" dirty="0"/>
              <a:t>– Solution</a:t>
            </a:r>
            <a:endParaRPr lang="en-US" dirty="0"/>
          </a:p>
        </p:txBody>
      </p:sp>
      <p:sp>
        <p:nvSpPr>
          <p:cNvPr id="12" name="TextBox 11"/>
          <p:cNvSpPr txBox="1"/>
          <p:nvPr/>
        </p:nvSpPr>
        <p:spPr>
          <a:xfrm>
            <a:off x="2271653" y="1673329"/>
            <a:ext cx="3361386"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exists but</a:t>
            </a:r>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3443630" y="1397219"/>
                <a:ext cx="1017431" cy="80361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8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r>
                                <a:rPr lang="en-US" sz="28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func>
                        </m:num>
                        <m:den>
                          <m:r>
                            <a:rPr lang="en-US" sz="28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oMath>
                  </m:oMathPara>
                </a14:m>
                <a:endParaRPr lang="en-US" sz="28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443630" y="1397219"/>
                <a:ext cx="1017431" cy="803618"/>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61061" y="1673328"/>
                <a:ext cx="4146997"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is undefined at </a:t>
                </a:r>
                <a14:m>
                  <m:oMath xmlns:m="http://schemas.openxmlformats.org/officeDocument/2006/math">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=0</m:t>
                    </m:r>
                  </m:oMath>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461061" y="1673328"/>
                <a:ext cx="4146997" cy="353943"/>
              </a:xfrm>
              <a:prstGeom prst="rect">
                <a:avLst/>
              </a:prstGeom>
              <a:blipFill rotWithShape="0">
                <a:blip r:embed="rId6"/>
                <a:stretch>
                  <a:fillRect l="-3824" t="-20339" b="-30508"/>
                </a:stretch>
              </a:blipFill>
              <a:effectLst/>
            </p:spPr>
            <p:txBody>
              <a:bodyPr/>
              <a:lstStyle/>
              <a:p>
                <a:r>
                  <a:rPr lang="en-US">
                    <a:noFill/>
                  </a:rPr>
                  <a:t> </a:t>
                </a:r>
              </a:p>
            </p:txBody>
          </p:sp>
        </mc:Fallback>
      </mc:AlternateContent>
      <p:sp>
        <p:nvSpPr>
          <p:cNvPr id="17" name="TextBox 16"/>
          <p:cNvSpPr txBox="1"/>
          <p:nvPr/>
        </p:nvSpPr>
        <p:spPr>
          <a:xfrm>
            <a:off x="672097" y="3370177"/>
            <a:ext cx="5833056" cy="600164"/>
          </a:xfrm>
          <a:prstGeom prst="rect">
            <a:avLst/>
          </a:prstGeom>
          <a:noFill/>
          <a:effectLst/>
        </p:spPr>
        <p:txBody>
          <a:bodyPr wrap="square" lIns="0" tIns="0" rIns="0" rtlCol="0" anchor="b">
            <a:spAutoFit/>
          </a:bodyPr>
          <a:lstStyle/>
          <a:p>
            <a:r>
              <a:rPr lang="en-US" sz="3600" dirty="0">
                <a:solidFill>
                  <a:srgbClr val="000000"/>
                </a:solidFill>
                <a:latin typeface="Cambria Math" panose="02040503050406030204" pitchFamily="18" charset="0"/>
                <a:ea typeface="Open Sans" panose="020B0606030504020204" pitchFamily="34" charset="0"/>
                <a:cs typeface="Open Sans" panose="020B0606030504020204" pitchFamily="34" charset="0"/>
              </a:rPr>
              <a:t>Therefore</a:t>
            </a:r>
          </a:p>
        </p:txBody>
      </p:sp>
      <mc:AlternateContent xmlns:mc="http://schemas.openxmlformats.org/markup-compatibility/2006" xmlns:a14="http://schemas.microsoft.com/office/drawing/2010/main">
        <mc:Choice Requires="a14">
          <p:sp>
            <p:nvSpPr>
              <p:cNvPr id="24" name="TextBox 23"/>
              <p:cNvSpPr txBox="1"/>
              <p:nvPr/>
            </p:nvSpPr>
            <p:spPr>
              <a:xfrm>
                <a:off x="1194797" y="4082455"/>
                <a:ext cx="7413261" cy="805990"/>
              </a:xfrm>
              <a:prstGeom prst="rect">
                <a:avLst/>
              </a:prstGeom>
              <a:noFill/>
              <a:effectLst/>
            </p:spPr>
            <p:txBody>
              <a:bodyPr wrap="square" lIns="0" tIns="0" rIns="0" bIns="0" rtlCol="0" anchor="b">
                <a:spAutoFit/>
              </a:bodyPr>
              <a:lstStyle/>
              <a:p>
                <a14:m>
                  <m:oMath xmlns:m="http://schemas.openxmlformats.org/officeDocument/2006/math">
                    <m:f>
                      <m:f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36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func>
                      </m:num>
                      <m:den>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oMath>
                </a14:m>
                <a:r>
                  <a:rPr lang="en-US" sz="2800" dirty="0" smtClean="0">
                    <a:latin typeface="Open Sans" panose="020B0606030504020204" pitchFamily="34" charset="0"/>
                    <a:ea typeface="Open Sans" panose="020B0606030504020204" pitchFamily="34" charset="0"/>
                    <a:cs typeface="Open Sans" panose="020B0606030504020204" pitchFamily="34" charset="0"/>
                  </a:rPr>
                  <a:t> </a:t>
                </a: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is not continuous at </a:t>
                </a:r>
                <a14:m>
                  <m:oMath xmlns:m="http://schemas.openxmlformats.org/officeDocument/2006/math">
                    <m:r>
                      <a:rPr lang="en-US" sz="28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800" i="1">
                        <a:solidFill>
                          <a:srgbClr val="000000"/>
                        </a:solidFill>
                        <a:latin typeface="Cambria Math" panose="02040503050406030204" pitchFamily="18" charset="0"/>
                        <a:ea typeface="Cambria Math" panose="02040503050406030204" pitchFamily="18" charset="0"/>
                        <a:cs typeface="Open Sans" panose="020B0606030504020204" pitchFamily="34" charset="0"/>
                      </a:rPr>
                      <m:t>=0</m:t>
                    </m:r>
                  </m:oMath>
                </a14:m>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800" dirty="0" smtClean="0">
                    <a:latin typeface="Open Sans" panose="020B0606030504020204" pitchFamily="34" charset="0"/>
                    <a:ea typeface="Open Sans" panose="020B0606030504020204" pitchFamily="34" charset="0"/>
                    <a:cs typeface="Open Sans" panose="020B0606030504020204" pitchFamily="34" charset="0"/>
                  </a:rPr>
                  <a:t> </a:t>
                </a:r>
              </a:p>
            </p:txBody>
          </p:sp>
        </mc:Choice>
        <mc:Fallback xmlns="">
          <p:sp>
            <p:nvSpPr>
              <p:cNvPr id="24" name="TextBox 23"/>
              <p:cNvSpPr txBox="1">
                <a:spLocks noRot="1" noChangeAspect="1" noMove="1" noResize="1" noEditPoints="1" noAdjustHandles="1" noChangeArrowheads="1" noChangeShapeType="1" noTextEdit="1"/>
              </p:cNvSpPr>
              <p:nvPr/>
            </p:nvSpPr>
            <p:spPr>
              <a:xfrm>
                <a:off x="1194797" y="4082455"/>
                <a:ext cx="7413261" cy="805990"/>
              </a:xfrm>
              <a:prstGeom prst="rect">
                <a:avLst/>
              </a:prstGeom>
              <a:blipFill rotWithShape="0">
                <a:blip r:embed="rId7"/>
                <a:stretch>
                  <a:fillRect l="-82" b="-9091"/>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364" y="1371760"/>
                <a:ext cx="2645140" cy="80361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8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8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8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8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800" i="1">
                                  <a:solidFill>
                                    <a:srgbClr val="000000"/>
                                  </a:solidFill>
                                  <a:latin typeface="Cambria Math" panose="02040503050406030204" pitchFamily="18" charset="0"/>
                                  <a:ea typeface="Open Sans" panose="020B0606030504020204" pitchFamily="34" charset="0"/>
                                  <a:cs typeface="Open Sans" panose="020B0606030504020204" pitchFamily="34" charset="0"/>
                                </a:rPr>
                                <m:t>→0</m:t>
                              </m:r>
                            </m:lim>
                          </m:limLow>
                        </m:fName>
                        <m:e>
                          <m:f>
                            <m:fPr>
                              <m:ctrlPr>
                                <a:rPr lang="en-US" sz="28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8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r>
                                    <a:rPr lang="en-US" sz="28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func>
                            </m:num>
                            <m:den>
                              <m:r>
                                <a:rPr lang="en-US" sz="28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e>
                      </m:func>
                    </m:oMath>
                  </m:oMathPara>
                </a14:m>
                <a:endParaRPr lang="en-US" sz="28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5364" y="1371760"/>
                <a:ext cx="2645140" cy="803618"/>
              </a:xfrm>
              <a:prstGeom prst="rect">
                <a:avLst/>
              </a:prstGeom>
              <a:blipFill rotWithShape="0">
                <a:blip r:embed="rId8"/>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29874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9562B-B48A-4AEA-BF29-BFC89FEACF04}"/>
              </a:ext>
            </a:extLst>
          </p:cNvPr>
          <p:cNvSpPr>
            <a:spLocks noGrp="1"/>
          </p:cNvSpPr>
          <p:nvPr>
            <p:ph type="title"/>
          </p:nvPr>
        </p:nvSpPr>
        <p:spPr/>
        <p:txBody>
          <a:bodyPr/>
          <a:lstStyle/>
          <a:p>
            <a:r>
              <a:rPr lang="en-US" sz="3600" b="1" dirty="0"/>
              <a:t>Topics for this </a:t>
            </a:r>
            <a:r>
              <a:rPr lang="en-US" sz="3600" b="1" dirty="0" smtClean="0"/>
              <a:t>week:</a:t>
            </a:r>
            <a:r>
              <a:rPr lang="en-US" sz="3600" dirty="0">
                <a:latin typeface="Open Sans" panose="020B0606030504020204" pitchFamily="34" charset="0"/>
                <a:ea typeface="Open Sans" panose="020B0606030504020204" pitchFamily="34" charset="0"/>
                <a:cs typeface="Open Sans" panose="020B0606030504020204" pitchFamily="34" charset="0"/>
              </a:rPr>
              <a:t> </a:t>
            </a:r>
            <a:r>
              <a:rPr lang="en-US" sz="3600" b="1" dirty="0">
                <a:latin typeface="Open Sans" panose="020B0606030504020204" pitchFamily="34" charset="0"/>
                <a:ea typeface="Open Sans" panose="020B0606030504020204" pitchFamily="34" charset="0"/>
                <a:cs typeface="Open Sans" panose="020B0606030504020204" pitchFamily="34" charset="0"/>
              </a:rPr>
              <a:t>Limits and Continuity</a:t>
            </a:r>
            <a:endParaRPr lang="en-US" sz="3600" b="1" dirty="0"/>
          </a:p>
        </p:txBody>
      </p:sp>
      <p:sp>
        <p:nvSpPr>
          <p:cNvPr id="20" name="TextBox 19"/>
          <p:cNvSpPr txBox="1"/>
          <p:nvPr/>
        </p:nvSpPr>
        <p:spPr>
          <a:xfrm>
            <a:off x="838200" y="2178585"/>
            <a:ext cx="10109916" cy="3739485"/>
          </a:xfrm>
          <a:prstGeom prst="rect">
            <a:avLst/>
          </a:prstGeom>
          <a:noFill/>
          <a:effectLst/>
        </p:spPr>
        <p:txBody>
          <a:bodyPr wrap="square" lIns="0" tIns="0" rIns="0" rtlCol="0" anchor="b">
            <a:spAutoFit/>
          </a:bodyPr>
          <a:lstStyle/>
          <a:p>
            <a:pPr marL="514350" indent="-514350">
              <a:buFont typeface="+mj-lt"/>
              <a:buAutoNum type="arabicPeriod"/>
            </a:pPr>
            <a:r>
              <a:rPr lang="en-US" sz="32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Part I: Definitions and Notations</a:t>
            </a:r>
            <a:endPar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1028700" lvl="1" indent="-571500">
              <a:buFont typeface="+mj-lt"/>
              <a:buAutoNum type="romanLcPeriod"/>
            </a:pP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Definitions of Left-hand </a:t>
            </a: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limit, right-hand limit, limit, continuity</a:t>
            </a:r>
          </a:p>
          <a:p>
            <a:pPr marL="1028700" lvl="1" indent="-571500">
              <a:buFont typeface="+mj-lt"/>
              <a:buAutoNum type="romanLcPeriod"/>
            </a:pP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Notation of left-hand </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limit, right-hand </a:t>
            </a: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limit, limit</a:t>
            </a:r>
          </a:p>
          <a:p>
            <a:pPr marL="514350" indent="-514350">
              <a:buFont typeface="+mj-lt"/>
              <a:buAutoNum type="arabicPeriod"/>
            </a:pP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Part II: Estimating </a:t>
            </a: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limits by numerical method and graphical </a:t>
            </a: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method</a:t>
            </a:r>
            <a:endPar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514350" indent="-514350">
              <a:buFont typeface="+mj-lt"/>
              <a:buAutoNum type="arabicPeriod"/>
            </a:pP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Part III:</a:t>
            </a:r>
            <a:r>
              <a:rPr lang="en-US" sz="2800" dirty="0">
                <a:solidFill>
                  <a:srgbClr val="000000"/>
                </a:solidFill>
                <a:latin typeface="Open Sans" panose="020B0606030504020204" pitchFamily="34" charset="0"/>
                <a:ea typeface="Open Sans" panose="020B0606030504020204" pitchFamily="34" charset="0"/>
                <a:cs typeface="Open Sans" panose="020B0606030504020204" pitchFamily="34" charset="0"/>
              </a:rPr>
              <a:t> Evaluating limits </a:t>
            </a:r>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algebraically</a:t>
            </a:r>
            <a:endPar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86106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smtClean="0"/>
              <a:t>Example</a:t>
            </a:r>
            <a:endParaRPr lang="en-US" dirty="0"/>
          </a:p>
        </p:txBody>
      </p:sp>
      <p:sp>
        <p:nvSpPr>
          <p:cNvPr id="17" name="TextBox 16"/>
          <p:cNvSpPr txBox="1"/>
          <p:nvPr/>
        </p:nvSpPr>
        <p:spPr>
          <a:xfrm>
            <a:off x="736600" y="4725195"/>
            <a:ext cx="5833056" cy="600164"/>
          </a:xfrm>
          <a:prstGeom prst="rect">
            <a:avLst/>
          </a:prstGeom>
          <a:noFill/>
          <a:effectLst/>
        </p:spPr>
        <p:txBody>
          <a:bodyPr wrap="square" lIns="0" tIns="0" rIns="0" rtlCol="0" anchor="b">
            <a:spAutoFit/>
          </a:bodyPr>
          <a:lstStyle/>
          <a:p>
            <a:r>
              <a:rPr lang="en-US" sz="3600" dirty="0">
                <a:solidFill>
                  <a:srgbClr val="000000"/>
                </a:solidFill>
                <a:latin typeface="Cambria Math" panose="02040503050406030204" pitchFamily="18" charset="0"/>
                <a:ea typeface="Open Sans" panose="020B0606030504020204" pitchFamily="34" charset="0"/>
                <a:cs typeface="Open Sans" panose="020B0606030504020204" pitchFamily="34" charset="0"/>
              </a:rPr>
              <a:t>Therefore</a:t>
            </a:r>
          </a:p>
        </p:txBody>
      </p:sp>
      <mc:AlternateContent xmlns:mc="http://schemas.openxmlformats.org/markup-compatibility/2006" xmlns:a14="http://schemas.microsoft.com/office/drawing/2010/main">
        <mc:Choice Requires="a14">
          <p:sp>
            <p:nvSpPr>
              <p:cNvPr id="24" name="TextBox 23"/>
              <p:cNvSpPr txBox="1"/>
              <p:nvPr/>
            </p:nvSpPr>
            <p:spPr>
              <a:xfrm>
                <a:off x="1194797" y="5346203"/>
                <a:ext cx="7413261" cy="430887"/>
              </a:xfrm>
              <a:prstGeom prst="rect">
                <a:avLst/>
              </a:prstGeom>
              <a:noFill/>
              <a:effectLst/>
            </p:spPr>
            <p:txBody>
              <a:bodyPr wrap="square" lIns="0" tIns="0" rIns="0" bIns="0" rtlCol="0" anchor="b">
                <a:spAutoFit/>
              </a:bodyPr>
              <a:lstStyle/>
              <a:p>
                <a14:m>
                  <m:oMath xmlns:m="http://schemas.openxmlformats.org/officeDocument/2006/math">
                    <m:func>
                      <m:funcPr>
                        <m:ctrlPr>
                          <a:rPr lang="en-US" sz="28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8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r>
                          <a:rPr lang="en-US" sz="28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func>
                    <m:r>
                      <a:rPr lang="en-US" sz="28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oMath>
                </a14:m>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is continuous at </a:t>
                </a:r>
                <a14:m>
                  <m:oMath xmlns:m="http://schemas.openxmlformats.org/officeDocument/2006/math">
                    <m:r>
                      <a:rPr lang="en-US" sz="28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800" i="1">
                        <a:solidFill>
                          <a:srgbClr val="000000"/>
                        </a:solidFill>
                        <a:latin typeface="Cambria Math" panose="02040503050406030204" pitchFamily="18" charset="0"/>
                        <a:ea typeface="Cambria Math" panose="02040503050406030204" pitchFamily="18" charset="0"/>
                        <a:cs typeface="Open Sans" panose="020B0606030504020204" pitchFamily="34" charset="0"/>
                      </a:rPr>
                      <m:t>=0</m:t>
                    </m:r>
                  </m:oMath>
                </a14:m>
                <a:r>
                  <a:rPr lang="en-US" sz="28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2800" dirty="0" smtClean="0">
                    <a:latin typeface="Open Sans" panose="020B0606030504020204" pitchFamily="34" charset="0"/>
                    <a:ea typeface="Open Sans" panose="020B0606030504020204" pitchFamily="34" charset="0"/>
                    <a:cs typeface="Open Sans" panose="020B0606030504020204" pitchFamily="34" charset="0"/>
                  </a:rPr>
                  <a:t> </a:t>
                </a:r>
              </a:p>
            </p:txBody>
          </p:sp>
        </mc:Choice>
        <mc:Fallback xmlns="">
          <p:sp>
            <p:nvSpPr>
              <p:cNvPr id="24" name="TextBox 23"/>
              <p:cNvSpPr txBox="1">
                <a:spLocks noRot="1" noChangeAspect="1" noMove="1" noResize="1" noEditPoints="1" noAdjustHandles="1" noChangeArrowheads="1" noChangeShapeType="1" noTextEdit="1"/>
              </p:cNvSpPr>
              <p:nvPr/>
            </p:nvSpPr>
            <p:spPr>
              <a:xfrm>
                <a:off x="1194797" y="5346203"/>
                <a:ext cx="7413261" cy="430887"/>
              </a:xfrm>
              <a:prstGeom prst="rect">
                <a:avLst/>
              </a:prstGeom>
              <a:blipFill rotWithShape="0">
                <a:blip r:embed="rId2"/>
                <a:stretch>
                  <a:fillRect t="-23944" b="-49296"/>
                </a:stretch>
              </a:blipFill>
              <a:effectLst/>
            </p:spPr>
            <p:txBody>
              <a:bodyPr/>
              <a:lstStyle/>
              <a:p>
                <a:r>
                  <a:rPr lang="en-US">
                    <a:noFill/>
                  </a:rPr>
                  <a:t> </a:t>
                </a:r>
              </a:p>
            </p:txBody>
          </p:sp>
        </mc:Fallback>
      </mc:AlternateContent>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289" y="1680364"/>
            <a:ext cx="4824412"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45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a:extLst>
              <a:ext uri="{FF2B5EF4-FFF2-40B4-BE49-F238E27FC236}">
                <a16:creationId xmlns:a16="http://schemas.microsoft.com/office/drawing/2014/main" xmlns="" id="{8C2DCBB9-8550-416C-A633-C8CA235FB9A6}"/>
              </a:ext>
            </a:extLst>
          </p:cNvPr>
          <p:cNvSpPr>
            <a:spLocks noGrp="1"/>
          </p:cNvSpPr>
          <p:nvPr>
            <p:ph sz="quarter" idx="23"/>
          </p:nvPr>
        </p:nvSpPr>
        <p:spPr>
          <a:xfrm>
            <a:off x="736600" y="1289050"/>
            <a:ext cx="2632579" cy="391314"/>
          </a:xfrm>
        </p:spPr>
        <p:txBody>
          <a:bodyPr/>
          <a:lstStyle/>
          <a:p>
            <a:r>
              <a:rPr lang="en-US" altLang="en-US" dirty="0" smtClean="0"/>
              <a:t>Guess </a:t>
            </a:r>
            <a:r>
              <a:rPr lang="en-US" altLang="en-US" dirty="0"/>
              <a:t>the value of</a:t>
            </a:r>
          </a:p>
        </p:txBody>
      </p:sp>
      <mc:AlternateContent xmlns:mc="http://schemas.openxmlformats.org/markup-compatibility/2006" xmlns:a14="http://schemas.microsoft.com/office/drawing/2010/main">
        <mc:Choice Requires="a14">
          <p:sp>
            <p:nvSpPr>
              <p:cNvPr id="3" name="TextBox 2"/>
              <p:cNvSpPr txBox="1"/>
              <p:nvPr/>
            </p:nvSpPr>
            <p:spPr>
              <a:xfrm>
                <a:off x="3504315" y="1244160"/>
                <a:ext cx="1405706" cy="48109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lim>
                          </m:limLow>
                        </m:fName>
                        <m:e>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e>
                          </m:func>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504315" y="1244160"/>
                <a:ext cx="1405706" cy="481094"/>
              </a:xfrm>
              <a:prstGeom prst="rect">
                <a:avLst/>
              </a:prstGeom>
              <a:blipFill rotWithShape="0">
                <a:blip r:embed="rId4"/>
                <a:stretch>
                  <a:fillRect l="-3478" b="-1519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36600" y="2258444"/>
                <a:ext cx="2122953" cy="48109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0</m:t>
                              </m:r>
                            </m:e>
                          </m:func>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36600" y="2258444"/>
                <a:ext cx="2122953" cy="481094"/>
              </a:xfrm>
              <a:prstGeom prst="rect">
                <a:avLst/>
              </a:prstGeom>
              <a:blipFill rotWithShape="0">
                <a:blip r:embed="rId5"/>
                <a:stretch>
                  <a:fillRect l="-575" r="-2586" b="-15190"/>
                </a:stretch>
              </a:blipFill>
              <a:effectLst/>
            </p:spPr>
            <p:txBody>
              <a:bodyPr/>
              <a:lstStyle/>
              <a:p>
                <a:r>
                  <a:rPr lang="en-US">
                    <a:noFill/>
                  </a:rPr>
                  <a:t> </a:t>
                </a:r>
              </a:p>
            </p:txBody>
          </p:sp>
        </mc:Fallback>
      </mc:AlternateContent>
      <p:sp>
        <p:nvSpPr>
          <p:cNvPr id="4" name="TextBox 3"/>
          <p:cNvSpPr txBox="1"/>
          <p:nvPr/>
        </p:nvSpPr>
        <p:spPr>
          <a:xfrm>
            <a:off x="2994689" y="2295589"/>
            <a:ext cx="1236372"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and</a:t>
            </a:r>
          </a:p>
        </p:txBody>
      </p:sp>
      <mc:AlternateContent xmlns:mc="http://schemas.openxmlformats.org/markup-compatibility/2006" xmlns:a14="http://schemas.microsoft.com/office/drawing/2010/main">
        <mc:Choice Requires="a14">
          <p:sp>
            <p:nvSpPr>
              <p:cNvPr id="19" name="TextBox 18"/>
              <p:cNvSpPr txBox="1"/>
              <p:nvPr/>
            </p:nvSpPr>
            <p:spPr>
              <a:xfrm>
                <a:off x="3588625" y="2246294"/>
                <a:ext cx="2122952" cy="49109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0</m:t>
                              </m:r>
                            </m:e>
                          </m:func>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588625" y="2246294"/>
                <a:ext cx="2122952" cy="491096"/>
              </a:xfrm>
              <a:prstGeom prst="rect">
                <a:avLst/>
              </a:prstGeom>
              <a:blipFill rotWithShape="0">
                <a:blip r:embed="rId6"/>
                <a:stretch>
                  <a:fillRect l="-575" r="-2586" b="-14815"/>
                </a:stretch>
              </a:blipFill>
              <a:effectLst/>
            </p:spPr>
            <p:txBody>
              <a:bodyPr/>
              <a:lstStyle/>
              <a:p>
                <a:r>
                  <a:rPr lang="en-US">
                    <a:noFill/>
                  </a:rPr>
                  <a:t> </a:t>
                </a:r>
              </a:p>
            </p:txBody>
          </p:sp>
        </mc:Fallback>
      </mc:AlternateContent>
      <p:sp>
        <p:nvSpPr>
          <p:cNvPr id="20" name="TextBox 19"/>
          <p:cNvSpPr txBox="1"/>
          <p:nvPr/>
        </p:nvSpPr>
        <p:spPr>
          <a:xfrm>
            <a:off x="838200" y="3932855"/>
            <a:ext cx="1236372"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Also</a:t>
            </a:r>
          </a:p>
        </p:txBody>
      </p:sp>
      <mc:AlternateContent xmlns:mc="http://schemas.openxmlformats.org/markup-compatibility/2006" xmlns:a14="http://schemas.microsoft.com/office/drawing/2010/main">
        <mc:Choice Requires="a14">
          <p:sp>
            <p:nvSpPr>
              <p:cNvPr id="21" name="TextBox 20"/>
              <p:cNvSpPr txBox="1"/>
              <p:nvPr/>
            </p:nvSpPr>
            <p:spPr>
              <a:xfrm>
                <a:off x="1456386" y="3879092"/>
                <a:ext cx="1465145" cy="36933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d>
                            <m:d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0</m:t>
                              </m:r>
                            </m:e>
                          </m:d>
                          <m:r>
                            <a:rPr lang="en-US" sz="2400" i="1">
                              <a:solidFill>
                                <a:srgbClr val="000000"/>
                              </a:solidFill>
                              <a:latin typeface="Cambria Math" panose="02040503050406030204" pitchFamily="18" charset="0"/>
                              <a:ea typeface="Cambria Math" panose="02040503050406030204" pitchFamily="18" charset="0"/>
                              <a:cs typeface="Open Sans" panose="020B0606030504020204" pitchFamily="34" charset="0"/>
                            </a:rPr>
                            <m:t>=0</m:t>
                          </m:r>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456386" y="3879092"/>
                <a:ext cx="1465145" cy="369332"/>
              </a:xfrm>
              <a:prstGeom prst="rect">
                <a:avLst/>
              </a:prstGeom>
              <a:blipFill rotWithShape="0">
                <a:blip r:embed="rId7"/>
                <a:stretch>
                  <a:fillRect l="-3750" r="-4167" b="-6557"/>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396732" y="3008577"/>
                <a:ext cx="1975797" cy="48109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lim>
                          </m:limLow>
                        </m:fName>
                        <m:e>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sin</m:t>
                              </m:r>
                            </m:fName>
                            <m:e>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e>
                          </m:func>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396732" y="3008577"/>
                <a:ext cx="1975797" cy="481094"/>
              </a:xfrm>
              <a:prstGeom prst="rect">
                <a:avLst/>
              </a:prstGeom>
              <a:blipFill rotWithShape="0">
                <a:blip r:embed="rId8"/>
                <a:stretch>
                  <a:fillRect l="-2469" r="-3086" b="-15385"/>
                </a:stretch>
              </a:blipFill>
              <a:effectLst/>
            </p:spPr>
            <p:txBody>
              <a:bodyPr/>
              <a:lstStyle/>
              <a:p>
                <a:r>
                  <a:rPr lang="en-US">
                    <a:noFill/>
                  </a:rPr>
                  <a:t> </a:t>
                </a:r>
              </a:p>
            </p:txBody>
          </p:sp>
        </mc:Fallback>
      </mc:AlternateContent>
      <p:sp>
        <p:nvSpPr>
          <p:cNvPr id="2" name="Rectangle 1"/>
          <p:cNvSpPr/>
          <p:nvPr/>
        </p:nvSpPr>
        <p:spPr>
          <a:xfrm>
            <a:off x="736600" y="2985476"/>
            <a:ext cx="1412951" cy="461665"/>
          </a:xfrm>
          <a:prstGeom prst="rect">
            <a:avLst/>
          </a:prstGeom>
        </p:spPr>
        <p:txBody>
          <a:bodyPr wrap="none">
            <a:spAutoFit/>
          </a:bodyPr>
          <a:lstStyle/>
          <a:p>
            <a:r>
              <a:rPr lang="en-US" altLang="en-US" sz="2400" dirty="0" smtClean="0">
                <a:solidFill>
                  <a:srgbClr val="000000"/>
                </a:solidFill>
              </a:rPr>
              <a:t>Therefore</a:t>
            </a:r>
            <a:endParaRPr lang="en-US" sz="2400" dirty="0">
              <a:solidFill>
                <a:srgbClr val="000000"/>
              </a:solidFill>
            </a:endParaRPr>
          </a:p>
        </p:txBody>
      </p:sp>
    </p:spTree>
    <p:extLst>
      <p:ext uri="{BB962C8B-B14F-4D97-AF65-F5344CB8AC3E}">
        <p14:creationId xmlns:p14="http://schemas.microsoft.com/office/powerpoint/2010/main" val="168809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13" grpId="0"/>
      <p:bldP spid="4" grpId="0"/>
      <p:bldP spid="19" grpId="0"/>
      <p:bldP spid="20" grpId="0"/>
      <p:bldP spid="21" grpId="0"/>
      <p:bldP spid="1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0ECCAD-319B-47B1-AFF3-6CDA38542DD6}"/>
              </a:ext>
            </a:extLst>
          </p:cNvPr>
          <p:cNvSpPr>
            <a:spLocks noGrp="1"/>
          </p:cNvSpPr>
          <p:nvPr>
            <p:ph type="title"/>
          </p:nvPr>
        </p:nvSpPr>
        <p:spPr/>
        <p:txBody>
          <a:bodyPr/>
          <a:lstStyle/>
          <a:p>
            <a:pPr algn="l"/>
            <a:r>
              <a:rPr lang="en-US" altLang="en-US" dirty="0" smtClean="0"/>
              <a:t>Example</a:t>
            </a:r>
            <a:endParaRPr lang="en-US" dirty="0"/>
          </a:p>
        </p:txBody>
      </p:sp>
      <p:sp>
        <p:nvSpPr>
          <p:cNvPr id="3" name="Content Placeholder 2">
            <a:extLst>
              <a:ext uri="{FF2B5EF4-FFF2-40B4-BE49-F238E27FC236}">
                <a16:creationId xmlns="" xmlns:a16="http://schemas.microsoft.com/office/drawing/2014/main" id="{AEED9518-38EF-4F31-A178-6DFC15B05CD2}"/>
              </a:ext>
            </a:extLst>
          </p:cNvPr>
          <p:cNvSpPr>
            <a:spLocks noGrp="1"/>
          </p:cNvSpPr>
          <p:nvPr>
            <p:ph sz="quarter" idx="23"/>
          </p:nvPr>
        </p:nvSpPr>
        <p:spPr>
          <a:xfrm>
            <a:off x="736600" y="1289049"/>
            <a:ext cx="10718800" cy="699295"/>
          </a:xfrm>
        </p:spPr>
        <p:txBody>
          <a:bodyPr/>
          <a:lstStyle/>
          <a:p>
            <a:r>
              <a:rPr lang="en-US" altLang="en-US" dirty="0" smtClean="0"/>
              <a:t>The graph of a function </a:t>
            </a:r>
            <a:r>
              <a:rPr lang="en-US" altLang="en-US" i="1" dirty="0" smtClean="0"/>
              <a:t>g </a:t>
            </a:r>
            <a:r>
              <a:rPr lang="en-US" altLang="en-US" dirty="0" smtClean="0"/>
              <a:t>is shown in Figure 7. </a:t>
            </a:r>
            <a:r>
              <a:rPr lang="en-US" dirty="0"/>
              <a:t>Use the graph to state the values (if they exist) of the </a:t>
            </a:r>
            <a:r>
              <a:rPr lang="en-US" dirty="0" smtClean="0"/>
              <a:t>following:</a:t>
            </a:r>
            <a:endParaRPr lang="en-US" altLang="en-US" dirty="0">
              <a:solidFill>
                <a:srgbClr val="0073AE"/>
              </a:solidFill>
            </a:endParaRPr>
          </a:p>
        </p:txBody>
      </p:sp>
      <p:sp>
        <p:nvSpPr>
          <p:cNvPr id="4" name="Content Placeholder 3">
            <a:extLst>
              <a:ext uri="{FF2B5EF4-FFF2-40B4-BE49-F238E27FC236}">
                <a16:creationId xmlns="" xmlns:a16="http://schemas.microsoft.com/office/drawing/2014/main" id="{EF0D81C0-2195-4D16-8522-998B6AC7894C}"/>
              </a:ext>
            </a:extLst>
          </p:cNvPr>
          <p:cNvSpPr>
            <a:spLocks noGrp="1"/>
          </p:cNvSpPr>
          <p:nvPr>
            <p:ph sz="quarter" idx="24"/>
          </p:nvPr>
        </p:nvSpPr>
        <p:spPr>
          <a:xfrm>
            <a:off x="730717" y="2085887"/>
            <a:ext cx="467034" cy="359006"/>
          </a:xfrm>
        </p:spPr>
        <p:txBody>
          <a:bodyPr/>
          <a:lstStyle/>
          <a:p>
            <a:r>
              <a:rPr lang="en-US" dirty="0"/>
              <a:t>(a)</a:t>
            </a:r>
          </a:p>
        </p:txBody>
      </p:sp>
      <p:graphicFrame>
        <p:nvGraphicFramePr>
          <p:cNvPr id="20" name="Content Placeholder 19" descr="lim_(x right arrow 2^(negative)) (g(x))">
            <a:extLst>
              <a:ext uri="{FF2B5EF4-FFF2-40B4-BE49-F238E27FC236}">
                <a16:creationId xmlns="" xmlns:a16="http://schemas.microsoft.com/office/drawing/2014/main" id="{6CC4F5B4-7054-421D-9012-AB5CD49B5963}"/>
              </a:ext>
            </a:extLst>
          </p:cNvPr>
          <p:cNvGraphicFramePr>
            <a:graphicFrameLocks noGrp="1" noChangeAspect="1"/>
          </p:cNvGraphicFramePr>
          <p:nvPr>
            <p:ph sz="quarter" idx="25"/>
            <p:extLst/>
          </p:nvPr>
        </p:nvGraphicFramePr>
        <p:xfrm>
          <a:off x="1209675" y="2057400"/>
          <a:ext cx="1201738" cy="520700"/>
        </p:xfrm>
        <a:graphic>
          <a:graphicData uri="http://schemas.openxmlformats.org/presentationml/2006/ole">
            <mc:AlternateContent xmlns:mc="http://schemas.openxmlformats.org/markup-compatibility/2006">
              <mc:Choice xmlns:v="urn:schemas-microsoft-com:vml" Requires="v">
                <p:oleObj spid="_x0000_s502086" name="Equation" r:id="rId3" imgW="1231560" imgH="533160" progId="Equation.DSMT4">
                  <p:embed/>
                </p:oleObj>
              </mc:Choice>
              <mc:Fallback>
                <p:oleObj name="Equation" r:id="rId3" imgW="1231560" imgH="533160" progId="Equation.DSMT4">
                  <p:embed/>
                  <p:pic>
                    <p:nvPicPr>
                      <p:cNvPr id="0" name=""/>
                      <p:cNvPicPr/>
                      <p:nvPr/>
                    </p:nvPicPr>
                    <p:blipFill>
                      <a:blip r:embed="rId4"/>
                      <a:stretch>
                        <a:fillRect/>
                      </a:stretch>
                    </p:blipFill>
                    <p:spPr>
                      <a:xfrm>
                        <a:off x="1209675" y="2057400"/>
                        <a:ext cx="1201738" cy="5207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926CDE1E-EF94-42B7-A891-EB40E94DA8C5}"/>
              </a:ext>
            </a:extLst>
          </p:cNvPr>
          <p:cNvSpPr>
            <a:spLocks noGrp="1"/>
          </p:cNvSpPr>
          <p:nvPr>
            <p:ph sz="quarter" idx="26"/>
          </p:nvPr>
        </p:nvSpPr>
        <p:spPr>
          <a:xfrm>
            <a:off x="2627900" y="2099911"/>
            <a:ext cx="407724" cy="325764"/>
          </a:xfrm>
        </p:spPr>
        <p:txBody>
          <a:bodyPr/>
          <a:lstStyle/>
          <a:p>
            <a:r>
              <a:rPr lang="en-US" dirty="0"/>
              <a:t>(b)</a:t>
            </a:r>
          </a:p>
        </p:txBody>
      </p:sp>
      <p:graphicFrame>
        <p:nvGraphicFramePr>
          <p:cNvPr id="22" name="Content Placeholder 21" descr="lim_(x right arrow 2^(+)) (g(x))">
            <a:extLst>
              <a:ext uri="{FF2B5EF4-FFF2-40B4-BE49-F238E27FC236}">
                <a16:creationId xmlns="" xmlns:a16="http://schemas.microsoft.com/office/drawing/2014/main" id="{25B37869-B19F-4B4D-A344-8A3A7825B005}"/>
              </a:ext>
            </a:extLst>
          </p:cNvPr>
          <p:cNvGraphicFramePr>
            <a:graphicFrameLocks noGrp="1" noChangeAspect="1"/>
          </p:cNvGraphicFramePr>
          <p:nvPr>
            <p:ph sz="quarter" idx="27"/>
            <p:extLst/>
          </p:nvPr>
        </p:nvGraphicFramePr>
        <p:xfrm>
          <a:off x="3074988" y="2092325"/>
          <a:ext cx="1117600" cy="484188"/>
        </p:xfrm>
        <a:graphic>
          <a:graphicData uri="http://schemas.openxmlformats.org/presentationml/2006/ole">
            <mc:AlternateContent xmlns:mc="http://schemas.openxmlformats.org/markup-compatibility/2006">
              <mc:Choice xmlns:v="urn:schemas-microsoft-com:vml" Requires="v">
                <p:oleObj spid="_x0000_s502087" name="Equation" r:id="rId5" imgW="1231560" imgH="533160" progId="Equation.DSMT4">
                  <p:embed/>
                </p:oleObj>
              </mc:Choice>
              <mc:Fallback>
                <p:oleObj name="Equation" r:id="rId5" imgW="1231560" imgH="533160" progId="Equation.DSMT4">
                  <p:embed/>
                  <p:pic>
                    <p:nvPicPr>
                      <p:cNvPr id="0" name=""/>
                      <p:cNvPicPr/>
                      <p:nvPr/>
                    </p:nvPicPr>
                    <p:blipFill>
                      <a:blip r:embed="rId6"/>
                      <a:stretch>
                        <a:fillRect/>
                      </a:stretch>
                    </p:blipFill>
                    <p:spPr>
                      <a:xfrm>
                        <a:off x="3074988" y="2092325"/>
                        <a:ext cx="1117600" cy="484188"/>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B51E82CC-EAEB-4FA4-AAE7-4E289723F154}"/>
              </a:ext>
            </a:extLst>
          </p:cNvPr>
          <p:cNvSpPr>
            <a:spLocks noGrp="1"/>
          </p:cNvSpPr>
          <p:nvPr>
            <p:ph sz="quarter" idx="28"/>
          </p:nvPr>
        </p:nvSpPr>
        <p:spPr>
          <a:xfrm>
            <a:off x="4391502" y="2109019"/>
            <a:ext cx="456337" cy="316656"/>
          </a:xfrm>
        </p:spPr>
        <p:txBody>
          <a:bodyPr/>
          <a:lstStyle/>
          <a:p>
            <a:r>
              <a:rPr lang="en-US" dirty="0"/>
              <a:t>(c)</a:t>
            </a:r>
          </a:p>
        </p:txBody>
      </p:sp>
      <p:graphicFrame>
        <p:nvGraphicFramePr>
          <p:cNvPr id="24" name="Content Placeholder 23" descr="lim_(x right arrow 2) (g(x))">
            <a:extLst>
              <a:ext uri="{FF2B5EF4-FFF2-40B4-BE49-F238E27FC236}">
                <a16:creationId xmlns="" xmlns:a16="http://schemas.microsoft.com/office/drawing/2014/main" id="{1A1D1DC0-0C62-457C-BA96-46BF6BFDFAA0}"/>
              </a:ext>
            </a:extLst>
          </p:cNvPr>
          <p:cNvGraphicFramePr>
            <a:graphicFrameLocks noGrp="1" noChangeAspect="1"/>
          </p:cNvGraphicFramePr>
          <p:nvPr>
            <p:ph sz="quarter" idx="29"/>
            <p:extLst/>
          </p:nvPr>
        </p:nvGraphicFramePr>
        <p:xfrm>
          <a:off x="4851400" y="2078038"/>
          <a:ext cx="1073150" cy="468312"/>
        </p:xfrm>
        <a:graphic>
          <a:graphicData uri="http://schemas.openxmlformats.org/presentationml/2006/ole">
            <mc:AlternateContent xmlns:mc="http://schemas.openxmlformats.org/markup-compatibility/2006">
              <mc:Choice xmlns:v="urn:schemas-microsoft-com:vml" Requires="v">
                <p:oleObj spid="_x0000_s502088" name="Equation" r:id="rId7" imgW="1193760" imgH="520560" progId="Equation.DSMT4">
                  <p:embed/>
                </p:oleObj>
              </mc:Choice>
              <mc:Fallback>
                <p:oleObj name="Equation" r:id="rId7" imgW="1193760" imgH="520560" progId="Equation.DSMT4">
                  <p:embed/>
                  <p:pic>
                    <p:nvPicPr>
                      <p:cNvPr id="0" name=""/>
                      <p:cNvPicPr/>
                      <p:nvPr/>
                    </p:nvPicPr>
                    <p:blipFill>
                      <a:blip r:embed="rId8"/>
                      <a:stretch>
                        <a:fillRect/>
                      </a:stretch>
                    </p:blipFill>
                    <p:spPr>
                      <a:xfrm>
                        <a:off x="4851400" y="2078038"/>
                        <a:ext cx="1073150" cy="468312"/>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37312732-DCEF-4FD7-942A-C81E4D70A0F5}"/>
              </a:ext>
            </a:extLst>
          </p:cNvPr>
          <p:cNvSpPr>
            <a:spLocks noGrp="1"/>
          </p:cNvSpPr>
          <p:nvPr>
            <p:ph sz="quarter" idx="30"/>
          </p:nvPr>
        </p:nvSpPr>
        <p:spPr>
          <a:xfrm>
            <a:off x="730717" y="2806354"/>
            <a:ext cx="451390" cy="333514"/>
          </a:xfrm>
        </p:spPr>
        <p:txBody>
          <a:bodyPr/>
          <a:lstStyle/>
          <a:p>
            <a:r>
              <a:rPr lang="en-US" dirty="0" smtClean="0"/>
              <a:t>(e)</a:t>
            </a:r>
            <a:endParaRPr lang="en-US" dirty="0"/>
          </a:p>
        </p:txBody>
      </p:sp>
      <p:graphicFrame>
        <p:nvGraphicFramePr>
          <p:cNvPr id="26" name="Content Placeholder 25" descr="lim_(x right arrow 5^(negative)) (g(x))">
            <a:extLst>
              <a:ext uri="{FF2B5EF4-FFF2-40B4-BE49-F238E27FC236}">
                <a16:creationId xmlns="" xmlns:a16="http://schemas.microsoft.com/office/drawing/2014/main" id="{6E2FFA1E-059A-43BA-A78D-FB1FCF22B771}"/>
              </a:ext>
            </a:extLst>
          </p:cNvPr>
          <p:cNvGraphicFramePr>
            <a:graphicFrameLocks noGrp="1" noChangeAspect="1"/>
          </p:cNvGraphicFramePr>
          <p:nvPr>
            <p:ph sz="quarter" idx="31"/>
            <p:extLst>
              <p:ext uri="{D42A27DB-BD31-4B8C-83A1-F6EECF244321}">
                <p14:modId xmlns:p14="http://schemas.microsoft.com/office/powerpoint/2010/main" val="738265527"/>
              </p:ext>
            </p:extLst>
          </p:nvPr>
        </p:nvGraphicFramePr>
        <p:xfrm>
          <a:off x="1191997" y="2754997"/>
          <a:ext cx="1231900" cy="533400"/>
        </p:xfrm>
        <a:graphic>
          <a:graphicData uri="http://schemas.openxmlformats.org/presentationml/2006/ole">
            <mc:AlternateContent xmlns:mc="http://schemas.openxmlformats.org/markup-compatibility/2006">
              <mc:Choice xmlns:v="urn:schemas-microsoft-com:vml" Requires="v">
                <p:oleObj spid="_x0000_s502089" name="Equation" r:id="rId9" imgW="1231560" imgH="533160" progId="Equation.DSMT4">
                  <p:embed/>
                </p:oleObj>
              </mc:Choice>
              <mc:Fallback>
                <p:oleObj name="Equation" r:id="rId9" imgW="1231560" imgH="533160" progId="Equation.DSMT4">
                  <p:embed/>
                  <p:pic>
                    <p:nvPicPr>
                      <p:cNvPr id="0" name=""/>
                      <p:cNvPicPr/>
                      <p:nvPr/>
                    </p:nvPicPr>
                    <p:blipFill>
                      <a:blip r:embed="rId10"/>
                      <a:stretch>
                        <a:fillRect/>
                      </a:stretch>
                    </p:blipFill>
                    <p:spPr>
                      <a:xfrm>
                        <a:off x="1191997" y="2754997"/>
                        <a:ext cx="1231900" cy="533400"/>
                      </a:xfrm>
                      <a:prstGeom prst="rect">
                        <a:avLst/>
                      </a:prstGeom>
                    </p:spPr>
                  </p:pic>
                </p:oleObj>
              </mc:Fallback>
            </mc:AlternateContent>
          </a:graphicData>
        </a:graphic>
      </p:graphicFrame>
      <p:sp>
        <p:nvSpPr>
          <p:cNvPr id="12" name="Content Placeholder 11">
            <a:extLst>
              <a:ext uri="{FF2B5EF4-FFF2-40B4-BE49-F238E27FC236}">
                <a16:creationId xmlns="" xmlns:a16="http://schemas.microsoft.com/office/drawing/2014/main" id="{22C21301-4E60-4FDF-A8F9-12D0A9D2B3B8}"/>
              </a:ext>
            </a:extLst>
          </p:cNvPr>
          <p:cNvSpPr>
            <a:spLocks noGrp="1"/>
          </p:cNvSpPr>
          <p:nvPr>
            <p:ph sz="quarter" idx="32"/>
          </p:nvPr>
        </p:nvSpPr>
        <p:spPr>
          <a:xfrm>
            <a:off x="2586857" y="2800534"/>
            <a:ext cx="408318" cy="357805"/>
          </a:xfrm>
        </p:spPr>
        <p:txBody>
          <a:bodyPr/>
          <a:lstStyle/>
          <a:p>
            <a:r>
              <a:rPr lang="en-US" dirty="0" smtClean="0"/>
              <a:t>(f)</a:t>
            </a:r>
            <a:endParaRPr lang="en-US" dirty="0"/>
          </a:p>
        </p:txBody>
      </p:sp>
      <p:graphicFrame>
        <p:nvGraphicFramePr>
          <p:cNvPr id="28" name="Content Placeholder 27" descr="lim_(x right arrow 5^(+)) (g(x))">
            <a:extLst>
              <a:ext uri="{FF2B5EF4-FFF2-40B4-BE49-F238E27FC236}">
                <a16:creationId xmlns="" xmlns:a16="http://schemas.microsoft.com/office/drawing/2014/main" id="{861E601B-92E0-4D54-8394-583353718A4E}"/>
              </a:ext>
            </a:extLst>
          </p:cNvPr>
          <p:cNvGraphicFramePr>
            <a:graphicFrameLocks noGrp="1" noChangeAspect="1"/>
          </p:cNvGraphicFramePr>
          <p:nvPr>
            <p:ph sz="quarter" idx="33"/>
            <p:extLst>
              <p:ext uri="{D42A27DB-BD31-4B8C-83A1-F6EECF244321}">
                <p14:modId xmlns:p14="http://schemas.microsoft.com/office/powerpoint/2010/main" val="4019309333"/>
              </p:ext>
            </p:extLst>
          </p:nvPr>
        </p:nvGraphicFramePr>
        <p:xfrm>
          <a:off x="3023972" y="2770872"/>
          <a:ext cx="1120775" cy="485775"/>
        </p:xfrm>
        <a:graphic>
          <a:graphicData uri="http://schemas.openxmlformats.org/presentationml/2006/ole">
            <mc:AlternateContent xmlns:mc="http://schemas.openxmlformats.org/markup-compatibility/2006">
              <mc:Choice xmlns:v="urn:schemas-microsoft-com:vml" Requires="v">
                <p:oleObj spid="_x0000_s502090" name="Equation" r:id="rId11" imgW="1231560" imgH="533160" progId="Equation.DSMT4">
                  <p:embed/>
                </p:oleObj>
              </mc:Choice>
              <mc:Fallback>
                <p:oleObj name="Equation" r:id="rId11" imgW="1231560" imgH="533160" progId="Equation.DSMT4">
                  <p:embed/>
                  <p:pic>
                    <p:nvPicPr>
                      <p:cNvPr id="0" name=""/>
                      <p:cNvPicPr/>
                      <p:nvPr/>
                    </p:nvPicPr>
                    <p:blipFill>
                      <a:blip r:embed="rId12"/>
                      <a:stretch>
                        <a:fillRect/>
                      </a:stretch>
                    </p:blipFill>
                    <p:spPr>
                      <a:xfrm>
                        <a:off x="3023972" y="2770872"/>
                        <a:ext cx="1120775" cy="485775"/>
                      </a:xfrm>
                      <a:prstGeom prst="rect">
                        <a:avLst/>
                      </a:prstGeom>
                    </p:spPr>
                  </p:pic>
                </p:oleObj>
              </mc:Fallback>
            </mc:AlternateContent>
          </a:graphicData>
        </a:graphic>
      </p:graphicFrame>
      <p:sp>
        <p:nvSpPr>
          <p:cNvPr id="14" name="Content Placeholder 13">
            <a:extLst>
              <a:ext uri="{FF2B5EF4-FFF2-40B4-BE49-F238E27FC236}">
                <a16:creationId xmlns="" xmlns:a16="http://schemas.microsoft.com/office/drawing/2014/main" id="{4C549D3E-535A-4F46-A1BB-2418E447EC60}"/>
              </a:ext>
            </a:extLst>
          </p:cNvPr>
          <p:cNvSpPr>
            <a:spLocks noGrp="1"/>
          </p:cNvSpPr>
          <p:nvPr>
            <p:ph sz="quarter" idx="34"/>
          </p:nvPr>
        </p:nvSpPr>
        <p:spPr>
          <a:xfrm>
            <a:off x="4337587" y="2798342"/>
            <a:ext cx="564038" cy="333350"/>
          </a:xfrm>
        </p:spPr>
        <p:txBody>
          <a:bodyPr/>
          <a:lstStyle/>
          <a:p>
            <a:r>
              <a:rPr lang="en-US" dirty="0" smtClean="0"/>
              <a:t>(g)</a:t>
            </a:r>
            <a:endParaRPr lang="en-US" dirty="0"/>
          </a:p>
        </p:txBody>
      </p:sp>
      <p:graphicFrame>
        <p:nvGraphicFramePr>
          <p:cNvPr id="30" name="Content Placeholder 29" descr="lim_(x right arrow 5) (g(x))">
            <a:extLst>
              <a:ext uri="{FF2B5EF4-FFF2-40B4-BE49-F238E27FC236}">
                <a16:creationId xmlns="" xmlns:a16="http://schemas.microsoft.com/office/drawing/2014/main" id="{5BC4E229-42BD-466C-8CDA-ECF37C44FD4A}"/>
              </a:ext>
            </a:extLst>
          </p:cNvPr>
          <p:cNvGraphicFramePr>
            <a:graphicFrameLocks noGrp="1" noChangeAspect="1"/>
          </p:cNvGraphicFramePr>
          <p:nvPr>
            <p:ph sz="quarter" idx="35"/>
            <p:extLst>
              <p:ext uri="{D42A27DB-BD31-4B8C-83A1-F6EECF244321}">
                <p14:modId xmlns:p14="http://schemas.microsoft.com/office/powerpoint/2010/main" val="3104726443"/>
              </p:ext>
            </p:extLst>
          </p:nvPr>
        </p:nvGraphicFramePr>
        <p:xfrm>
          <a:off x="4901625" y="2735947"/>
          <a:ext cx="1143000" cy="520700"/>
        </p:xfrm>
        <a:graphic>
          <a:graphicData uri="http://schemas.openxmlformats.org/presentationml/2006/ole">
            <mc:AlternateContent xmlns:mc="http://schemas.openxmlformats.org/markup-compatibility/2006">
              <mc:Choice xmlns:v="urn:schemas-microsoft-com:vml" Requires="v">
                <p:oleObj spid="_x0000_s502091" name="Equation" r:id="rId13" imgW="1143000" imgH="520560" progId="Equation.DSMT4">
                  <p:embed/>
                </p:oleObj>
              </mc:Choice>
              <mc:Fallback>
                <p:oleObj name="Equation" r:id="rId13" imgW="1143000" imgH="520560" progId="Equation.DSMT4">
                  <p:embed/>
                  <p:pic>
                    <p:nvPicPr>
                      <p:cNvPr id="0" name=""/>
                      <p:cNvPicPr/>
                      <p:nvPr/>
                    </p:nvPicPr>
                    <p:blipFill>
                      <a:blip r:embed="rId14"/>
                      <a:stretch>
                        <a:fillRect/>
                      </a:stretch>
                    </p:blipFill>
                    <p:spPr>
                      <a:xfrm>
                        <a:off x="4901625" y="2735947"/>
                        <a:ext cx="1143000" cy="520700"/>
                      </a:xfrm>
                      <a:prstGeom prst="rect">
                        <a:avLst/>
                      </a:prstGeom>
                    </p:spPr>
                  </p:pic>
                </p:oleObj>
              </mc:Fallback>
            </mc:AlternateContent>
          </a:graphicData>
        </a:graphic>
      </p:graphicFrame>
      <p:sp>
        <p:nvSpPr>
          <p:cNvPr id="17" name="Content Placeholder 16">
            <a:extLst>
              <a:ext uri="{FF2B5EF4-FFF2-40B4-BE49-F238E27FC236}">
                <a16:creationId xmlns="" xmlns:a16="http://schemas.microsoft.com/office/drawing/2014/main" id="{90E15047-1FE8-4323-8D64-0E05B0E2B106}"/>
              </a:ext>
            </a:extLst>
          </p:cNvPr>
          <p:cNvSpPr>
            <a:spLocks noGrp="1"/>
          </p:cNvSpPr>
          <p:nvPr>
            <p:ph sz="quarter" idx="37"/>
          </p:nvPr>
        </p:nvSpPr>
        <p:spPr>
          <a:xfrm>
            <a:off x="7516371" y="6303624"/>
            <a:ext cx="926532" cy="222175"/>
          </a:xfrm>
        </p:spPr>
        <p:txBody>
          <a:bodyPr/>
          <a:lstStyle/>
          <a:p>
            <a:r>
              <a:rPr lang="en-US" altLang="en-US" sz="1200" b="1" dirty="0"/>
              <a:t>Figure 7</a:t>
            </a:r>
          </a:p>
        </p:txBody>
      </p:sp>
      <p:pic>
        <p:nvPicPr>
          <p:cNvPr id="31" name="Content Placeholder 30" descr="The graph of y = g(x) is plotted on the x y coordinate plane. It consists of two branches. One branch is a curve that goes up and to the right from the second quadrant, intersecting the y axis at (0, 2.5) and ending at an open circle at (2, 3). The second branch begins at an open circle at (2, 1) and goes up and to the right to an open circle at (5, 2), then falls. A closed circle is marked at point (5, 1).&#10;">
            <a:extLst>
              <a:ext uri="{FF2B5EF4-FFF2-40B4-BE49-F238E27FC236}">
                <a16:creationId xmlns="" xmlns:a16="http://schemas.microsoft.com/office/drawing/2014/main" id="{F6DB0DFF-E2BB-4F3B-B048-9EA3069DDDEC}"/>
              </a:ext>
            </a:extLst>
          </p:cNvPr>
          <p:cNvPicPr>
            <a:picLocks noGrp="1" noChangeAspect="1"/>
          </p:cNvPicPr>
          <p:nvPr>
            <p:ph sz="quarter" idx="36"/>
          </p:nvPr>
        </p:nvPicPr>
        <p:blipFill>
          <a:blip r:embed="rId15"/>
          <a:stretch>
            <a:fillRect/>
          </a:stretch>
        </p:blipFill>
        <p:spPr>
          <a:xfrm>
            <a:off x="5929427" y="3477995"/>
            <a:ext cx="3724938" cy="2509320"/>
          </a:xfrm>
          <a:prstGeom prst="rect">
            <a:avLst/>
          </a:prstGeom>
        </p:spPr>
      </p:pic>
      <p:sp>
        <p:nvSpPr>
          <p:cNvPr id="18" name="Content Placeholder 3">
            <a:extLst>
              <a:ext uri="{FF2B5EF4-FFF2-40B4-BE49-F238E27FC236}">
                <a16:creationId xmlns="" xmlns:a16="http://schemas.microsoft.com/office/drawing/2014/main" id="{EF0D81C0-2195-4D16-8522-998B6AC7894C}"/>
              </a:ext>
            </a:extLst>
          </p:cNvPr>
          <p:cNvSpPr>
            <a:spLocks noGrp="1"/>
          </p:cNvSpPr>
          <p:nvPr>
            <p:ph sz="quarter" idx="24"/>
          </p:nvPr>
        </p:nvSpPr>
        <p:spPr>
          <a:xfrm>
            <a:off x="6353089" y="2088364"/>
            <a:ext cx="467034" cy="359006"/>
          </a:xfrm>
        </p:spPr>
        <p:txBody>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6938146" y="2078038"/>
                <a:ext cx="699359" cy="36933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938146" y="2078038"/>
                <a:ext cx="699359" cy="369332"/>
              </a:xfrm>
              <a:prstGeom prst="rect">
                <a:avLst/>
              </a:prstGeom>
              <a:blipFill rotWithShape="0">
                <a:blip r:embed="rId16"/>
                <a:stretch>
                  <a:fillRect l="-9565" r="-14783" b="-36667"/>
                </a:stretch>
              </a:blipFill>
              <a:effectLst/>
            </p:spPr>
            <p:txBody>
              <a:bodyPr/>
              <a:lstStyle/>
              <a:p>
                <a:r>
                  <a:rPr lang="en-US">
                    <a:noFill/>
                  </a:rPr>
                  <a:t> </a:t>
                </a:r>
              </a:p>
            </p:txBody>
          </p:sp>
        </mc:Fallback>
      </mc:AlternateContent>
      <p:sp>
        <p:nvSpPr>
          <p:cNvPr id="21" name="Content Placeholder 3">
            <a:extLst>
              <a:ext uri="{FF2B5EF4-FFF2-40B4-BE49-F238E27FC236}">
                <a16:creationId xmlns="" xmlns:a16="http://schemas.microsoft.com/office/drawing/2014/main" id="{EF0D81C0-2195-4D16-8522-998B6AC7894C}"/>
              </a:ext>
            </a:extLst>
          </p:cNvPr>
          <p:cNvSpPr>
            <a:spLocks noGrp="1"/>
          </p:cNvSpPr>
          <p:nvPr>
            <p:ph sz="quarter" idx="24"/>
          </p:nvPr>
        </p:nvSpPr>
        <p:spPr>
          <a:xfrm>
            <a:off x="6353089" y="2801161"/>
            <a:ext cx="467034" cy="359006"/>
          </a:xfrm>
        </p:spPr>
        <p:txBody>
          <a:bodyPr/>
          <a:lstStyle/>
          <a:p>
            <a:r>
              <a:rPr lang="en-US" dirty="0" smtClean="0"/>
              <a:t>(h)</a:t>
            </a: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6938146" y="2790835"/>
                <a:ext cx="699359" cy="36933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938146" y="2790835"/>
                <a:ext cx="699359" cy="369332"/>
              </a:xfrm>
              <a:prstGeom prst="rect">
                <a:avLst/>
              </a:prstGeom>
              <a:blipFill rotWithShape="0">
                <a:blip r:embed="rId17"/>
                <a:stretch>
                  <a:fillRect l="-9565" r="-14783" b="-36667"/>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069233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DD0740-B541-4BC5-B65F-975AD1A611F0}"/>
              </a:ext>
            </a:extLst>
          </p:cNvPr>
          <p:cNvSpPr>
            <a:spLocks noGrp="1"/>
          </p:cNvSpPr>
          <p:nvPr>
            <p:ph type="title"/>
          </p:nvPr>
        </p:nvSpPr>
        <p:spPr/>
        <p:txBody>
          <a:bodyPr/>
          <a:lstStyle/>
          <a:p>
            <a:pPr algn="l"/>
            <a:r>
              <a:rPr lang="en-US" altLang="en-US" dirty="0" smtClean="0"/>
              <a:t>Example </a:t>
            </a:r>
            <a:r>
              <a:rPr lang="en-US" altLang="en-US" dirty="0"/>
              <a:t>– </a:t>
            </a:r>
            <a:r>
              <a:rPr lang="en-US" altLang="en-US" dirty="0" smtClean="0"/>
              <a:t>Solution</a:t>
            </a:r>
            <a:endParaRPr lang="en-US" b="0" dirty="0"/>
          </a:p>
        </p:txBody>
      </p:sp>
      <p:sp>
        <p:nvSpPr>
          <p:cNvPr id="3" name="Content Placeholder 2">
            <a:extLst>
              <a:ext uri="{FF2B5EF4-FFF2-40B4-BE49-F238E27FC236}">
                <a16:creationId xmlns="" xmlns:a16="http://schemas.microsoft.com/office/drawing/2014/main" id="{EF79AB3C-4E48-44AE-9078-02972B5E0D31}"/>
              </a:ext>
            </a:extLst>
          </p:cNvPr>
          <p:cNvSpPr>
            <a:spLocks noGrp="1"/>
          </p:cNvSpPr>
          <p:nvPr>
            <p:ph sz="quarter" idx="23"/>
          </p:nvPr>
        </p:nvSpPr>
        <p:spPr>
          <a:xfrm>
            <a:off x="736600" y="1289049"/>
            <a:ext cx="10718800" cy="1446955"/>
          </a:xfrm>
        </p:spPr>
        <p:txBody>
          <a:bodyPr/>
          <a:lstStyle/>
          <a:p>
            <a:pPr>
              <a:lnSpc>
                <a:spcPct val="100000"/>
              </a:lnSpc>
            </a:pPr>
            <a:r>
              <a:rPr lang="en-US" dirty="0"/>
              <a:t>Looking at the graph </a:t>
            </a:r>
            <a:r>
              <a:rPr lang="en-US" altLang="en-US" dirty="0"/>
              <a:t>we see that the values of </a:t>
            </a:r>
            <a:r>
              <a:rPr lang="en-US" altLang="en-US" i="1" dirty="0"/>
              <a:t>g</a:t>
            </a:r>
            <a:r>
              <a:rPr lang="en-US" altLang="en-US" dirty="0"/>
              <a:t>(</a:t>
            </a:r>
            <a:r>
              <a:rPr lang="en-US" altLang="en-US" i="1" dirty="0"/>
              <a:t>x</a:t>
            </a:r>
            <a:r>
              <a:rPr lang="en-US" altLang="en-US" dirty="0"/>
              <a:t>) approach 3 as </a:t>
            </a:r>
            <a:r>
              <a:rPr lang="en-US" altLang="en-US" i="1" dirty="0"/>
              <a:t>x</a:t>
            </a:r>
            <a:r>
              <a:rPr lang="en-US" altLang="en-US" dirty="0"/>
              <a:t> approaches 2 from the left, but they approach 1 as </a:t>
            </a:r>
            <a:r>
              <a:rPr lang="en-US" altLang="en-US" i="1" dirty="0"/>
              <a:t>x</a:t>
            </a:r>
            <a:r>
              <a:rPr lang="en-US" altLang="en-US" dirty="0"/>
              <a:t> approaches 2 from the right.</a:t>
            </a:r>
          </a:p>
          <a:p>
            <a:pPr>
              <a:lnSpc>
                <a:spcPct val="100000"/>
              </a:lnSpc>
            </a:pPr>
            <a:r>
              <a:rPr lang="en-US" altLang="en-US" dirty="0"/>
              <a:t>Therefore</a:t>
            </a:r>
          </a:p>
        </p:txBody>
      </p:sp>
      <p:sp>
        <p:nvSpPr>
          <p:cNvPr id="4" name="Content Placeholder 3">
            <a:extLst>
              <a:ext uri="{FF2B5EF4-FFF2-40B4-BE49-F238E27FC236}">
                <a16:creationId xmlns="" xmlns:a16="http://schemas.microsoft.com/office/drawing/2014/main" id="{A44CAD43-453C-4953-BC96-1037964D947E}"/>
              </a:ext>
            </a:extLst>
          </p:cNvPr>
          <p:cNvSpPr>
            <a:spLocks noGrp="1"/>
          </p:cNvSpPr>
          <p:nvPr>
            <p:ph sz="quarter" idx="24"/>
          </p:nvPr>
        </p:nvSpPr>
        <p:spPr>
          <a:xfrm>
            <a:off x="733270" y="3027151"/>
            <a:ext cx="428522" cy="364653"/>
          </a:xfrm>
        </p:spPr>
        <p:txBody>
          <a:bodyPr/>
          <a:lstStyle/>
          <a:p>
            <a:r>
              <a:rPr lang="en-US" dirty="0"/>
              <a:t>(a)</a:t>
            </a:r>
          </a:p>
        </p:txBody>
      </p:sp>
      <p:graphicFrame>
        <p:nvGraphicFramePr>
          <p:cNvPr id="12" name="Content Placeholder 11" descr="lim_(x right arrow 2^(negative)) (g(x)) = 3">
            <a:extLst>
              <a:ext uri="{FF2B5EF4-FFF2-40B4-BE49-F238E27FC236}">
                <a16:creationId xmlns="" xmlns:a16="http://schemas.microsoft.com/office/drawing/2014/main" id="{1DC3818F-A308-4C07-B5AF-27D58B46DFB2}"/>
              </a:ext>
            </a:extLst>
          </p:cNvPr>
          <p:cNvGraphicFramePr>
            <a:graphicFrameLocks noGrp="1" noChangeAspect="1"/>
          </p:cNvGraphicFramePr>
          <p:nvPr>
            <p:ph sz="quarter" idx="25"/>
            <p:extLst/>
          </p:nvPr>
        </p:nvGraphicFramePr>
        <p:xfrm>
          <a:off x="1237918" y="2999287"/>
          <a:ext cx="1846263" cy="574675"/>
        </p:xfrm>
        <a:graphic>
          <a:graphicData uri="http://schemas.openxmlformats.org/presentationml/2006/ole">
            <mc:AlternateContent xmlns:mc="http://schemas.openxmlformats.org/markup-compatibility/2006">
              <mc:Choice xmlns:v="urn:schemas-microsoft-com:vml" Requires="v">
                <p:oleObj spid="_x0000_s502948" name="Equation" r:id="rId3" imgW="1714320" imgH="533160" progId="Equation.DSMT4">
                  <p:embed/>
                </p:oleObj>
              </mc:Choice>
              <mc:Fallback>
                <p:oleObj name="Equation" r:id="rId3" imgW="1714320" imgH="533160" progId="Equation.DSMT4">
                  <p:embed/>
                  <p:pic>
                    <p:nvPicPr>
                      <p:cNvPr id="0" name=""/>
                      <p:cNvPicPr/>
                      <p:nvPr/>
                    </p:nvPicPr>
                    <p:blipFill>
                      <a:blip r:embed="rId4"/>
                      <a:stretch>
                        <a:fillRect/>
                      </a:stretch>
                    </p:blipFill>
                    <p:spPr>
                      <a:xfrm>
                        <a:off x="1237918" y="2999287"/>
                        <a:ext cx="1846263" cy="574675"/>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7E3D2F77-3281-4E0A-B17A-065CB811948E}"/>
              </a:ext>
            </a:extLst>
          </p:cNvPr>
          <p:cNvSpPr>
            <a:spLocks noGrp="1"/>
          </p:cNvSpPr>
          <p:nvPr>
            <p:ph sz="quarter" idx="26"/>
          </p:nvPr>
        </p:nvSpPr>
        <p:spPr>
          <a:xfrm>
            <a:off x="3631085" y="3041207"/>
            <a:ext cx="1492613" cy="331791"/>
          </a:xfrm>
        </p:spPr>
        <p:txBody>
          <a:bodyPr/>
          <a:lstStyle/>
          <a:p>
            <a:r>
              <a:rPr lang="en-US" dirty="0"/>
              <a:t>and       (b)</a:t>
            </a:r>
          </a:p>
        </p:txBody>
      </p:sp>
      <p:graphicFrame>
        <p:nvGraphicFramePr>
          <p:cNvPr id="14" name="Content Placeholder 13" descr="lim_(x rightarrow 2^(+)) (g(x)) = 1">
            <a:extLst>
              <a:ext uri="{FF2B5EF4-FFF2-40B4-BE49-F238E27FC236}">
                <a16:creationId xmlns="" xmlns:a16="http://schemas.microsoft.com/office/drawing/2014/main" id="{BF555752-22DD-45B5-83D4-4C72A2CEEAC9}"/>
              </a:ext>
            </a:extLst>
          </p:cNvPr>
          <p:cNvGraphicFramePr>
            <a:graphicFrameLocks noGrp="1" noChangeAspect="1"/>
          </p:cNvGraphicFramePr>
          <p:nvPr>
            <p:ph sz="quarter" idx="27"/>
            <p:extLst/>
          </p:nvPr>
        </p:nvGraphicFramePr>
        <p:xfrm>
          <a:off x="5123698" y="2999287"/>
          <a:ext cx="1768475" cy="566737"/>
        </p:xfrm>
        <a:graphic>
          <a:graphicData uri="http://schemas.openxmlformats.org/presentationml/2006/ole">
            <mc:AlternateContent xmlns:mc="http://schemas.openxmlformats.org/markup-compatibility/2006">
              <mc:Choice xmlns:v="urn:schemas-microsoft-com:vml" Requires="v">
                <p:oleObj spid="_x0000_s502949" name="Equation" r:id="rId5" imgW="1663560" imgH="533160" progId="Equation.DSMT4">
                  <p:embed/>
                </p:oleObj>
              </mc:Choice>
              <mc:Fallback>
                <p:oleObj name="Equation" r:id="rId5" imgW="1663560" imgH="533160" progId="Equation.DSMT4">
                  <p:embed/>
                  <p:pic>
                    <p:nvPicPr>
                      <p:cNvPr id="0" name=""/>
                      <p:cNvPicPr/>
                      <p:nvPr/>
                    </p:nvPicPr>
                    <p:blipFill>
                      <a:blip r:embed="rId6"/>
                      <a:stretch>
                        <a:fillRect/>
                      </a:stretch>
                    </p:blipFill>
                    <p:spPr>
                      <a:xfrm>
                        <a:off x="5123698" y="2999287"/>
                        <a:ext cx="1768475" cy="566737"/>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AB802BD5-B0E9-4205-B7C9-BBF1BB792FB3}"/>
              </a:ext>
            </a:extLst>
          </p:cNvPr>
          <p:cNvSpPr>
            <a:spLocks noGrp="1"/>
          </p:cNvSpPr>
          <p:nvPr>
            <p:ph sz="quarter" idx="28"/>
          </p:nvPr>
        </p:nvSpPr>
        <p:spPr>
          <a:xfrm>
            <a:off x="733270" y="4922610"/>
            <a:ext cx="8536189" cy="331791"/>
          </a:xfrm>
        </p:spPr>
        <p:txBody>
          <a:bodyPr/>
          <a:lstStyle/>
          <a:p>
            <a:r>
              <a:rPr lang="en-US" altLang="en-US" dirty="0" smtClean="0"/>
              <a:t>(d) According to the graph g(2) is undefined</a:t>
            </a:r>
            <a:endParaRPr lang="en-US" dirty="0"/>
          </a:p>
        </p:txBody>
      </p:sp>
      <p:graphicFrame>
        <p:nvGraphicFramePr>
          <p:cNvPr id="16" name="Content Placeholder 15" descr="lim_(x right arrow 2) (g(x))">
            <a:extLst>
              <a:ext uri="{FF2B5EF4-FFF2-40B4-BE49-F238E27FC236}">
                <a16:creationId xmlns="" xmlns:a16="http://schemas.microsoft.com/office/drawing/2014/main" id="{EBFFFBA3-CA2B-464C-8BCD-E3CB1701E1EF}"/>
              </a:ext>
            </a:extLst>
          </p:cNvPr>
          <p:cNvGraphicFramePr>
            <a:graphicFrameLocks noGrp="1" noChangeAspect="1"/>
          </p:cNvGraphicFramePr>
          <p:nvPr>
            <p:ph sz="quarter" idx="29"/>
            <p:extLst>
              <p:ext uri="{D42A27DB-BD31-4B8C-83A1-F6EECF244321}">
                <p14:modId xmlns:p14="http://schemas.microsoft.com/office/powerpoint/2010/main" val="3123282407"/>
              </p:ext>
            </p:extLst>
          </p:nvPr>
        </p:nvGraphicFramePr>
        <p:xfrm>
          <a:off x="9388699" y="3686207"/>
          <a:ext cx="1189037" cy="541338"/>
        </p:xfrm>
        <a:graphic>
          <a:graphicData uri="http://schemas.openxmlformats.org/presentationml/2006/ole">
            <mc:AlternateContent xmlns:mc="http://schemas.openxmlformats.org/markup-compatibility/2006">
              <mc:Choice xmlns:v="urn:schemas-microsoft-com:vml" Requires="v">
                <p:oleObj spid="_x0000_s502950" name="Equation" r:id="rId7" imgW="1143000" imgH="520560" progId="Equation.DSMT4">
                  <p:embed/>
                </p:oleObj>
              </mc:Choice>
              <mc:Fallback>
                <p:oleObj name="Equation" r:id="rId7" imgW="1143000" imgH="520560" progId="Equation.DSMT4">
                  <p:embed/>
                  <p:pic>
                    <p:nvPicPr>
                      <p:cNvPr id="0" name=""/>
                      <p:cNvPicPr/>
                      <p:nvPr/>
                    </p:nvPicPr>
                    <p:blipFill>
                      <a:blip r:embed="rId8"/>
                      <a:stretch>
                        <a:fillRect/>
                      </a:stretch>
                    </p:blipFill>
                    <p:spPr>
                      <a:xfrm>
                        <a:off x="9388699" y="3686207"/>
                        <a:ext cx="1189037" cy="541338"/>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10C7D76A-3385-4AA8-AA6C-A8C54DACBDCE}"/>
              </a:ext>
            </a:extLst>
          </p:cNvPr>
          <p:cNvSpPr>
            <a:spLocks noGrp="1"/>
          </p:cNvSpPr>
          <p:nvPr>
            <p:ph sz="quarter" idx="30"/>
          </p:nvPr>
        </p:nvSpPr>
        <p:spPr>
          <a:xfrm>
            <a:off x="1166537" y="4207903"/>
            <a:ext cx="2094568" cy="331792"/>
          </a:xfrm>
        </p:spPr>
        <p:txBody>
          <a:bodyPr/>
          <a:lstStyle/>
          <a:p>
            <a:r>
              <a:rPr lang="en-US" altLang="en-US" dirty="0"/>
              <a:t>does not exist.</a:t>
            </a:r>
            <a:endParaRPr lang="en-US" dirty="0"/>
          </a:p>
        </p:txBody>
      </p:sp>
      <p:sp>
        <p:nvSpPr>
          <p:cNvPr id="11" name="Content Placeholder 7">
            <a:extLst>
              <a:ext uri="{FF2B5EF4-FFF2-40B4-BE49-F238E27FC236}">
                <a16:creationId xmlns="" xmlns:a16="http://schemas.microsoft.com/office/drawing/2014/main" id="{AB802BD5-B0E9-4205-B7C9-BBF1BB792FB3}"/>
              </a:ext>
            </a:extLst>
          </p:cNvPr>
          <p:cNvSpPr txBox="1">
            <a:spLocks/>
          </p:cNvSpPr>
          <p:nvPr/>
        </p:nvSpPr>
        <p:spPr bwMode="auto">
          <a:xfrm>
            <a:off x="733269" y="3790981"/>
            <a:ext cx="8536189" cy="33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lnSpc>
                <a:spcPct val="90000"/>
              </a:lnSpc>
              <a:spcBef>
                <a:spcPts val="1000"/>
              </a:spcBef>
              <a:spcAft>
                <a:spcPct val="0"/>
              </a:spcAft>
              <a:buFont typeface="Arial" charset="0"/>
              <a:buNone/>
              <a:defRPr sz="24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dirty="0" smtClean="0"/>
              <a:t>(c) Since the left and right limits are different, we conclude that</a:t>
            </a:r>
            <a:endParaRPr lang="en-US" dirty="0"/>
          </a:p>
        </p:txBody>
      </p:sp>
      <p:sp>
        <p:nvSpPr>
          <p:cNvPr id="13" name="Content Placeholder 7">
            <a:extLst>
              <a:ext uri="{FF2B5EF4-FFF2-40B4-BE49-F238E27FC236}">
                <a16:creationId xmlns="" xmlns:a16="http://schemas.microsoft.com/office/drawing/2014/main" id="{AB802BD5-B0E9-4205-B7C9-BBF1BB792FB3}"/>
              </a:ext>
            </a:extLst>
          </p:cNvPr>
          <p:cNvSpPr txBox="1">
            <a:spLocks/>
          </p:cNvSpPr>
          <p:nvPr/>
        </p:nvSpPr>
        <p:spPr bwMode="auto">
          <a:xfrm>
            <a:off x="733269" y="5888343"/>
            <a:ext cx="8536189" cy="33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lnSpc>
                <a:spcPct val="90000"/>
              </a:lnSpc>
              <a:spcBef>
                <a:spcPts val="1000"/>
              </a:spcBef>
              <a:spcAft>
                <a:spcPct val="0"/>
              </a:spcAft>
              <a:buFont typeface="Arial" charset="0"/>
              <a:buNone/>
              <a:defRPr sz="24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dirty="0" smtClean="0"/>
              <a:t>The function is not continuous at 2</a:t>
            </a:r>
            <a:endParaRPr lang="en-US" dirty="0"/>
          </a:p>
        </p:txBody>
      </p:sp>
    </p:spTree>
    <p:extLst>
      <p:ext uri="{BB962C8B-B14F-4D97-AF65-F5344CB8AC3E}">
        <p14:creationId xmlns:p14="http://schemas.microsoft.com/office/powerpoint/2010/main" val="825130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DD0740-B541-4BC5-B65F-975AD1A611F0}"/>
              </a:ext>
            </a:extLst>
          </p:cNvPr>
          <p:cNvSpPr>
            <a:spLocks noGrp="1"/>
          </p:cNvSpPr>
          <p:nvPr>
            <p:ph type="title"/>
          </p:nvPr>
        </p:nvSpPr>
        <p:spPr/>
        <p:txBody>
          <a:bodyPr/>
          <a:lstStyle/>
          <a:p>
            <a:pPr algn="l"/>
            <a:r>
              <a:rPr lang="en-US" altLang="en-US" dirty="0"/>
              <a:t>Example </a:t>
            </a:r>
            <a:r>
              <a:rPr lang="en-US" altLang="en-US" dirty="0" smtClean="0"/>
              <a:t> </a:t>
            </a:r>
            <a:r>
              <a:rPr lang="en-US" altLang="en-US" dirty="0"/>
              <a:t>– </a:t>
            </a:r>
            <a:r>
              <a:rPr lang="en-US" altLang="en-US" dirty="0" smtClean="0"/>
              <a:t>Solution</a:t>
            </a:r>
            <a:endParaRPr lang="en-US" b="0" dirty="0"/>
          </a:p>
        </p:txBody>
      </p:sp>
      <p:sp>
        <p:nvSpPr>
          <p:cNvPr id="3" name="Content Placeholder 2">
            <a:extLst>
              <a:ext uri="{FF2B5EF4-FFF2-40B4-BE49-F238E27FC236}">
                <a16:creationId xmlns="" xmlns:a16="http://schemas.microsoft.com/office/drawing/2014/main" id="{EF79AB3C-4E48-44AE-9078-02972B5E0D31}"/>
              </a:ext>
            </a:extLst>
          </p:cNvPr>
          <p:cNvSpPr>
            <a:spLocks noGrp="1"/>
          </p:cNvSpPr>
          <p:nvPr>
            <p:ph sz="quarter" idx="23"/>
          </p:nvPr>
        </p:nvSpPr>
        <p:spPr>
          <a:xfrm>
            <a:off x="736600" y="1289049"/>
            <a:ext cx="3677065" cy="388722"/>
          </a:xfrm>
        </p:spPr>
        <p:txBody>
          <a:bodyPr/>
          <a:lstStyle/>
          <a:p>
            <a:r>
              <a:rPr lang="en-US" altLang="en-US" dirty="0"/>
              <a:t>The graph also shows that</a:t>
            </a:r>
          </a:p>
        </p:txBody>
      </p:sp>
      <p:sp>
        <p:nvSpPr>
          <p:cNvPr id="4" name="Content Placeholder 3">
            <a:extLst>
              <a:ext uri="{FF2B5EF4-FFF2-40B4-BE49-F238E27FC236}">
                <a16:creationId xmlns="" xmlns:a16="http://schemas.microsoft.com/office/drawing/2014/main" id="{A44CAD43-453C-4953-BC96-1037964D947E}"/>
              </a:ext>
            </a:extLst>
          </p:cNvPr>
          <p:cNvSpPr>
            <a:spLocks noGrp="1"/>
          </p:cNvSpPr>
          <p:nvPr>
            <p:ph sz="quarter" idx="24"/>
          </p:nvPr>
        </p:nvSpPr>
        <p:spPr>
          <a:xfrm>
            <a:off x="765840" y="1848317"/>
            <a:ext cx="428522" cy="285023"/>
          </a:xfrm>
        </p:spPr>
        <p:txBody>
          <a:bodyPr/>
          <a:lstStyle/>
          <a:p>
            <a:r>
              <a:rPr lang="en-US" dirty="0" smtClean="0"/>
              <a:t>(e)</a:t>
            </a:r>
            <a:endParaRPr lang="en-US" dirty="0"/>
          </a:p>
        </p:txBody>
      </p:sp>
      <p:graphicFrame>
        <p:nvGraphicFramePr>
          <p:cNvPr id="12" name="Content Placeholder 11" descr="lim_(x right arrow 5^(negative)) (g(x)) = 2">
            <a:extLst>
              <a:ext uri="{FF2B5EF4-FFF2-40B4-BE49-F238E27FC236}">
                <a16:creationId xmlns="" xmlns:a16="http://schemas.microsoft.com/office/drawing/2014/main" id="{1DC3818F-A308-4C07-B5AF-27D58B46DFB2}"/>
              </a:ext>
            </a:extLst>
          </p:cNvPr>
          <p:cNvGraphicFramePr>
            <a:graphicFrameLocks noGrp="1" noChangeAspect="1"/>
          </p:cNvGraphicFramePr>
          <p:nvPr>
            <p:ph sz="quarter" idx="25"/>
            <p:extLst/>
          </p:nvPr>
        </p:nvGraphicFramePr>
        <p:xfrm>
          <a:off x="1261397" y="1811338"/>
          <a:ext cx="1846262" cy="574675"/>
        </p:xfrm>
        <a:graphic>
          <a:graphicData uri="http://schemas.openxmlformats.org/presentationml/2006/ole">
            <mc:AlternateContent xmlns:mc="http://schemas.openxmlformats.org/markup-compatibility/2006">
              <mc:Choice xmlns:v="urn:schemas-microsoft-com:vml" Requires="v">
                <p:oleObj spid="_x0000_s503972" name="Equation" r:id="rId3" imgW="1714320" imgH="533160" progId="Equation.DSMT4">
                  <p:embed/>
                </p:oleObj>
              </mc:Choice>
              <mc:Fallback>
                <p:oleObj name="Equation" r:id="rId3" imgW="1714320" imgH="533160" progId="Equation.DSMT4">
                  <p:embed/>
                  <p:pic>
                    <p:nvPicPr>
                      <p:cNvPr id="0" name=""/>
                      <p:cNvPicPr/>
                      <p:nvPr/>
                    </p:nvPicPr>
                    <p:blipFill>
                      <a:blip r:embed="rId4"/>
                      <a:stretch>
                        <a:fillRect/>
                      </a:stretch>
                    </p:blipFill>
                    <p:spPr>
                      <a:xfrm>
                        <a:off x="1261397" y="1811338"/>
                        <a:ext cx="1846262" cy="574675"/>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7E3D2F77-3281-4E0A-B17A-065CB811948E}"/>
              </a:ext>
            </a:extLst>
          </p:cNvPr>
          <p:cNvSpPr>
            <a:spLocks noGrp="1"/>
          </p:cNvSpPr>
          <p:nvPr>
            <p:ph sz="quarter" idx="26"/>
          </p:nvPr>
        </p:nvSpPr>
        <p:spPr>
          <a:xfrm>
            <a:off x="3663281" y="1834663"/>
            <a:ext cx="1629444" cy="331791"/>
          </a:xfrm>
        </p:spPr>
        <p:txBody>
          <a:bodyPr/>
          <a:lstStyle/>
          <a:p>
            <a:r>
              <a:rPr lang="en-US" dirty="0"/>
              <a:t>and        </a:t>
            </a:r>
            <a:r>
              <a:rPr lang="en-US" dirty="0" smtClean="0"/>
              <a:t>(f)</a:t>
            </a:r>
            <a:endParaRPr lang="en-US" dirty="0"/>
          </a:p>
        </p:txBody>
      </p:sp>
      <p:graphicFrame>
        <p:nvGraphicFramePr>
          <p:cNvPr id="14" name="Content Placeholder 13" descr="lim_(x rightarrow 5^(+)) (g(x)) = 2&#10;">
            <a:extLst>
              <a:ext uri="{FF2B5EF4-FFF2-40B4-BE49-F238E27FC236}">
                <a16:creationId xmlns="" xmlns:a16="http://schemas.microsoft.com/office/drawing/2014/main" id="{BF555752-22DD-45B5-83D4-4C72A2CEEAC9}"/>
              </a:ext>
            </a:extLst>
          </p:cNvPr>
          <p:cNvGraphicFramePr>
            <a:graphicFrameLocks noGrp="1" noChangeAspect="1"/>
          </p:cNvGraphicFramePr>
          <p:nvPr>
            <p:ph sz="quarter" idx="27"/>
            <p:extLst/>
          </p:nvPr>
        </p:nvGraphicFramePr>
        <p:xfrm>
          <a:off x="5307763" y="1820863"/>
          <a:ext cx="1747838" cy="539750"/>
        </p:xfrm>
        <a:graphic>
          <a:graphicData uri="http://schemas.openxmlformats.org/presentationml/2006/ole">
            <mc:AlternateContent xmlns:mc="http://schemas.openxmlformats.org/markup-compatibility/2006">
              <mc:Choice xmlns:v="urn:schemas-microsoft-com:vml" Requires="v">
                <p:oleObj spid="_x0000_s503973" name="Equation" r:id="rId5" imgW="1726920" imgH="533160" progId="Equation.DSMT4">
                  <p:embed/>
                </p:oleObj>
              </mc:Choice>
              <mc:Fallback>
                <p:oleObj name="Equation" r:id="rId5" imgW="1726920" imgH="533160" progId="Equation.DSMT4">
                  <p:embed/>
                  <p:pic>
                    <p:nvPicPr>
                      <p:cNvPr id="0" name=""/>
                      <p:cNvPicPr/>
                      <p:nvPr/>
                    </p:nvPicPr>
                    <p:blipFill>
                      <a:blip r:embed="rId6"/>
                      <a:stretch>
                        <a:fillRect/>
                      </a:stretch>
                    </p:blipFill>
                    <p:spPr>
                      <a:xfrm>
                        <a:off x="5307763" y="1820863"/>
                        <a:ext cx="1747838" cy="539750"/>
                      </a:xfrm>
                      <a:prstGeom prst="rect">
                        <a:avLst/>
                      </a:prstGeom>
                    </p:spPr>
                  </p:pic>
                </p:oleObj>
              </mc:Fallback>
            </mc:AlternateContent>
          </a:graphicData>
        </a:graphic>
      </p:graphicFrame>
      <p:sp>
        <p:nvSpPr>
          <p:cNvPr id="8" name="Content Placeholder 7">
            <a:extLst>
              <a:ext uri="{FF2B5EF4-FFF2-40B4-BE49-F238E27FC236}">
                <a16:creationId xmlns="" xmlns:a16="http://schemas.microsoft.com/office/drawing/2014/main" id="{AB802BD5-B0E9-4205-B7C9-BBF1BB792FB3}"/>
              </a:ext>
            </a:extLst>
          </p:cNvPr>
          <p:cNvSpPr>
            <a:spLocks noGrp="1"/>
          </p:cNvSpPr>
          <p:nvPr>
            <p:ph sz="quarter" idx="28"/>
          </p:nvPr>
        </p:nvSpPr>
        <p:spPr>
          <a:xfrm>
            <a:off x="736600" y="2973901"/>
            <a:ext cx="10103465" cy="331791"/>
          </a:xfrm>
        </p:spPr>
        <p:txBody>
          <a:bodyPr/>
          <a:lstStyle/>
          <a:p>
            <a:r>
              <a:rPr lang="en-US" altLang="en-US" dirty="0" smtClean="0"/>
              <a:t>(g) </a:t>
            </a:r>
            <a:r>
              <a:rPr lang="en-US" altLang="en-US" dirty="0"/>
              <a:t>This time the left and right limits are the same and so</a:t>
            </a:r>
            <a:r>
              <a:rPr lang="en-US" altLang="en-US" dirty="0" smtClean="0"/>
              <a:t>, </a:t>
            </a:r>
            <a:r>
              <a:rPr lang="en-US" altLang="en-US" dirty="0"/>
              <a:t>we have</a:t>
            </a:r>
          </a:p>
        </p:txBody>
      </p:sp>
      <p:graphicFrame>
        <p:nvGraphicFramePr>
          <p:cNvPr id="16" name="Content Placeholder 15" descr="lim_(x right arrow 5) (g(x)) = 2">
            <a:extLst>
              <a:ext uri="{FF2B5EF4-FFF2-40B4-BE49-F238E27FC236}">
                <a16:creationId xmlns="" xmlns:a16="http://schemas.microsoft.com/office/drawing/2014/main" id="{EBFFFBA3-CA2B-464C-8BCD-E3CB1701E1EF}"/>
              </a:ext>
            </a:extLst>
          </p:cNvPr>
          <p:cNvGraphicFramePr>
            <a:graphicFrameLocks noGrp="1" noChangeAspect="1"/>
          </p:cNvGraphicFramePr>
          <p:nvPr>
            <p:ph sz="quarter" idx="29"/>
            <p:extLst/>
          </p:nvPr>
        </p:nvGraphicFramePr>
        <p:xfrm>
          <a:off x="5292725" y="3548063"/>
          <a:ext cx="1717675" cy="550862"/>
        </p:xfrm>
        <a:graphic>
          <a:graphicData uri="http://schemas.openxmlformats.org/presentationml/2006/ole">
            <mc:AlternateContent xmlns:mc="http://schemas.openxmlformats.org/markup-compatibility/2006">
              <mc:Choice xmlns:v="urn:schemas-microsoft-com:vml" Requires="v">
                <p:oleObj spid="_x0000_s503974" name="Equation" r:id="rId7" imgW="1625400" imgH="520560" progId="Equation.DSMT4">
                  <p:embed/>
                </p:oleObj>
              </mc:Choice>
              <mc:Fallback>
                <p:oleObj name="Equation" r:id="rId7" imgW="1625400" imgH="520560" progId="Equation.DSMT4">
                  <p:embed/>
                  <p:pic>
                    <p:nvPicPr>
                      <p:cNvPr id="0" name=""/>
                      <p:cNvPicPr/>
                      <p:nvPr/>
                    </p:nvPicPr>
                    <p:blipFill>
                      <a:blip r:embed="rId8"/>
                      <a:stretch>
                        <a:fillRect/>
                      </a:stretch>
                    </p:blipFill>
                    <p:spPr>
                      <a:xfrm>
                        <a:off x="5292725" y="3548063"/>
                        <a:ext cx="1717675" cy="550862"/>
                      </a:xfrm>
                      <a:prstGeom prst="rect">
                        <a:avLst/>
                      </a:prstGeom>
                    </p:spPr>
                  </p:pic>
                </p:oleObj>
              </mc:Fallback>
            </mc:AlternateContent>
          </a:graphicData>
        </a:graphic>
      </p:graphicFrame>
      <p:sp>
        <p:nvSpPr>
          <p:cNvPr id="10" name="Content Placeholder 9">
            <a:extLst>
              <a:ext uri="{FF2B5EF4-FFF2-40B4-BE49-F238E27FC236}">
                <a16:creationId xmlns="" xmlns:a16="http://schemas.microsoft.com/office/drawing/2014/main" id="{10C7D76A-3385-4AA8-AA6C-A8C54DACBDCE}"/>
              </a:ext>
            </a:extLst>
          </p:cNvPr>
          <p:cNvSpPr>
            <a:spLocks noGrp="1"/>
          </p:cNvSpPr>
          <p:nvPr>
            <p:ph sz="quarter" idx="30"/>
          </p:nvPr>
        </p:nvSpPr>
        <p:spPr>
          <a:xfrm>
            <a:off x="736600" y="4367771"/>
            <a:ext cx="5000523" cy="331791"/>
          </a:xfrm>
        </p:spPr>
        <p:txBody>
          <a:bodyPr/>
          <a:lstStyle/>
          <a:p>
            <a:r>
              <a:rPr lang="en-US" altLang="en-US" dirty="0" smtClean="0">
                <a:latin typeface="Arial" panose="020B0604020202020204" pitchFamily="34" charset="0"/>
                <a:cs typeface="Arial" panose="020B0604020202020204" pitchFamily="34" charset="0"/>
              </a:rPr>
              <a:t>(h) </a:t>
            </a:r>
            <a:r>
              <a:rPr lang="en-US" altLang="en-US" i="1" dirty="0" smtClean="0">
                <a:latin typeface="Arial" panose="020B0604020202020204" pitchFamily="34" charset="0"/>
                <a:cs typeface="Arial" panose="020B0604020202020204" pitchFamily="34" charset="0"/>
              </a:rPr>
              <a:t>g</a:t>
            </a:r>
            <a:r>
              <a:rPr lang="en-US" altLang="en-US" dirty="0" smtClean="0">
                <a:latin typeface="Arial" panose="020B0604020202020204" pitchFamily="34" charset="0"/>
                <a:cs typeface="Arial" panose="020B0604020202020204" pitchFamily="34" charset="0"/>
              </a:rPr>
              <a:t>(5</a:t>
            </a:r>
            <a:r>
              <a:rPr lang="en-US" altLang="en-US" dirty="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 </a:t>
            </a:r>
            <a:r>
              <a:rPr lang="en-US" altLang="en-US" i="1" dirty="0" smtClean="0">
                <a:latin typeface="Arial" panose="020B0604020202020204" pitchFamily="34" charset="0"/>
                <a:cs typeface="Arial" panose="020B0604020202020204" pitchFamily="34" charset="0"/>
              </a:rPr>
              <a:t>=</a:t>
            </a:r>
            <a:r>
              <a:rPr lang="en-US" altLang="en-US" dirty="0" smtClean="0">
                <a:latin typeface="Arial" panose="020B0604020202020204" pitchFamily="34" charset="0"/>
                <a:cs typeface="Arial" panose="020B0604020202020204" pitchFamily="34" charset="0"/>
                <a:sym typeface="Symbol" panose="05050102010706020507" pitchFamily="18" charset="2"/>
              </a:rPr>
              <a:t> 1.2</a:t>
            </a:r>
            <a:endParaRPr lang="en-US" altLang="en-US" dirty="0">
              <a:latin typeface="Arial" panose="020B0604020202020204" pitchFamily="34" charset="0"/>
              <a:cs typeface="Arial" panose="020B0604020202020204" pitchFamily="34" charset="0"/>
            </a:endParaRPr>
          </a:p>
        </p:txBody>
      </p:sp>
      <p:sp>
        <p:nvSpPr>
          <p:cNvPr id="11" name="Content Placeholder 7">
            <a:extLst>
              <a:ext uri="{FF2B5EF4-FFF2-40B4-BE49-F238E27FC236}">
                <a16:creationId xmlns="" xmlns:a16="http://schemas.microsoft.com/office/drawing/2014/main" id="{AB802BD5-B0E9-4205-B7C9-BBF1BB792FB3}"/>
              </a:ext>
            </a:extLst>
          </p:cNvPr>
          <p:cNvSpPr txBox="1">
            <a:spLocks/>
          </p:cNvSpPr>
          <p:nvPr/>
        </p:nvSpPr>
        <p:spPr bwMode="auto">
          <a:xfrm>
            <a:off x="1194362" y="5458306"/>
            <a:ext cx="6854934" cy="33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lnSpc>
                <a:spcPct val="90000"/>
              </a:lnSpc>
              <a:spcBef>
                <a:spcPts val="1000"/>
              </a:spcBef>
              <a:spcAft>
                <a:spcPct val="0"/>
              </a:spcAft>
              <a:buFont typeface="Arial" charset="0"/>
              <a:buNone/>
              <a:defRPr sz="24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dirty="0" smtClean="0"/>
              <a:t>The function g(x) is not continuous at 5 because </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7856113" y="5383654"/>
                <a:ext cx="2229393" cy="48109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lim>
                          </m:limLow>
                        </m:fName>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𝑔</m:t>
                      </m:r>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(5)</m:t>
                      </m:r>
                    </m:oMath>
                  </m:oMathPara>
                </a14:m>
                <a:endParaRPr lang="en-US" sz="24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56113" y="5383654"/>
                <a:ext cx="2229393" cy="481094"/>
              </a:xfrm>
              <a:prstGeom prst="rect">
                <a:avLst/>
              </a:prstGeom>
              <a:blipFill rotWithShape="0">
                <a:blip r:embed="rId9"/>
                <a:stretch>
                  <a:fillRect l="-2192" r="-4384" b="-15190"/>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532808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a:bodyPr>
          <a:lstStyle/>
          <a:p>
            <a:r>
              <a:rPr lang="en-IN" sz="3600" dirty="0" smtClean="0"/>
              <a:t>Evaluating </a:t>
            </a:r>
            <a:r>
              <a:rPr lang="en-IN" sz="3600" dirty="0"/>
              <a:t>Limits using the Limit </a:t>
            </a:r>
            <a:r>
              <a:rPr lang="en-IN" sz="3600" dirty="0" smtClean="0"/>
              <a:t>Laws, Theorems and known results</a:t>
            </a:r>
            <a:endParaRPr lang="en-IN" sz="3600"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671056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8B2E0-ED08-4BB6-A3BD-5157FDCDBF9C}"/>
              </a:ext>
            </a:extLst>
          </p:cNvPr>
          <p:cNvSpPr>
            <a:spLocks noGrp="1"/>
          </p:cNvSpPr>
          <p:nvPr>
            <p:ph type="title"/>
          </p:nvPr>
        </p:nvSpPr>
        <p:spPr/>
        <p:txBody>
          <a:bodyPr/>
          <a:lstStyle/>
          <a:p>
            <a:r>
              <a:rPr lang="en-US" altLang="en-US" dirty="0" smtClean="0"/>
              <a:t>Evaluating Limits</a:t>
            </a:r>
            <a:endParaRPr lang="en-US" b="0" dirty="0"/>
          </a:p>
        </p:txBody>
      </p:sp>
      <mc:AlternateContent xmlns:mc="http://schemas.openxmlformats.org/markup-compatibility/2006" xmlns:a14="http://schemas.microsoft.com/office/drawing/2010/main">
        <mc:Choice Requires="a14">
          <p:sp>
            <p:nvSpPr>
              <p:cNvPr id="32" name="TextBox 31"/>
              <p:cNvSpPr txBox="1"/>
              <p:nvPr/>
            </p:nvSpPr>
            <p:spPr>
              <a:xfrm>
                <a:off x="3503053" y="1508143"/>
                <a:ext cx="2641877"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cs typeface="Open Sans" panose="020B0606030504020204" pitchFamily="34" charset="0"/>
                        </a:rPr>
                        <m:t>𝜀</m:t>
                      </m:r>
                      <m:r>
                        <a:rPr lang="en-US" sz="2000" b="0" i="0" smtClean="0">
                          <a:latin typeface="Cambria Math" panose="02040503050406030204" pitchFamily="18" charset="0"/>
                          <a:ea typeface="Cambria Math" panose="02040503050406030204" pitchFamily="18" charset="0"/>
                          <a:cs typeface="Open Sans" panose="020B0606030504020204" pitchFamily="34" charset="0"/>
                        </a:rPr>
                        <m:t>,</m:t>
                      </m:r>
                      <m:r>
                        <m:rPr>
                          <m:sty m:val="p"/>
                        </m:rPr>
                        <a:rPr lang="el-GR" sz="2000" b="0" i="1" smtClean="0">
                          <a:latin typeface="Cambria Math" panose="02040503050406030204" pitchFamily="18" charset="0"/>
                          <a:ea typeface="Cambria Math" panose="02040503050406030204" pitchFamily="18" charset="0"/>
                          <a:cs typeface="Open Sans" panose="020B0606030504020204" pitchFamily="34" charset="0"/>
                        </a:rPr>
                        <m:t>δ</m:t>
                      </m:r>
                      <m:r>
                        <a:rPr lang="en-US" sz="2000" b="0" i="1" smtClean="0">
                          <a:latin typeface="Cambria Math" panose="02040503050406030204" pitchFamily="18" charset="0"/>
                          <a:ea typeface="Cambria Math" panose="02040503050406030204" pitchFamily="18" charset="0"/>
                          <a:cs typeface="Open Sans" panose="020B0606030504020204" pitchFamily="34" charset="0"/>
                        </a:rPr>
                        <m:t> </m:t>
                      </m:r>
                      <m:r>
                        <a:rPr lang="en-US" sz="2000" b="0" i="1" smtClean="0">
                          <a:latin typeface="Cambria Math" panose="02040503050406030204" pitchFamily="18" charset="0"/>
                          <a:ea typeface="Cambria Math" panose="02040503050406030204" pitchFamily="18" charset="0"/>
                          <a:cs typeface="Open Sans" panose="020B0606030504020204" pitchFamily="34" charset="0"/>
                        </a:rPr>
                        <m:t>𝑑𝑒𝑓𝑖𝑛𝑖𝑡𝑖𝑜𝑛</m:t>
                      </m:r>
                      <m:r>
                        <a:rPr lang="en-US" sz="2000" b="0" i="1" smtClean="0">
                          <a:latin typeface="Cambria Math" panose="02040503050406030204" pitchFamily="18" charset="0"/>
                          <a:ea typeface="Cambria Math" panose="02040503050406030204" pitchFamily="18" charset="0"/>
                          <a:cs typeface="Open Sans" panose="020B0606030504020204" pitchFamily="34" charset="0"/>
                        </a:rPr>
                        <m:t> </m:t>
                      </m:r>
                      <m:r>
                        <a:rPr lang="en-US" sz="2000" b="0" i="1" smtClean="0">
                          <a:latin typeface="Cambria Math" panose="02040503050406030204" pitchFamily="18" charset="0"/>
                          <a:ea typeface="Cambria Math" panose="02040503050406030204" pitchFamily="18" charset="0"/>
                          <a:cs typeface="Open Sans" panose="020B0606030504020204" pitchFamily="34" charset="0"/>
                        </a:rPr>
                        <m:t>𝑜𝑓</m:t>
                      </m:r>
                      <m:r>
                        <a:rPr lang="en-US" sz="2000" b="0" i="1" smtClean="0">
                          <a:latin typeface="Cambria Math" panose="02040503050406030204" pitchFamily="18" charset="0"/>
                          <a:ea typeface="Cambria Math" panose="02040503050406030204" pitchFamily="18" charset="0"/>
                          <a:cs typeface="Open Sans" panose="020B0606030504020204" pitchFamily="34" charset="0"/>
                        </a:rPr>
                        <m:t> </m:t>
                      </m:r>
                      <m:r>
                        <a:rPr lang="en-US" sz="2000" b="0" i="1" smtClean="0">
                          <a:latin typeface="Cambria Math" panose="02040503050406030204" pitchFamily="18" charset="0"/>
                          <a:ea typeface="Cambria Math" panose="02040503050406030204" pitchFamily="18" charset="0"/>
                          <a:cs typeface="Open Sans" panose="020B0606030504020204" pitchFamily="34" charset="0"/>
                        </a:rPr>
                        <m:t>𝑙𝑖𝑚𝑖𝑡</m:t>
                      </m:r>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3503053" y="1508143"/>
                <a:ext cx="2641877" cy="307777"/>
              </a:xfrm>
              <a:prstGeom prst="rect">
                <a:avLst/>
              </a:prstGeom>
              <a:blipFill rotWithShape="0">
                <a:blip r:embed="rId2"/>
                <a:stretch>
                  <a:fillRect l="-693" r="-1617" b="-33333"/>
                </a:stretch>
              </a:blipFill>
              <a:effectLst/>
            </p:spPr>
            <p:txBody>
              <a:bodyPr/>
              <a:lstStyle/>
              <a:p>
                <a:r>
                  <a:rPr lang="en-US">
                    <a:noFill/>
                  </a:rPr>
                  <a:t> </a:t>
                </a:r>
              </a:p>
            </p:txBody>
          </p:sp>
        </mc:Fallback>
      </mc:AlternateContent>
      <p:sp>
        <p:nvSpPr>
          <p:cNvPr id="34" name="TextBox 33"/>
          <p:cNvSpPr txBox="1"/>
          <p:nvPr/>
        </p:nvSpPr>
        <p:spPr>
          <a:xfrm>
            <a:off x="3618963" y="2685471"/>
            <a:ext cx="2807595"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Limit laws</a:t>
            </a:r>
          </a:p>
        </p:txBody>
      </p:sp>
      <p:sp>
        <p:nvSpPr>
          <p:cNvPr id="35" name="TextBox 34"/>
          <p:cNvSpPr txBox="1"/>
          <p:nvPr/>
        </p:nvSpPr>
        <p:spPr>
          <a:xfrm>
            <a:off x="1571221" y="3974677"/>
            <a:ext cx="2408349"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Basic limits</a:t>
            </a:r>
          </a:p>
        </p:txBody>
      </p:sp>
      <p:sp>
        <p:nvSpPr>
          <p:cNvPr id="36" name="TextBox 35"/>
          <p:cNvSpPr txBox="1"/>
          <p:nvPr/>
        </p:nvSpPr>
        <p:spPr>
          <a:xfrm>
            <a:off x="5795493" y="3962798"/>
            <a:ext cx="1262130" cy="353943"/>
          </a:xfrm>
          <a:prstGeom prst="rect">
            <a:avLst/>
          </a:prstGeom>
          <a:noFill/>
          <a:effectLst/>
        </p:spPr>
        <p:txBody>
          <a:bodyPr wrap="square" lIns="0" tIns="0" rIns="0" rtlCol="0" anchor="b">
            <a:spAutoFit/>
          </a:bodyPr>
          <a:lstStyle/>
          <a:p>
            <a:r>
              <a:rPr lang="en-US" sz="2000" dirty="0" err="1" smtClean="0">
                <a:latin typeface="Open Sans" panose="020B0606030504020204" pitchFamily="34" charset="0"/>
                <a:ea typeface="Open Sans" panose="020B0606030504020204" pitchFamily="34" charset="0"/>
                <a:cs typeface="Open Sans" panose="020B0606030504020204" pitchFamily="34" charset="0"/>
              </a:rPr>
              <a:t>Thorems</a:t>
            </a:r>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36"/>
          <p:cNvSpPr/>
          <p:nvPr/>
        </p:nvSpPr>
        <p:spPr>
          <a:xfrm>
            <a:off x="3371897" y="1437083"/>
            <a:ext cx="2904188" cy="441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371897" y="2581273"/>
            <a:ext cx="2904188" cy="441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404613" y="3920562"/>
            <a:ext cx="2904188" cy="441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38200" y="3920562"/>
            <a:ext cx="2904188" cy="441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4712591" y="1984172"/>
            <a:ext cx="0" cy="529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2331076" y="3168203"/>
            <a:ext cx="2073499" cy="75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167431" y="3103808"/>
            <a:ext cx="2018980" cy="742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53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790341"/>
          </a:xfrm>
        </p:spPr>
        <p:txBody>
          <a:bodyPr/>
          <a:lstStyle/>
          <a:p>
            <a:pPr algn="ctr"/>
            <a:r>
              <a:rPr lang="en-IN" dirty="0">
                <a:solidFill>
                  <a:srgbClr val="0079C2"/>
                </a:solidFill>
              </a:rPr>
              <a:t>Properties of Limits</a:t>
            </a:r>
            <a:endParaRPr lang="en-IN" sz="4000" dirty="0">
              <a:solidFill>
                <a:srgbClr val="0079C2"/>
              </a:solidFill>
            </a:endParaRPr>
          </a:p>
        </p:txBody>
      </p:sp>
    </p:spTree>
    <p:extLst>
      <p:ext uri="{BB962C8B-B14F-4D97-AF65-F5344CB8AC3E}">
        <p14:creationId xmlns:p14="http://schemas.microsoft.com/office/powerpoint/2010/main" val="2963592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8B2E0-ED08-4BB6-A3BD-5157FDCDBF9C}"/>
              </a:ext>
            </a:extLst>
          </p:cNvPr>
          <p:cNvSpPr>
            <a:spLocks noGrp="1"/>
          </p:cNvSpPr>
          <p:nvPr>
            <p:ph type="title"/>
          </p:nvPr>
        </p:nvSpPr>
        <p:spPr/>
        <p:txBody>
          <a:bodyPr/>
          <a:lstStyle/>
          <a:p>
            <a:r>
              <a:rPr lang="en-US" altLang="en-US" dirty="0"/>
              <a:t>Properties of </a:t>
            </a:r>
            <a:r>
              <a:rPr lang="en-US" altLang="en-US" dirty="0" smtClean="0"/>
              <a:t>Limits</a:t>
            </a:r>
            <a:endParaRPr lang="en-US" b="0" dirty="0"/>
          </a:p>
        </p:txBody>
      </p:sp>
      <p:sp>
        <p:nvSpPr>
          <p:cNvPr id="3" name="Content Placeholder 2">
            <a:extLst>
              <a:ext uri="{FF2B5EF4-FFF2-40B4-BE49-F238E27FC236}">
                <a16:creationId xmlns:a16="http://schemas.microsoft.com/office/drawing/2014/main" xmlns="" id="{98AB8A34-18D3-41BA-8EF6-CD765B1091ED}"/>
              </a:ext>
            </a:extLst>
          </p:cNvPr>
          <p:cNvSpPr>
            <a:spLocks noGrp="1"/>
          </p:cNvSpPr>
          <p:nvPr>
            <p:ph sz="quarter" idx="23"/>
          </p:nvPr>
        </p:nvSpPr>
        <p:spPr>
          <a:xfrm>
            <a:off x="736600" y="1289049"/>
            <a:ext cx="10706100" cy="869496"/>
          </a:xfrm>
        </p:spPr>
        <p:txBody>
          <a:bodyPr/>
          <a:lstStyle/>
          <a:p>
            <a:pPr>
              <a:lnSpc>
                <a:spcPct val="100000"/>
              </a:lnSpc>
            </a:pPr>
            <a:r>
              <a:rPr lang="en-US" altLang="en-US" dirty="0"/>
              <a:t>In this section we use the following properties of limits, called the </a:t>
            </a:r>
            <a:r>
              <a:rPr lang="en-US" altLang="en-US" i="1" dirty="0"/>
              <a:t>Limit Laws</a:t>
            </a:r>
            <a:r>
              <a:rPr lang="en-US" altLang="en-US" dirty="0"/>
              <a:t>,</a:t>
            </a:r>
            <a:r>
              <a:rPr lang="en-US" altLang="en-US" i="1" dirty="0"/>
              <a:t> </a:t>
            </a:r>
            <a:r>
              <a:rPr lang="en-US" altLang="en-US" dirty="0"/>
              <a:t>to calculate limits.</a:t>
            </a:r>
          </a:p>
        </p:txBody>
      </p:sp>
      <p:sp>
        <p:nvSpPr>
          <p:cNvPr id="4" name="Content Placeholder 3">
            <a:extLst>
              <a:ext uri="{FF2B5EF4-FFF2-40B4-BE49-F238E27FC236}">
                <a16:creationId xmlns:a16="http://schemas.microsoft.com/office/drawing/2014/main" xmlns="" id="{14D8179C-6460-44BA-A6B2-F883FD7BFD53}"/>
              </a:ext>
            </a:extLst>
          </p:cNvPr>
          <p:cNvSpPr>
            <a:spLocks noGrp="1"/>
          </p:cNvSpPr>
          <p:nvPr>
            <p:ph sz="quarter" idx="24"/>
          </p:nvPr>
        </p:nvSpPr>
        <p:spPr>
          <a:xfrm>
            <a:off x="736600" y="2307361"/>
            <a:ext cx="10712450" cy="296699"/>
          </a:xfrm>
        </p:spPr>
        <p:txBody>
          <a:bodyPr/>
          <a:lstStyle/>
          <a:p>
            <a:r>
              <a:rPr lang="en-US" b="1" dirty="0">
                <a:solidFill>
                  <a:srgbClr val="EF2E24"/>
                </a:solidFill>
              </a:rPr>
              <a:t>Limit Laws </a:t>
            </a:r>
            <a:r>
              <a:rPr lang="en-US" dirty="0"/>
              <a:t>Suppose that </a:t>
            </a:r>
            <a:r>
              <a:rPr lang="en-US" i="1" dirty="0"/>
              <a:t>c</a:t>
            </a:r>
            <a:r>
              <a:rPr lang="en-US" dirty="0"/>
              <a:t> is a constant and the limits</a:t>
            </a:r>
          </a:p>
        </p:txBody>
      </p:sp>
      <p:graphicFrame>
        <p:nvGraphicFramePr>
          <p:cNvPr id="20" name="Content Placeholder 19" descr="lim_(x right arrow a) (f(x)) and lim_(x right arrow a) (g(x))">
            <a:extLst>
              <a:ext uri="{FF2B5EF4-FFF2-40B4-BE49-F238E27FC236}">
                <a16:creationId xmlns:a16="http://schemas.microsoft.com/office/drawing/2014/main" xmlns="" id="{0F216267-BE36-44E6-9488-E38216771395}"/>
              </a:ext>
            </a:extLst>
          </p:cNvPr>
          <p:cNvGraphicFramePr>
            <a:graphicFrameLocks noGrp="1" noChangeAspect="1"/>
          </p:cNvGraphicFramePr>
          <p:nvPr>
            <p:ph sz="quarter" idx="25"/>
            <p:extLst/>
          </p:nvPr>
        </p:nvGraphicFramePr>
        <p:xfrm>
          <a:off x="8218488" y="2306462"/>
          <a:ext cx="3230562" cy="473075"/>
        </p:xfrm>
        <a:graphic>
          <a:graphicData uri="http://schemas.openxmlformats.org/presentationml/2006/ole">
            <mc:AlternateContent xmlns:mc="http://schemas.openxmlformats.org/markup-compatibility/2006">
              <mc:Choice xmlns:v="urn:schemas-microsoft-com:vml" Requires="v">
                <p:oleObj spid="_x0000_s505138" name="Equation" r:id="rId3" imgW="3555720" imgH="520560" progId="Equation.DSMT4">
                  <p:embed/>
                </p:oleObj>
              </mc:Choice>
              <mc:Fallback>
                <p:oleObj name="Equation" r:id="rId3" imgW="3555720" imgH="520560" progId="Equation.DSMT4">
                  <p:embed/>
                  <p:pic>
                    <p:nvPicPr>
                      <p:cNvPr id="0" name=""/>
                      <p:cNvPicPr/>
                      <p:nvPr/>
                    </p:nvPicPr>
                    <p:blipFill>
                      <a:blip r:embed="rId4"/>
                      <a:stretch>
                        <a:fillRect/>
                      </a:stretch>
                    </p:blipFill>
                    <p:spPr>
                      <a:xfrm>
                        <a:off x="8218488" y="2306462"/>
                        <a:ext cx="3230562" cy="47307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0093BB86-1A71-41F7-8066-629052E04A1E}"/>
              </a:ext>
            </a:extLst>
          </p:cNvPr>
          <p:cNvSpPr>
            <a:spLocks noGrp="1"/>
          </p:cNvSpPr>
          <p:nvPr>
            <p:ph sz="quarter" idx="26"/>
          </p:nvPr>
        </p:nvSpPr>
        <p:spPr>
          <a:xfrm>
            <a:off x="773313" y="2688515"/>
            <a:ext cx="1497939" cy="296699"/>
          </a:xfrm>
        </p:spPr>
        <p:txBody>
          <a:bodyPr/>
          <a:lstStyle/>
          <a:p>
            <a:r>
              <a:rPr lang="en-US" dirty="0"/>
              <a:t>exist. Then</a:t>
            </a:r>
          </a:p>
        </p:txBody>
      </p:sp>
      <p:sp>
        <p:nvSpPr>
          <p:cNvPr id="7" name="Content Placeholder 6">
            <a:extLst>
              <a:ext uri="{FF2B5EF4-FFF2-40B4-BE49-F238E27FC236}">
                <a16:creationId xmlns:a16="http://schemas.microsoft.com/office/drawing/2014/main" xmlns="" id="{1CE1D9D2-D1F7-4620-BA08-DCD15D523203}"/>
              </a:ext>
            </a:extLst>
          </p:cNvPr>
          <p:cNvSpPr>
            <a:spLocks noGrp="1"/>
          </p:cNvSpPr>
          <p:nvPr>
            <p:ph sz="quarter" idx="27"/>
          </p:nvPr>
        </p:nvSpPr>
        <p:spPr>
          <a:xfrm>
            <a:off x="759890" y="4108495"/>
            <a:ext cx="328491" cy="470732"/>
          </a:xfrm>
        </p:spPr>
        <p:txBody>
          <a:bodyPr/>
          <a:lstStyle/>
          <a:p>
            <a:r>
              <a:rPr lang="en-US" b="1" dirty="0"/>
              <a:t>2</a:t>
            </a:r>
            <a:r>
              <a:rPr lang="en-US" b="1" dirty="0" smtClean="0"/>
              <a:t>. </a:t>
            </a:r>
            <a:endParaRPr lang="en-US" b="1" dirty="0"/>
          </a:p>
        </p:txBody>
      </p:sp>
      <p:graphicFrame>
        <p:nvGraphicFramePr>
          <p:cNvPr id="22" name="Content Placeholder 21" descr="lim_(x right arrow a) [f(x) + g(x)] = lim_(x right arrow a) (f(x)) + lim_(x right arrow a) (g(x))">
            <a:extLst>
              <a:ext uri="{FF2B5EF4-FFF2-40B4-BE49-F238E27FC236}">
                <a16:creationId xmlns:a16="http://schemas.microsoft.com/office/drawing/2014/main" xmlns="" id="{08DEE70E-329D-45B9-9135-252753648B0A}"/>
              </a:ext>
            </a:extLst>
          </p:cNvPr>
          <p:cNvGraphicFramePr>
            <a:graphicFrameLocks noGrp="1" noChangeAspect="1"/>
          </p:cNvGraphicFramePr>
          <p:nvPr>
            <p:ph sz="quarter" idx="28"/>
            <p:extLst>
              <p:ext uri="{D42A27DB-BD31-4B8C-83A1-F6EECF244321}">
                <p14:modId xmlns:p14="http://schemas.microsoft.com/office/powerpoint/2010/main" val="1376572563"/>
              </p:ext>
            </p:extLst>
          </p:nvPr>
        </p:nvGraphicFramePr>
        <p:xfrm>
          <a:off x="1218678" y="4051331"/>
          <a:ext cx="4498975" cy="487362"/>
        </p:xfrm>
        <a:graphic>
          <a:graphicData uri="http://schemas.openxmlformats.org/presentationml/2006/ole">
            <mc:AlternateContent xmlns:mc="http://schemas.openxmlformats.org/markup-compatibility/2006">
              <mc:Choice xmlns:v="urn:schemas-microsoft-com:vml" Requires="v">
                <p:oleObj spid="_x0000_s505139" name="Equation" r:id="rId5" imgW="5041800" imgH="545760" progId="Equation.DSMT4">
                  <p:embed/>
                </p:oleObj>
              </mc:Choice>
              <mc:Fallback>
                <p:oleObj name="Equation" r:id="rId5" imgW="5041800" imgH="545760" progId="Equation.DSMT4">
                  <p:embed/>
                  <p:pic>
                    <p:nvPicPr>
                      <p:cNvPr id="0" name=""/>
                      <p:cNvPicPr/>
                      <p:nvPr/>
                    </p:nvPicPr>
                    <p:blipFill>
                      <a:blip r:embed="rId6"/>
                      <a:stretch>
                        <a:fillRect/>
                      </a:stretch>
                    </p:blipFill>
                    <p:spPr>
                      <a:xfrm>
                        <a:off x="1218678" y="4051331"/>
                        <a:ext cx="4498975" cy="487362"/>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1C5DA971-F4A0-49CC-B88B-6A8890F75122}"/>
              </a:ext>
            </a:extLst>
          </p:cNvPr>
          <p:cNvSpPr>
            <a:spLocks noGrp="1"/>
          </p:cNvSpPr>
          <p:nvPr>
            <p:ph sz="quarter" idx="31"/>
          </p:nvPr>
        </p:nvSpPr>
        <p:spPr>
          <a:xfrm>
            <a:off x="759890" y="3417267"/>
            <a:ext cx="273408" cy="317666"/>
          </a:xfrm>
        </p:spPr>
        <p:txBody>
          <a:bodyPr/>
          <a:lstStyle/>
          <a:p>
            <a:r>
              <a:rPr lang="en-US" b="1" dirty="0" smtClean="0"/>
              <a:t>1. </a:t>
            </a:r>
            <a:endParaRPr lang="en-US" b="1" dirty="0"/>
          </a:p>
        </p:txBody>
      </p:sp>
      <p:graphicFrame>
        <p:nvGraphicFramePr>
          <p:cNvPr id="26" name="Content Placeholder 25" descr="lim_(x right arrow a) [c f(x)] = c (lim_(x right arrow a) f(x))">
            <a:extLst>
              <a:ext uri="{FF2B5EF4-FFF2-40B4-BE49-F238E27FC236}">
                <a16:creationId xmlns:a16="http://schemas.microsoft.com/office/drawing/2014/main" xmlns="" id="{67A8E4C3-12C1-46EA-BBB1-BA6EF5497922}"/>
              </a:ext>
            </a:extLst>
          </p:cNvPr>
          <p:cNvGraphicFramePr>
            <a:graphicFrameLocks noGrp="1" noChangeAspect="1"/>
          </p:cNvGraphicFramePr>
          <p:nvPr>
            <p:ph sz="quarter" idx="32"/>
            <p:extLst>
              <p:ext uri="{D42A27DB-BD31-4B8C-83A1-F6EECF244321}">
                <p14:modId xmlns:p14="http://schemas.microsoft.com/office/powerpoint/2010/main" val="503369001"/>
              </p:ext>
            </p:extLst>
          </p:nvPr>
        </p:nvGraphicFramePr>
        <p:xfrm>
          <a:off x="1195388" y="3351482"/>
          <a:ext cx="2725738" cy="484187"/>
        </p:xfrm>
        <a:graphic>
          <a:graphicData uri="http://schemas.openxmlformats.org/presentationml/2006/ole">
            <mc:AlternateContent xmlns:mc="http://schemas.openxmlformats.org/markup-compatibility/2006">
              <mc:Choice xmlns:v="urn:schemas-microsoft-com:vml" Requires="v">
                <p:oleObj spid="_x0000_s505140" name="Equation" r:id="rId7" imgW="3073320" imgH="545760" progId="Equation.DSMT4">
                  <p:embed/>
                </p:oleObj>
              </mc:Choice>
              <mc:Fallback>
                <p:oleObj name="Equation" r:id="rId7" imgW="3073320" imgH="545760" progId="Equation.DSMT4">
                  <p:embed/>
                  <p:pic>
                    <p:nvPicPr>
                      <p:cNvPr id="0" name=""/>
                      <p:cNvPicPr/>
                      <p:nvPr/>
                    </p:nvPicPr>
                    <p:blipFill>
                      <a:blip r:embed="rId8"/>
                      <a:stretch>
                        <a:fillRect/>
                      </a:stretch>
                    </p:blipFill>
                    <p:spPr>
                      <a:xfrm>
                        <a:off x="1195388" y="3351482"/>
                        <a:ext cx="2725738" cy="484187"/>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xmlns="" id="{4C9DCC7F-0FDF-4288-BA69-65ED1ECF2206}"/>
              </a:ext>
            </a:extLst>
          </p:cNvPr>
          <p:cNvSpPr>
            <a:spLocks noGrp="1"/>
          </p:cNvSpPr>
          <p:nvPr>
            <p:ph sz="quarter" idx="33"/>
          </p:nvPr>
        </p:nvSpPr>
        <p:spPr>
          <a:xfrm>
            <a:off x="759890" y="4808873"/>
            <a:ext cx="273408" cy="406071"/>
          </a:xfrm>
        </p:spPr>
        <p:txBody>
          <a:bodyPr/>
          <a:lstStyle/>
          <a:p>
            <a:r>
              <a:rPr lang="en-US" b="1" dirty="0" smtClean="0"/>
              <a:t>3. </a:t>
            </a:r>
            <a:endParaRPr lang="en-US" b="1" dirty="0"/>
          </a:p>
        </p:txBody>
      </p:sp>
      <p:graphicFrame>
        <p:nvGraphicFramePr>
          <p:cNvPr id="28" name="Content Placeholder 27" descr="lim_(x right arrow a) [f(x) g(x)] = (lim_(x right arrow a) f(x)) * (lim_(x right arrow a) g(x))">
            <a:extLst>
              <a:ext uri="{FF2B5EF4-FFF2-40B4-BE49-F238E27FC236}">
                <a16:creationId xmlns:a16="http://schemas.microsoft.com/office/drawing/2014/main" xmlns="" id="{4A6DE3AB-6FAF-4FE2-AA41-79B385EB8908}"/>
              </a:ext>
            </a:extLst>
          </p:cNvPr>
          <p:cNvGraphicFramePr>
            <a:graphicFrameLocks noGrp="1" noChangeAspect="1"/>
          </p:cNvGraphicFramePr>
          <p:nvPr>
            <p:ph sz="quarter" idx="34"/>
            <p:extLst>
              <p:ext uri="{D42A27DB-BD31-4B8C-83A1-F6EECF244321}">
                <p14:modId xmlns:p14="http://schemas.microsoft.com/office/powerpoint/2010/main" val="3865252280"/>
              </p:ext>
            </p:extLst>
          </p:nvPr>
        </p:nvGraphicFramePr>
        <p:xfrm>
          <a:off x="1261540" y="4770503"/>
          <a:ext cx="4114800" cy="482600"/>
        </p:xfrm>
        <a:graphic>
          <a:graphicData uri="http://schemas.openxmlformats.org/presentationml/2006/ole">
            <mc:AlternateContent xmlns:mc="http://schemas.openxmlformats.org/markup-compatibility/2006">
              <mc:Choice xmlns:v="urn:schemas-microsoft-com:vml" Requires="v">
                <p:oleObj spid="_x0000_s505141" name="Equation" r:id="rId9" imgW="4660560" imgH="545760" progId="Equation.DSMT4">
                  <p:embed/>
                </p:oleObj>
              </mc:Choice>
              <mc:Fallback>
                <p:oleObj name="Equation" r:id="rId9" imgW="4660560" imgH="545760" progId="Equation.DSMT4">
                  <p:embed/>
                  <p:pic>
                    <p:nvPicPr>
                      <p:cNvPr id="0" name=""/>
                      <p:cNvPicPr/>
                      <p:nvPr/>
                    </p:nvPicPr>
                    <p:blipFill>
                      <a:blip r:embed="rId10"/>
                      <a:stretch>
                        <a:fillRect/>
                      </a:stretch>
                    </p:blipFill>
                    <p:spPr>
                      <a:xfrm>
                        <a:off x="1261540" y="4770503"/>
                        <a:ext cx="4114800" cy="482600"/>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xmlns="" id="{73663336-CAFD-4207-B269-962E5AD6658E}"/>
              </a:ext>
            </a:extLst>
          </p:cNvPr>
          <p:cNvSpPr>
            <a:spLocks noGrp="1"/>
          </p:cNvSpPr>
          <p:nvPr>
            <p:ph sz="quarter" idx="35"/>
          </p:nvPr>
        </p:nvSpPr>
        <p:spPr>
          <a:xfrm>
            <a:off x="6946900" y="3629482"/>
            <a:ext cx="295787" cy="334661"/>
          </a:xfrm>
        </p:spPr>
        <p:txBody>
          <a:bodyPr/>
          <a:lstStyle/>
          <a:p>
            <a:r>
              <a:rPr lang="en-US" b="1" dirty="0" smtClean="0"/>
              <a:t>4.</a:t>
            </a:r>
            <a:endParaRPr lang="en-US" b="1" dirty="0"/>
          </a:p>
        </p:txBody>
      </p:sp>
      <p:graphicFrame>
        <p:nvGraphicFramePr>
          <p:cNvPr id="30" name="Content Placeholder 29" descr="lim_(x right arrow a) ((f(x))∕(g(x))) = ((lim_(x right arrow a) f(x))∕(lim_(x right arrow a) g(x))) if lim_(x right arrow a) (g(x)) != 0">
            <a:extLst>
              <a:ext uri="{FF2B5EF4-FFF2-40B4-BE49-F238E27FC236}">
                <a16:creationId xmlns:a16="http://schemas.microsoft.com/office/drawing/2014/main" xmlns="" id="{693B0679-AEFC-4A2C-A4D4-09DEF3BC786F}"/>
              </a:ext>
            </a:extLst>
          </p:cNvPr>
          <p:cNvGraphicFramePr>
            <a:graphicFrameLocks noGrp="1" noChangeAspect="1"/>
          </p:cNvGraphicFramePr>
          <p:nvPr>
            <p:ph sz="quarter" idx="36"/>
            <p:extLst>
              <p:ext uri="{D42A27DB-BD31-4B8C-83A1-F6EECF244321}">
                <p14:modId xmlns:p14="http://schemas.microsoft.com/office/powerpoint/2010/main" val="663788225"/>
              </p:ext>
            </p:extLst>
          </p:nvPr>
        </p:nvGraphicFramePr>
        <p:xfrm>
          <a:off x="7315200" y="3378108"/>
          <a:ext cx="3948113" cy="890587"/>
        </p:xfrm>
        <a:graphic>
          <a:graphicData uri="http://schemas.openxmlformats.org/presentationml/2006/ole">
            <mc:AlternateContent xmlns:mc="http://schemas.openxmlformats.org/markup-compatibility/2006">
              <mc:Choice xmlns:v="urn:schemas-microsoft-com:vml" Requires="v">
                <p:oleObj spid="_x0000_s505142" name="Equation" r:id="rId11" imgW="4673520" imgH="1054080" progId="Equation.DSMT4">
                  <p:embed/>
                </p:oleObj>
              </mc:Choice>
              <mc:Fallback>
                <p:oleObj name="Equation" r:id="rId11" imgW="4673520" imgH="1054080" progId="Equation.DSMT4">
                  <p:embed/>
                  <p:pic>
                    <p:nvPicPr>
                      <p:cNvPr id="0" name=""/>
                      <p:cNvPicPr/>
                      <p:nvPr/>
                    </p:nvPicPr>
                    <p:blipFill>
                      <a:blip r:embed="rId12"/>
                      <a:stretch>
                        <a:fillRect/>
                      </a:stretch>
                    </p:blipFill>
                    <p:spPr>
                      <a:xfrm>
                        <a:off x="7315200" y="3378108"/>
                        <a:ext cx="3948113" cy="890587"/>
                      </a:xfrm>
                      <a:prstGeom prst="rect">
                        <a:avLst/>
                      </a:prstGeom>
                    </p:spPr>
                  </p:pic>
                </p:oleObj>
              </mc:Fallback>
            </mc:AlternateContent>
          </a:graphicData>
        </a:graphic>
      </p:graphicFrame>
      <p:sp>
        <p:nvSpPr>
          <p:cNvPr id="17" name="Content Placeholder 14">
            <a:extLst>
              <a:ext uri="{FF2B5EF4-FFF2-40B4-BE49-F238E27FC236}">
                <a16:creationId xmlns:a16="http://schemas.microsoft.com/office/drawing/2014/main" xmlns="" id="{73663336-CAFD-4207-B269-962E5AD6658E}"/>
              </a:ext>
            </a:extLst>
          </p:cNvPr>
          <p:cNvSpPr>
            <a:spLocks noGrp="1"/>
          </p:cNvSpPr>
          <p:nvPr>
            <p:ph sz="quarter" idx="35"/>
          </p:nvPr>
        </p:nvSpPr>
        <p:spPr>
          <a:xfrm>
            <a:off x="6987531" y="4630782"/>
            <a:ext cx="505818" cy="397316"/>
          </a:xfrm>
        </p:spPr>
        <p:txBody>
          <a:bodyPr/>
          <a:lstStyle/>
          <a:p>
            <a:r>
              <a:rPr lang="en-US" b="1" dirty="0" smtClean="0"/>
              <a:t>5. </a:t>
            </a:r>
            <a:endParaRPr lang="en-US" b="1" dirty="0"/>
          </a:p>
        </p:txBody>
      </p:sp>
      <mc:AlternateContent xmlns:mc="http://schemas.openxmlformats.org/markup-compatibility/2006" xmlns:a14="http://schemas.microsoft.com/office/drawing/2010/main">
        <mc:Choice Requires="a14">
          <p:sp>
            <p:nvSpPr>
              <p:cNvPr id="18" name="TextBox 17"/>
              <p:cNvSpPr txBox="1"/>
              <p:nvPr/>
            </p:nvSpPr>
            <p:spPr>
              <a:xfrm>
                <a:off x="7613994" y="4414471"/>
                <a:ext cx="3739806" cy="57509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lim>
                          </m:limLow>
                        </m:fName>
                        <m:e>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d>
                            <m:d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func>
                                <m:func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b="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lim>
                                  </m:limLow>
                                </m:fName>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e>
                          </m:d>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7613994" y="4414471"/>
                <a:ext cx="3739806" cy="575094"/>
              </a:xfrm>
              <a:prstGeom prst="rect">
                <a:avLst/>
              </a:prstGeom>
              <a:blipFill rotWithShape="0">
                <a:blip r:embed="rId13"/>
                <a:stretch>
                  <a:fillRect b="-1064"/>
                </a:stretch>
              </a:blipFill>
              <a:effectLst/>
            </p:spPr>
            <p:txBody>
              <a:bodyPr/>
              <a:lstStyle/>
              <a:p>
                <a:r>
                  <a:rPr lang="en-US">
                    <a:noFill/>
                  </a:rPr>
                  <a:t> </a:t>
                </a:r>
              </a:p>
            </p:txBody>
          </p:sp>
        </mc:Fallback>
      </mc:AlternateContent>
      <p:sp>
        <p:nvSpPr>
          <p:cNvPr id="19" name="TextBox 18"/>
          <p:cNvSpPr txBox="1"/>
          <p:nvPr/>
        </p:nvSpPr>
        <p:spPr>
          <a:xfrm>
            <a:off x="7613995" y="5284482"/>
            <a:ext cx="3176346"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provided f is continuous at  </a:t>
            </a:r>
          </a:p>
        </p:txBody>
      </p:sp>
      <mc:AlternateContent xmlns:mc="http://schemas.openxmlformats.org/markup-compatibility/2006" xmlns:a14="http://schemas.microsoft.com/office/drawing/2010/main">
        <mc:Choice Requires="a14">
          <p:sp>
            <p:nvSpPr>
              <p:cNvPr id="21" name="Rectangle 20"/>
              <p:cNvSpPr/>
              <p:nvPr/>
            </p:nvSpPr>
            <p:spPr>
              <a:xfrm>
                <a:off x="10790341" y="5214944"/>
                <a:ext cx="1098698" cy="4529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lim>
                          </m:limLow>
                        </m:fName>
                        <m:e>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0790341" y="5214944"/>
                <a:ext cx="1098698" cy="452945"/>
              </a:xfrm>
              <a:prstGeom prst="rect">
                <a:avLst/>
              </a:prstGeom>
              <a:blipFill rotWithShape="0">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96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8B2E0-ED08-4BB6-A3BD-5157FDCDBF9C}"/>
              </a:ext>
            </a:extLst>
          </p:cNvPr>
          <p:cNvSpPr>
            <a:spLocks noGrp="1"/>
          </p:cNvSpPr>
          <p:nvPr>
            <p:ph type="title"/>
          </p:nvPr>
        </p:nvSpPr>
        <p:spPr/>
        <p:txBody>
          <a:bodyPr/>
          <a:lstStyle/>
          <a:p>
            <a:r>
              <a:rPr lang="en-US" altLang="en-US" dirty="0"/>
              <a:t>Properties of </a:t>
            </a:r>
            <a:r>
              <a:rPr lang="en-US" altLang="en-US" dirty="0" smtClean="0"/>
              <a:t>Limits</a:t>
            </a:r>
            <a:endParaRPr lang="en-US" b="0" dirty="0"/>
          </a:p>
        </p:txBody>
      </p:sp>
      <p:sp>
        <p:nvSpPr>
          <p:cNvPr id="25" name="Content Placeholder 4"/>
          <p:cNvSpPr>
            <a:spLocks noGrp="1"/>
          </p:cNvSpPr>
          <p:nvPr>
            <p:ph sz="quarter" idx="26"/>
          </p:nvPr>
        </p:nvSpPr>
        <p:spPr>
          <a:xfrm>
            <a:off x="577635" y="1787677"/>
            <a:ext cx="473612" cy="473665"/>
          </a:xfrm>
        </p:spPr>
        <p:txBody>
          <a:bodyPr/>
          <a:lstStyle/>
          <a:p>
            <a:r>
              <a:rPr lang="en-US" b="1" dirty="0"/>
              <a:t>6</a:t>
            </a:r>
            <a:r>
              <a:rPr lang="en-US" b="1" dirty="0" smtClean="0"/>
              <a:t>.</a:t>
            </a:r>
            <a:endParaRPr lang="en-US" b="1" dirty="0"/>
          </a:p>
        </p:txBody>
      </p:sp>
      <p:graphicFrame>
        <p:nvGraphicFramePr>
          <p:cNvPr id="27" name="Content Placeholder 19" descr="lim_(x right arrow a) [f(x)]^n = [lim_(x right arrow a) f(x)]^n where n is a positive integer"/>
          <p:cNvGraphicFramePr>
            <a:graphicFrameLocks noGrp="1" noChangeAspect="1"/>
          </p:cNvGraphicFramePr>
          <p:nvPr>
            <p:ph sz="quarter" idx="27"/>
            <p:extLst>
              <p:ext uri="{D42A27DB-BD31-4B8C-83A1-F6EECF244321}">
                <p14:modId xmlns:p14="http://schemas.microsoft.com/office/powerpoint/2010/main" val="4252674154"/>
              </p:ext>
            </p:extLst>
          </p:nvPr>
        </p:nvGraphicFramePr>
        <p:xfrm>
          <a:off x="1021450" y="1600039"/>
          <a:ext cx="6935728" cy="662581"/>
        </p:xfrm>
        <a:graphic>
          <a:graphicData uri="http://schemas.openxmlformats.org/presentationml/2006/ole">
            <mc:AlternateContent xmlns:mc="http://schemas.openxmlformats.org/markup-compatibility/2006">
              <mc:Choice xmlns:v="urn:schemas-microsoft-com:vml" Requires="v">
                <p:oleObj spid="_x0000_s527522" name="Equation" r:id="rId3" imgW="7581600" imgH="723600" progId="Equation.DSMT4">
                  <p:embed/>
                </p:oleObj>
              </mc:Choice>
              <mc:Fallback>
                <p:oleObj name="Equation" r:id="rId3" imgW="7581600" imgH="723600" progId="Equation.DSMT4">
                  <p:embed/>
                  <p:pic>
                    <p:nvPicPr>
                      <p:cNvPr id="0" name=""/>
                      <p:cNvPicPr/>
                      <p:nvPr/>
                    </p:nvPicPr>
                    <p:blipFill>
                      <a:blip r:embed="rId4"/>
                      <a:stretch>
                        <a:fillRect/>
                      </a:stretch>
                    </p:blipFill>
                    <p:spPr>
                      <a:xfrm>
                        <a:off x="1021450" y="1600039"/>
                        <a:ext cx="6935728" cy="662581"/>
                      </a:xfrm>
                      <a:prstGeom prst="rect">
                        <a:avLst/>
                      </a:prstGeom>
                    </p:spPr>
                  </p:pic>
                </p:oleObj>
              </mc:Fallback>
            </mc:AlternateContent>
          </a:graphicData>
        </a:graphic>
      </p:graphicFrame>
      <p:sp>
        <p:nvSpPr>
          <p:cNvPr id="29" name="Content Placeholder 8"/>
          <p:cNvSpPr>
            <a:spLocks noGrp="1"/>
          </p:cNvSpPr>
          <p:nvPr>
            <p:ph sz="quarter" idx="30"/>
          </p:nvPr>
        </p:nvSpPr>
        <p:spPr>
          <a:xfrm>
            <a:off x="577635" y="2532158"/>
            <a:ext cx="487680" cy="443907"/>
          </a:xfrm>
        </p:spPr>
        <p:txBody>
          <a:bodyPr/>
          <a:lstStyle/>
          <a:p>
            <a:r>
              <a:rPr lang="en-US" b="1" dirty="0"/>
              <a:t>7</a:t>
            </a:r>
            <a:r>
              <a:rPr lang="en-US" b="1" dirty="0" smtClean="0"/>
              <a:t>.</a:t>
            </a:r>
            <a:endParaRPr lang="en-US" b="1" dirty="0"/>
          </a:p>
        </p:txBody>
      </p:sp>
      <p:graphicFrame>
        <p:nvGraphicFramePr>
          <p:cNvPr id="31" name="Content Placeholder 20" descr="lim_(x right arrow a) (rootn(f(x))) = rootn(lim_(x right arrow a) f(x)), where n is a positive integer [If n is even, we assume that lim_(x right arrow a) (f(x)) &gt; 0.]"/>
          <p:cNvGraphicFramePr>
            <a:graphicFrameLocks noGrp="1" noChangeAspect="1"/>
          </p:cNvGraphicFramePr>
          <p:nvPr>
            <p:ph sz="quarter" idx="28"/>
            <p:extLst>
              <p:ext uri="{D42A27DB-BD31-4B8C-83A1-F6EECF244321}">
                <p14:modId xmlns:p14="http://schemas.microsoft.com/office/powerpoint/2010/main" val="2153565924"/>
              </p:ext>
            </p:extLst>
          </p:nvPr>
        </p:nvGraphicFramePr>
        <p:xfrm>
          <a:off x="1041924" y="2447750"/>
          <a:ext cx="6766565" cy="1265098"/>
        </p:xfrm>
        <a:graphic>
          <a:graphicData uri="http://schemas.openxmlformats.org/presentationml/2006/ole">
            <mc:AlternateContent xmlns:mc="http://schemas.openxmlformats.org/markup-compatibility/2006">
              <mc:Choice xmlns:v="urn:schemas-microsoft-com:vml" Requires="v">
                <p:oleObj spid="_x0000_s527523" name="Equation" r:id="rId5" imgW="7200720" imgH="1346040" progId="Equation.DSMT4">
                  <p:embed/>
                </p:oleObj>
              </mc:Choice>
              <mc:Fallback>
                <p:oleObj name="Equation" r:id="rId5" imgW="7200720" imgH="1346040" progId="Equation.DSMT4">
                  <p:embed/>
                  <p:pic>
                    <p:nvPicPr>
                      <p:cNvPr id="0" name=""/>
                      <p:cNvPicPr/>
                      <p:nvPr/>
                    </p:nvPicPr>
                    <p:blipFill>
                      <a:blip r:embed="rId6"/>
                      <a:stretch>
                        <a:fillRect/>
                      </a:stretch>
                    </p:blipFill>
                    <p:spPr>
                      <a:xfrm>
                        <a:off x="1041924" y="2447750"/>
                        <a:ext cx="6766565" cy="1265098"/>
                      </a:xfrm>
                      <a:prstGeom prst="rect">
                        <a:avLst/>
                      </a:prstGeom>
                    </p:spPr>
                  </p:pic>
                </p:oleObj>
              </mc:Fallback>
            </mc:AlternateContent>
          </a:graphicData>
        </a:graphic>
      </p:graphicFrame>
      <p:sp>
        <p:nvSpPr>
          <p:cNvPr id="39" name="Content Placeholder 11"/>
          <p:cNvSpPr>
            <a:spLocks noGrp="1"/>
          </p:cNvSpPr>
          <p:nvPr>
            <p:ph sz="quarter" idx="33"/>
          </p:nvPr>
        </p:nvSpPr>
        <p:spPr>
          <a:xfrm>
            <a:off x="571994" y="3931820"/>
            <a:ext cx="515426" cy="494994"/>
          </a:xfrm>
        </p:spPr>
        <p:txBody>
          <a:bodyPr/>
          <a:lstStyle/>
          <a:p>
            <a:r>
              <a:rPr lang="en-US" b="1" dirty="0"/>
              <a:t>8</a:t>
            </a:r>
            <a:r>
              <a:rPr lang="en-US" b="1" dirty="0" smtClean="0"/>
              <a:t>.</a:t>
            </a:r>
            <a:endParaRPr lang="en-IN" b="1" dirty="0"/>
          </a:p>
        </p:txBody>
      </p:sp>
      <p:graphicFrame>
        <p:nvGraphicFramePr>
          <p:cNvPr id="40" name="Content Placeholder 21" descr="lim_(x right arrow a) c = c"/>
          <p:cNvGraphicFramePr>
            <a:graphicFrameLocks noGrp="1" noChangeAspect="1"/>
          </p:cNvGraphicFramePr>
          <p:nvPr>
            <p:ph sz="quarter" idx="32"/>
            <p:extLst>
              <p:ext uri="{D42A27DB-BD31-4B8C-83A1-F6EECF244321}">
                <p14:modId xmlns:p14="http://schemas.microsoft.com/office/powerpoint/2010/main" val="2594101044"/>
              </p:ext>
            </p:extLst>
          </p:nvPr>
        </p:nvGraphicFramePr>
        <p:xfrm>
          <a:off x="1021450" y="3897978"/>
          <a:ext cx="1117914" cy="484192"/>
        </p:xfrm>
        <a:graphic>
          <a:graphicData uri="http://schemas.openxmlformats.org/presentationml/2006/ole">
            <mc:AlternateContent xmlns:mc="http://schemas.openxmlformats.org/markup-compatibility/2006">
              <mc:Choice xmlns:v="urn:schemas-microsoft-com:vml" Requires="v">
                <p:oleObj spid="_x0000_s527524" name="Equation" r:id="rId7" imgW="1143000" imgH="495000" progId="Equation.DSMT4">
                  <p:embed/>
                </p:oleObj>
              </mc:Choice>
              <mc:Fallback>
                <p:oleObj name="Equation" r:id="rId7" imgW="1143000" imgH="495000" progId="Equation.DSMT4">
                  <p:embed/>
                  <p:pic>
                    <p:nvPicPr>
                      <p:cNvPr id="0" name=""/>
                      <p:cNvPicPr/>
                      <p:nvPr/>
                    </p:nvPicPr>
                    <p:blipFill>
                      <a:blip r:embed="rId8"/>
                      <a:stretch>
                        <a:fillRect/>
                      </a:stretch>
                    </p:blipFill>
                    <p:spPr>
                      <a:xfrm>
                        <a:off x="1021450" y="3897978"/>
                        <a:ext cx="1117914" cy="484192"/>
                      </a:xfrm>
                      <a:prstGeom prst="rect">
                        <a:avLst/>
                      </a:prstGeom>
                    </p:spPr>
                  </p:pic>
                </p:oleObj>
              </mc:Fallback>
            </mc:AlternateContent>
          </a:graphicData>
        </a:graphic>
      </p:graphicFrame>
      <p:sp>
        <p:nvSpPr>
          <p:cNvPr id="41" name="Content Placeholder 12"/>
          <p:cNvSpPr>
            <a:spLocks noGrp="1"/>
          </p:cNvSpPr>
          <p:nvPr>
            <p:ph sz="quarter" idx="34"/>
          </p:nvPr>
        </p:nvSpPr>
        <p:spPr>
          <a:xfrm>
            <a:off x="577635" y="4598591"/>
            <a:ext cx="479963" cy="590550"/>
          </a:xfrm>
        </p:spPr>
        <p:txBody>
          <a:bodyPr/>
          <a:lstStyle/>
          <a:p>
            <a:r>
              <a:rPr lang="en-US" b="1" dirty="0"/>
              <a:t>9</a:t>
            </a:r>
            <a:r>
              <a:rPr lang="en-US" b="1" dirty="0" smtClean="0"/>
              <a:t>.</a:t>
            </a:r>
            <a:endParaRPr lang="en-IN" b="1" dirty="0"/>
          </a:p>
        </p:txBody>
      </p:sp>
      <p:graphicFrame>
        <p:nvGraphicFramePr>
          <p:cNvPr id="42" name="Content Placeholder 22" descr="lim_(x right arrow a) x = a"/>
          <p:cNvGraphicFramePr>
            <a:graphicFrameLocks noGrp="1" noChangeAspect="1"/>
          </p:cNvGraphicFramePr>
          <p:nvPr>
            <p:ph sz="quarter" idx="35"/>
            <p:extLst>
              <p:ext uri="{D42A27DB-BD31-4B8C-83A1-F6EECF244321}">
                <p14:modId xmlns:p14="http://schemas.microsoft.com/office/powerpoint/2010/main" val="2420160454"/>
              </p:ext>
            </p:extLst>
          </p:nvPr>
        </p:nvGraphicFramePr>
        <p:xfrm>
          <a:off x="1001327" y="4567300"/>
          <a:ext cx="1235836" cy="507469"/>
        </p:xfrm>
        <a:graphic>
          <a:graphicData uri="http://schemas.openxmlformats.org/presentationml/2006/ole">
            <mc:AlternateContent xmlns:mc="http://schemas.openxmlformats.org/markup-compatibility/2006">
              <mc:Choice xmlns:v="urn:schemas-microsoft-com:vml" Requires="v">
                <p:oleObj spid="_x0000_s527525" name="Equation" r:id="rId9" imgW="1206360" imgH="495000" progId="Equation.DSMT4">
                  <p:embed/>
                </p:oleObj>
              </mc:Choice>
              <mc:Fallback>
                <p:oleObj name="Equation" r:id="rId9" imgW="1206360" imgH="495000" progId="Equation.DSMT4">
                  <p:embed/>
                  <p:pic>
                    <p:nvPicPr>
                      <p:cNvPr id="0" name=""/>
                      <p:cNvPicPr/>
                      <p:nvPr/>
                    </p:nvPicPr>
                    <p:blipFill>
                      <a:blip r:embed="rId10"/>
                      <a:stretch>
                        <a:fillRect/>
                      </a:stretch>
                    </p:blipFill>
                    <p:spPr>
                      <a:xfrm>
                        <a:off x="1001327" y="4567300"/>
                        <a:ext cx="1235836" cy="507469"/>
                      </a:xfrm>
                      <a:prstGeom prst="rect">
                        <a:avLst/>
                      </a:prstGeom>
                    </p:spPr>
                  </p:pic>
                </p:oleObj>
              </mc:Fallback>
            </mc:AlternateContent>
          </a:graphicData>
        </a:graphic>
      </p:graphicFrame>
    </p:spTree>
    <p:extLst>
      <p:ext uri="{BB962C8B-B14F-4D97-AF65-F5344CB8AC3E}">
        <p14:creationId xmlns:p14="http://schemas.microsoft.com/office/powerpoint/2010/main" val="3826062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89F8B2E0-ED08-4BB6-A3BD-5157FDCDBF9C}"/>
              </a:ext>
            </a:extLst>
          </p:cNvPr>
          <p:cNvSpPr>
            <a:spLocks noGrp="1"/>
          </p:cNvSpPr>
          <p:nvPr>
            <p:ph type="title"/>
          </p:nvPr>
        </p:nvSpPr>
        <p:spPr>
          <a:xfrm>
            <a:off x="838200" y="384048"/>
            <a:ext cx="10515600" cy="672105"/>
          </a:xfrm>
        </p:spPr>
        <p:txBody>
          <a:bodyPr/>
          <a:lstStyle/>
          <a:p>
            <a:r>
              <a:rPr lang="en-US" altLang="en-US" dirty="0"/>
              <a:t>Properties of </a:t>
            </a:r>
            <a:r>
              <a:rPr lang="en-US" altLang="en-US" dirty="0" smtClean="0"/>
              <a:t>Limits</a:t>
            </a:r>
            <a:endParaRPr lang="en-US" b="0" dirty="0"/>
          </a:p>
        </p:txBody>
      </p:sp>
      <p:sp>
        <p:nvSpPr>
          <p:cNvPr id="3" name="Content Placeholder 2">
            <a:extLst>
              <a:ext uri="{FF2B5EF4-FFF2-40B4-BE49-F238E27FC236}">
                <a16:creationId xmlns:a16="http://schemas.microsoft.com/office/drawing/2014/main" xmlns="" id="{6453CF86-B924-4201-A211-508459BB7946}"/>
              </a:ext>
            </a:extLst>
          </p:cNvPr>
          <p:cNvSpPr>
            <a:spLocks noGrp="1"/>
          </p:cNvSpPr>
          <p:nvPr>
            <p:ph sz="quarter" idx="23"/>
          </p:nvPr>
        </p:nvSpPr>
        <p:spPr>
          <a:xfrm>
            <a:off x="736599" y="1289050"/>
            <a:ext cx="8626342" cy="314350"/>
          </a:xfrm>
        </p:spPr>
        <p:txBody>
          <a:bodyPr/>
          <a:lstStyle/>
          <a:p>
            <a:r>
              <a:rPr lang="en-US" altLang="en-US" dirty="0" smtClean="0"/>
              <a:t>The first </a:t>
            </a:r>
            <a:r>
              <a:rPr lang="en-US" altLang="en-US" dirty="0"/>
              <a:t>five laws can be stated verbally as follows:</a:t>
            </a:r>
          </a:p>
        </p:txBody>
      </p:sp>
      <p:sp>
        <p:nvSpPr>
          <p:cNvPr id="5" name="Content Placeholder 4">
            <a:extLst>
              <a:ext uri="{FF2B5EF4-FFF2-40B4-BE49-F238E27FC236}">
                <a16:creationId xmlns:a16="http://schemas.microsoft.com/office/drawing/2014/main" xmlns="" id="{AE0F49A7-6326-4C48-97F2-0CDE296D7150}"/>
              </a:ext>
            </a:extLst>
          </p:cNvPr>
          <p:cNvSpPr>
            <a:spLocks noGrp="1"/>
          </p:cNvSpPr>
          <p:nvPr>
            <p:ph sz="quarter" idx="24"/>
          </p:nvPr>
        </p:nvSpPr>
        <p:spPr>
          <a:xfrm>
            <a:off x="736600" y="2974637"/>
            <a:ext cx="1446161" cy="364695"/>
          </a:xfrm>
        </p:spPr>
        <p:txBody>
          <a:bodyPr/>
          <a:lstStyle/>
          <a:p>
            <a:r>
              <a:rPr lang="en-US" altLang="en-US" b="1" dirty="0">
                <a:solidFill>
                  <a:srgbClr val="07944A"/>
                </a:solidFill>
              </a:rPr>
              <a:t>Sum Law</a:t>
            </a:r>
            <a:endParaRPr lang="en-US" dirty="0">
              <a:solidFill>
                <a:srgbClr val="07944A"/>
              </a:solidFill>
            </a:endParaRPr>
          </a:p>
        </p:txBody>
      </p:sp>
      <p:sp>
        <p:nvSpPr>
          <p:cNvPr id="6" name="Content Placeholder 5">
            <a:extLst>
              <a:ext uri="{FF2B5EF4-FFF2-40B4-BE49-F238E27FC236}">
                <a16:creationId xmlns:a16="http://schemas.microsoft.com/office/drawing/2014/main" xmlns="" id="{3DDD4A96-FACE-4321-AFA0-DDAC0E818E2F}"/>
              </a:ext>
            </a:extLst>
          </p:cNvPr>
          <p:cNvSpPr>
            <a:spLocks noGrp="1"/>
          </p:cNvSpPr>
          <p:nvPr>
            <p:ph sz="quarter" idx="25"/>
          </p:nvPr>
        </p:nvSpPr>
        <p:spPr>
          <a:xfrm>
            <a:off x="4249174" y="2900896"/>
            <a:ext cx="7104626" cy="438436"/>
          </a:xfrm>
        </p:spPr>
        <p:txBody>
          <a:bodyPr/>
          <a:lstStyle/>
          <a:p>
            <a:r>
              <a:rPr lang="en-US" altLang="en-US" b="1" dirty="0"/>
              <a:t> </a:t>
            </a:r>
            <a:r>
              <a:rPr lang="en-US" altLang="en-US" b="1" dirty="0" smtClean="0"/>
              <a:t>2. </a:t>
            </a:r>
            <a:r>
              <a:rPr lang="en-US" altLang="en-US" dirty="0"/>
              <a:t>The limit of a sum is the sum of the limits.</a:t>
            </a:r>
            <a:endParaRPr lang="en-US" dirty="0"/>
          </a:p>
        </p:txBody>
      </p:sp>
      <p:sp>
        <p:nvSpPr>
          <p:cNvPr id="9" name="Content Placeholder 8">
            <a:extLst>
              <a:ext uri="{FF2B5EF4-FFF2-40B4-BE49-F238E27FC236}">
                <a16:creationId xmlns:a16="http://schemas.microsoft.com/office/drawing/2014/main" xmlns="" id="{CF7BD849-37C2-4F29-88C9-BA8AFC38AC68}"/>
              </a:ext>
            </a:extLst>
          </p:cNvPr>
          <p:cNvSpPr>
            <a:spLocks noGrp="1"/>
          </p:cNvSpPr>
          <p:nvPr>
            <p:ph sz="quarter" idx="28"/>
          </p:nvPr>
        </p:nvSpPr>
        <p:spPr>
          <a:xfrm>
            <a:off x="736600" y="1928470"/>
            <a:ext cx="3274961" cy="364117"/>
          </a:xfrm>
        </p:spPr>
        <p:txBody>
          <a:bodyPr/>
          <a:lstStyle/>
          <a:p>
            <a:r>
              <a:rPr lang="en-US" altLang="en-US" b="1" dirty="0">
                <a:solidFill>
                  <a:srgbClr val="07944A"/>
                </a:solidFill>
              </a:rPr>
              <a:t>Constant Multiple Law</a:t>
            </a:r>
            <a:endParaRPr lang="en-US" dirty="0">
              <a:solidFill>
                <a:srgbClr val="07944A"/>
              </a:solidFill>
            </a:endParaRPr>
          </a:p>
        </p:txBody>
      </p:sp>
      <p:sp>
        <p:nvSpPr>
          <p:cNvPr id="10" name="Content Placeholder 9">
            <a:extLst>
              <a:ext uri="{FF2B5EF4-FFF2-40B4-BE49-F238E27FC236}">
                <a16:creationId xmlns:a16="http://schemas.microsoft.com/office/drawing/2014/main" xmlns="" id="{6228995C-E86B-4FD7-ACC4-0D7119A2ED6E}"/>
              </a:ext>
            </a:extLst>
          </p:cNvPr>
          <p:cNvSpPr>
            <a:spLocks noGrp="1"/>
          </p:cNvSpPr>
          <p:nvPr>
            <p:ph sz="quarter" idx="29"/>
          </p:nvPr>
        </p:nvSpPr>
        <p:spPr>
          <a:xfrm>
            <a:off x="4344421" y="1861690"/>
            <a:ext cx="7104626" cy="672105"/>
          </a:xfrm>
        </p:spPr>
        <p:txBody>
          <a:bodyPr/>
          <a:lstStyle/>
          <a:p>
            <a:pPr marL="349250" indent="-349250">
              <a:lnSpc>
                <a:spcPct val="100000"/>
              </a:lnSpc>
            </a:pPr>
            <a:r>
              <a:rPr lang="en-US" altLang="en-US" b="1" dirty="0"/>
              <a:t>1</a:t>
            </a:r>
            <a:r>
              <a:rPr lang="en-US" altLang="en-US" b="1" dirty="0" smtClean="0"/>
              <a:t>. </a:t>
            </a:r>
            <a:r>
              <a:rPr lang="en-US" altLang="en-US" dirty="0"/>
              <a:t>The limit of a constant times a function is the constant times the limit of the function.</a:t>
            </a:r>
            <a:endParaRPr lang="en-US" dirty="0"/>
          </a:p>
        </p:txBody>
      </p:sp>
      <p:sp>
        <p:nvSpPr>
          <p:cNvPr id="12" name="Content Placeholder 4">
            <a:extLst>
              <a:ext uri="{FF2B5EF4-FFF2-40B4-BE49-F238E27FC236}">
                <a16:creationId xmlns:a16="http://schemas.microsoft.com/office/drawing/2014/main" xmlns="" id="{AE0F49A7-6326-4C48-97F2-0CDE296D7150}"/>
              </a:ext>
            </a:extLst>
          </p:cNvPr>
          <p:cNvSpPr>
            <a:spLocks noGrp="1"/>
          </p:cNvSpPr>
          <p:nvPr>
            <p:ph sz="quarter" idx="23"/>
          </p:nvPr>
        </p:nvSpPr>
        <p:spPr>
          <a:xfrm>
            <a:off x="736599" y="3681717"/>
            <a:ext cx="2080342" cy="304114"/>
          </a:xfrm>
        </p:spPr>
        <p:txBody>
          <a:bodyPr/>
          <a:lstStyle/>
          <a:p>
            <a:r>
              <a:rPr lang="en-US" altLang="en-US" b="1" dirty="0">
                <a:solidFill>
                  <a:srgbClr val="07944A"/>
                </a:solidFill>
              </a:rPr>
              <a:t>Product Law</a:t>
            </a:r>
            <a:endParaRPr lang="en-US" dirty="0">
              <a:solidFill>
                <a:srgbClr val="07944A"/>
              </a:solidFill>
            </a:endParaRPr>
          </a:p>
        </p:txBody>
      </p:sp>
      <p:sp>
        <p:nvSpPr>
          <p:cNvPr id="13" name="Content Placeholder 5">
            <a:extLst>
              <a:ext uri="{FF2B5EF4-FFF2-40B4-BE49-F238E27FC236}">
                <a16:creationId xmlns:a16="http://schemas.microsoft.com/office/drawing/2014/main" xmlns="" id="{3DDD4A96-FACE-4321-AFA0-DDAC0E818E2F}"/>
              </a:ext>
            </a:extLst>
          </p:cNvPr>
          <p:cNvSpPr>
            <a:spLocks noGrp="1"/>
          </p:cNvSpPr>
          <p:nvPr>
            <p:ph sz="quarter" idx="24"/>
          </p:nvPr>
        </p:nvSpPr>
        <p:spPr>
          <a:xfrm>
            <a:off x="4350773" y="3607975"/>
            <a:ext cx="7104626" cy="377856"/>
          </a:xfrm>
        </p:spPr>
        <p:txBody>
          <a:bodyPr/>
          <a:lstStyle/>
          <a:p>
            <a:pPr>
              <a:buClr>
                <a:srgbClr val="A30000"/>
              </a:buClr>
            </a:pPr>
            <a:r>
              <a:rPr lang="en-US" altLang="en-US" b="1" dirty="0"/>
              <a:t>3</a:t>
            </a:r>
            <a:r>
              <a:rPr lang="en-US" altLang="en-US" b="1" dirty="0" smtClean="0"/>
              <a:t>. </a:t>
            </a:r>
            <a:r>
              <a:rPr lang="en-US" altLang="en-US" dirty="0"/>
              <a:t>The limit of a product is the product of the limits.</a:t>
            </a:r>
          </a:p>
        </p:txBody>
      </p:sp>
      <p:sp>
        <p:nvSpPr>
          <p:cNvPr id="14" name="Content Placeholder 6">
            <a:extLst>
              <a:ext uri="{FF2B5EF4-FFF2-40B4-BE49-F238E27FC236}">
                <a16:creationId xmlns:a16="http://schemas.microsoft.com/office/drawing/2014/main" xmlns="" id="{2C440D43-48EE-42D2-A8B2-4B740960813F}"/>
              </a:ext>
            </a:extLst>
          </p:cNvPr>
          <p:cNvSpPr>
            <a:spLocks noGrp="1"/>
          </p:cNvSpPr>
          <p:nvPr>
            <p:ph sz="quarter" idx="25"/>
          </p:nvPr>
        </p:nvSpPr>
        <p:spPr>
          <a:xfrm>
            <a:off x="736599" y="4612581"/>
            <a:ext cx="2257323" cy="304114"/>
          </a:xfrm>
        </p:spPr>
        <p:txBody>
          <a:bodyPr/>
          <a:lstStyle/>
          <a:p>
            <a:r>
              <a:rPr lang="en-US" altLang="en-US" b="1" dirty="0">
                <a:solidFill>
                  <a:srgbClr val="07944A"/>
                </a:solidFill>
              </a:rPr>
              <a:t>Quotient Law</a:t>
            </a:r>
            <a:endParaRPr lang="en-US" dirty="0">
              <a:solidFill>
                <a:srgbClr val="07944A"/>
              </a:solidFill>
            </a:endParaRPr>
          </a:p>
        </p:txBody>
      </p:sp>
      <p:sp>
        <p:nvSpPr>
          <p:cNvPr id="15" name="Content Placeholder 7">
            <a:extLst>
              <a:ext uri="{FF2B5EF4-FFF2-40B4-BE49-F238E27FC236}">
                <a16:creationId xmlns:a16="http://schemas.microsoft.com/office/drawing/2014/main" xmlns="" id="{F1484EAC-F829-47AF-9FC6-9AD1C0055DE7}"/>
              </a:ext>
            </a:extLst>
          </p:cNvPr>
          <p:cNvSpPr>
            <a:spLocks noGrp="1"/>
          </p:cNvSpPr>
          <p:nvPr>
            <p:ph sz="quarter" idx="26"/>
          </p:nvPr>
        </p:nvSpPr>
        <p:spPr>
          <a:xfrm>
            <a:off x="4344421" y="4612582"/>
            <a:ext cx="7302633" cy="837608"/>
          </a:xfrm>
        </p:spPr>
        <p:txBody>
          <a:bodyPr/>
          <a:lstStyle/>
          <a:p>
            <a:pPr marL="349250" indent="-349250">
              <a:buClr>
                <a:srgbClr val="A30000"/>
              </a:buClr>
            </a:pPr>
            <a:r>
              <a:rPr lang="en-US" altLang="en-US" b="1" dirty="0"/>
              <a:t>4</a:t>
            </a:r>
            <a:r>
              <a:rPr lang="en-US" altLang="en-US" b="1" dirty="0" smtClean="0"/>
              <a:t>. </a:t>
            </a:r>
            <a:r>
              <a:rPr lang="en-US" altLang="en-US" dirty="0"/>
              <a:t>The limit of a quotient is the quotient of the limits (provided that the limit of the denominator is not 0).</a:t>
            </a:r>
          </a:p>
        </p:txBody>
      </p:sp>
      <p:sp>
        <p:nvSpPr>
          <p:cNvPr id="18" name="Content Placeholder 14">
            <a:extLst>
              <a:ext uri="{FF2B5EF4-FFF2-40B4-BE49-F238E27FC236}">
                <a16:creationId xmlns:a16="http://schemas.microsoft.com/office/drawing/2014/main" xmlns="" id="{73663336-CAFD-4207-B269-962E5AD6658E}"/>
              </a:ext>
            </a:extLst>
          </p:cNvPr>
          <p:cNvSpPr>
            <a:spLocks noGrp="1"/>
          </p:cNvSpPr>
          <p:nvPr>
            <p:ph sz="quarter" idx="35"/>
          </p:nvPr>
        </p:nvSpPr>
        <p:spPr>
          <a:xfrm>
            <a:off x="4344421" y="5625217"/>
            <a:ext cx="505818" cy="397316"/>
          </a:xfrm>
        </p:spPr>
        <p:txBody>
          <a:bodyPr/>
          <a:lstStyle/>
          <a:p>
            <a:r>
              <a:rPr lang="en-US" b="1" dirty="0"/>
              <a:t>5</a:t>
            </a:r>
            <a:r>
              <a:rPr lang="en-US" b="1" dirty="0" smtClean="0"/>
              <a:t>. </a:t>
            </a:r>
            <a:endParaRPr lang="en-US" b="1" dirty="0"/>
          </a:p>
        </p:txBody>
      </p:sp>
      <mc:AlternateContent xmlns:mc="http://schemas.openxmlformats.org/markup-compatibility/2006" xmlns:a14="http://schemas.microsoft.com/office/drawing/2010/main">
        <mc:Choice Requires="a14">
          <p:sp>
            <p:nvSpPr>
              <p:cNvPr id="19" name="TextBox 18"/>
              <p:cNvSpPr txBox="1"/>
              <p:nvPr/>
            </p:nvSpPr>
            <p:spPr>
              <a:xfrm>
                <a:off x="4970884" y="5408906"/>
                <a:ext cx="3739806" cy="575094"/>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lim>
                          </m:limLow>
                        </m:fName>
                        <m:e>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d>
                            <m:d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d>
                            <m:d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func>
                                <m:func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b="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lim>
                                  </m:limLow>
                                </m:fName>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e>
                          </m:d>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970884" y="5408906"/>
                <a:ext cx="3739806" cy="575094"/>
              </a:xfrm>
              <a:prstGeom prst="rect">
                <a:avLst/>
              </a:prstGeom>
              <a:blipFill rotWithShape="0">
                <a:blip r:embed="rId2"/>
                <a:stretch>
                  <a:fillRect/>
                </a:stretch>
              </a:blipFill>
              <a:effectLst/>
            </p:spPr>
            <p:txBody>
              <a:bodyPr/>
              <a:lstStyle/>
              <a:p>
                <a:r>
                  <a:rPr lang="en-US">
                    <a:noFill/>
                  </a:rPr>
                  <a:t> </a:t>
                </a:r>
              </a:p>
            </p:txBody>
          </p:sp>
        </mc:Fallback>
      </mc:AlternateContent>
      <p:sp>
        <p:nvSpPr>
          <p:cNvPr id="20" name="TextBox 19"/>
          <p:cNvSpPr txBox="1"/>
          <p:nvPr/>
        </p:nvSpPr>
        <p:spPr>
          <a:xfrm>
            <a:off x="4970884" y="6176976"/>
            <a:ext cx="3435507"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Provided, f is continuous at  </a:t>
            </a:r>
          </a:p>
        </p:txBody>
      </p:sp>
      <mc:AlternateContent xmlns:mc="http://schemas.openxmlformats.org/markup-compatibility/2006" xmlns:a14="http://schemas.microsoft.com/office/drawing/2010/main">
        <mc:Choice Requires="a14">
          <p:sp>
            <p:nvSpPr>
              <p:cNvPr id="21" name="Rectangle 20"/>
              <p:cNvSpPr/>
              <p:nvPr/>
            </p:nvSpPr>
            <p:spPr>
              <a:xfrm>
                <a:off x="8147231" y="6107438"/>
                <a:ext cx="1098698" cy="4529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lim>
                          </m:limLow>
                        </m:fName>
                        <m:e>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𝑔</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8147231" y="6107438"/>
                <a:ext cx="1098698" cy="452945"/>
              </a:xfrm>
              <a:prstGeom prst="rect">
                <a:avLst/>
              </a:prstGeom>
              <a:blipFill rotWithShape="0">
                <a:blip r:embed="rId3"/>
                <a:stretch>
                  <a:fillRect/>
                </a:stretch>
              </a:blipFill>
            </p:spPr>
            <p:txBody>
              <a:bodyPr/>
              <a:lstStyle/>
              <a:p>
                <a:r>
                  <a:rPr lang="en-US">
                    <a:noFill/>
                  </a:rPr>
                  <a:t> </a:t>
                </a:r>
              </a:p>
            </p:txBody>
          </p:sp>
        </mc:Fallback>
      </mc:AlternateContent>
      <p:sp>
        <p:nvSpPr>
          <p:cNvPr id="22" name="Content Placeholder 7"/>
          <p:cNvSpPr>
            <a:spLocks noGrp="1"/>
          </p:cNvSpPr>
          <p:nvPr>
            <p:ph sz="quarter" idx="29"/>
          </p:nvPr>
        </p:nvSpPr>
        <p:spPr>
          <a:xfrm>
            <a:off x="736600" y="5556776"/>
            <a:ext cx="2856606" cy="444296"/>
          </a:xfrm>
        </p:spPr>
        <p:txBody>
          <a:bodyPr/>
          <a:lstStyle/>
          <a:p>
            <a:r>
              <a:rPr lang="en-US" altLang="en-US" b="1" dirty="0" smtClean="0">
                <a:solidFill>
                  <a:srgbClr val="07944A"/>
                </a:solidFill>
              </a:rPr>
              <a:t>Composition </a:t>
            </a:r>
            <a:r>
              <a:rPr lang="en-US" altLang="en-US" b="1" dirty="0">
                <a:solidFill>
                  <a:srgbClr val="07944A"/>
                </a:solidFill>
              </a:rPr>
              <a:t>Law</a:t>
            </a:r>
          </a:p>
        </p:txBody>
      </p:sp>
    </p:spTree>
    <p:extLst>
      <p:ext uri="{BB962C8B-B14F-4D97-AF65-F5344CB8AC3E}">
        <p14:creationId xmlns:p14="http://schemas.microsoft.com/office/powerpoint/2010/main" val="790253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An example</a:t>
            </a:r>
            <a:endParaRPr lang="en-US" sz="3600" dirty="0"/>
          </a:p>
        </p:txBody>
      </p:sp>
      <p:sp>
        <p:nvSpPr>
          <p:cNvPr id="2" name="Content Placeholder 1"/>
          <p:cNvSpPr>
            <a:spLocks noGrp="1"/>
          </p:cNvSpPr>
          <p:nvPr>
            <p:ph sz="quarter" idx="23"/>
          </p:nvPr>
        </p:nvSpPr>
        <p:spPr>
          <a:xfrm>
            <a:off x="736600" y="1289050"/>
            <a:ext cx="7738165" cy="477838"/>
          </a:xfrm>
        </p:spPr>
        <p:txBody>
          <a:bodyPr/>
          <a:lstStyle/>
          <a:p>
            <a:r>
              <a:rPr lang="en-US" altLang="en-US" dirty="0"/>
              <a:t>Let’s investigate the behavior of the function </a:t>
            </a:r>
            <a:r>
              <a:rPr lang="en-US" altLang="en-US" i="1" dirty="0"/>
              <a:t>f</a:t>
            </a:r>
            <a:r>
              <a:rPr lang="en-US" altLang="en-US" dirty="0"/>
              <a:t> defined by</a:t>
            </a:r>
            <a:endParaRPr lang="en-US" dirty="0"/>
          </a:p>
          <a:p>
            <a:endParaRPr lang="en-US" dirty="0"/>
          </a:p>
        </p:txBody>
      </p:sp>
      <p:graphicFrame>
        <p:nvGraphicFramePr>
          <p:cNvPr id="7" name="Content Placeholder 6" descr="f(x) = (x minus 1)∕((x^2) minus 1)"/>
          <p:cNvGraphicFramePr>
            <a:graphicFrameLocks noGrp="1" noChangeAspect="1"/>
          </p:cNvGraphicFramePr>
          <p:nvPr>
            <p:ph sz="quarter" idx="24"/>
            <p:extLst/>
          </p:nvPr>
        </p:nvGraphicFramePr>
        <p:xfrm>
          <a:off x="8474765" y="1262546"/>
          <a:ext cx="2736850" cy="401638"/>
        </p:xfrm>
        <a:graphic>
          <a:graphicData uri="http://schemas.openxmlformats.org/presentationml/2006/ole">
            <mc:AlternateContent xmlns:mc="http://schemas.openxmlformats.org/markup-compatibility/2006">
              <mc:Choice xmlns:v="urn:schemas-microsoft-com:vml" Requires="v">
                <p:oleObj spid="_x0000_s498748" name="Equation" r:id="rId3" imgW="2768400" imgH="406080" progId="Equation.DSMT4">
                  <p:embed/>
                </p:oleObj>
              </mc:Choice>
              <mc:Fallback>
                <p:oleObj name="Equation" r:id="rId3" imgW="2768400" imgH="406080" progId="Equation.DSMT4">
                  <p:embed/>
                  <p:pic>
                    <p:nvPicPr>
                      <p:cNvPr id="0" name=""/>
                      <p:cNvPicPr/>
                      <p:nvPr/>
                    </p:nvPicPr>
                    <p:blipFill>
                      <a:blip r:embed="rId4"/>
                      <a:stretch>
                        <a:fillRect/>
                      </a:stretch>
                    </p:blipFill>
                    <p:spPr>
                      <a:xfrm>
                        <a:off x="8474765" y="1262546"/>
                        <a:ext cx="2736850" cy="401638"/>
                      </a:xfrm>
                      <a:prstGeom prst="rect">
                        <a:avLst/>
                      </a:prstGeom>
                    </p:spPr>
                  </p:pic>
                </p:oleObj>
              </mc:Fallback>
            </mc:AlternateContent>
          </a:graphicData>
        </a:graphic>
      </p:graphicFrame>
      <p:sp>
        <p:nvSpPr>
          <p:cNvPr id="4" name="Content Placeholder 3"/>
          <p:cNvSpPr>
            <a:spLocks noGrp="1"/>
          </p:cNvSpPr>
          <p:nvPr>
            <p:ph sz="quarter" idx="25"/>
          </p:nvPr>
        </p:nvSpPr>
        <p:spPr>
          <a:xfrm>
            <a:off x="736600" y="1714508"/>
            <a:ext cx="10712450" cy="1147962"/>
          </a:xfrm>
        </p:spPr>
        <p:txBody>
          <a:bodyPr/>
          <a:lstStyle/>
          <a:p>
            <a:r>
              <a:rPr lang="en-US" altLang="en-US" dirty="0"/>
              <a:t>for values of </a:t>
            </a:r>
            <a:r>
              <a:rPr lang="en-US" altLang="en-US" i="1" dirty="0"/>
              <a:t>x</a:t>
            </a:r>
            <a:r>
              <a:rPr lang="en-US" altLang="en-US" dirty="0"/>
              <a:t> near 1.</a:t>
            </a:r>
          </a:p>
          <a:p>
            <a:r>
              <a:rPr lang="en-US" altLang="en-US" dirty="0"/>
              <a:t>The following table gives values of </a:t>
            </a:r>
            <a:r>
              <a:rPr lang="en-US" altLang="en-US" i="1" dirty="0"/>
              <a:t>f</a:t>
            </a:r>
            <a:r>
              <a:rPr lang="en-US" altLang="en-US" sz="400" i="1" dirty="0"/>
              <a:t> </a:t>
            </a:r>
            <a:r>
              <a:rPr lang="en-US" altLang="en-US" dirty="0"/>
              <a:t>(</a:t>
            </a:r>
            <a:r>
              <a:rPr lang="en-US" altLang="en-US" i="1" dirty="0"/>
              <a:t>x</a:t>
            </a:r>
            <a:r>
              <a:rPr lang="en-US" altLang="en-US" dirty="0"/>
              <a:t>) for values of </a:t>
            </a:r>
            <a:r>
              <a:rPr lang="en-US" altLang="en-US" i="1" dirty="0"/>
              <a:t>x</a:t>
            </a:r>
            <a:r>
              <a:rPr lang="en-US" altLang="en-US" dirty="0"/>
              <a:t> close to 1 but not equal to 1.</a:t>
            </a:r>
            <a:endParaRPr lang="en-US" dirty="0"/>
          </a:p>
        </p:txBody>
      </p:sp>
      <p:pic>
        <p:nvPicPr>
          <p:cNvPr id="25" name="Content Placeholder 24" descr="Table presents below information about f(x) when x &lt; 1 and x &gt; 1.&#10;x: 0.5 f(x): 0.666667; x: 0.9 f(x): 0.526316; x: 0.99 f(x): 502513; x: 0.999 f(x): 0.500250; x: 0.9999 f(x): 0.500025&#10;x: 1.5 f(x): 0.400000; x: 1.1 f(x): 0.476190; x: 1.01 f(x): 0.497512; x: 1.001 f(x): 0.499750; x: 1.0001 f(x): 0.499975;&#10;Below the columns x &lt; 1 and x &gt; 1 a downward arrows point to the number 1, and below the columns of f(x) downward arrows point to the the number 0.5">
            <a:extLst>
              <a:ext uri="{FF2B5EF4-FFF2-40B4-BE49-F238E27FC236}">
                <a16:creationId xmlns="" xmlns:a16="http://schemas.microsoft.com/office/drawing/2014/main" id="{ED99A13A-60B9-4874-9362-2A98564F0B77}"/>
              </a:ext>
            </a:extLst>
          </p:cNvPr>
          <p:cNvPicPr>
            <a:picLocks noGrp="1" noChangeAspect="1"/>
          </p:cNvPicPr>
          <p:nvPr>
            <p:ph sz="quarter" idx="26"/>
          </p:nvPr>
        </p:nvPicPr>
        <p:blipFill>
          <a:blip r:embed="rId5"/>
          <a:stretch>
            <a:fillRect/>
          </a:stretch>
        </p:blipFill>
        <p:spPr>
          <a:xfrm>
            <a:off x="3616243" y="3051954"/>
            <a:ext cx="4686954" cy="2949602"/>
          </a:xfrm>
          <a:prstGeom prst="rect">
            <a:avLst/>
          </a:prstGeom>
        </p:spPr>
      </p:pic>
      <p:sp>
        <p:nvSpPr>
          <p:cNvPr id="3" name="Oval 2"/>
          <p:cNvSpPr/>
          <p:nvPr/>
        </p:nvSpPr>
        <p:spPr>
          <a:xfrm>
            <a:off x="3709116" y="2912794"/>
            <a:ext cx="772732" cy="22280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1519311" y="6288258"/>
            <a:ext cx="912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15992" y="6217917"/>
            <a:ext cx="173794" cy="1547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959720" y="6482393"/>
            <a:ext cx="295422"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1</a:t>
            </a:r>
          </a:p>
        </p:txBody>
      </p:sp>
      <p:cxnSp>
        <p:nvCxnSpPr>
          <p:cNvPr id="15" name="Straight Connector 14"/>
          <p:cNvCxnSpPr/>
          <p:nvPr/>
        </p:nvCxnSpPr>
        <p:spPr>
          <a:xfrm>
            <a:off x="3709116" y="6217917"/>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56012" y="6224479"/>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21892" y="6199157"/>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151030" y="6224950"/>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052604" y="6224943"/>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28561" y="6236663"/>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607722" y="6659364"/>
            <a:ext cx="2165579"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75298" y="6358600"/>
            <a:ext cx="530795"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0.9</a:t>
            </a:r>
          </a:p>
        </p:txBody>
      </p:sp>
      <p:sp>
        <p:nvSpPr>
          <p:cNvPr id="26" name="TextBox 25"/>
          <p:cNvSpPr txBox="1"/>
          <p:nvPr/>
        </p:nvSpPr>
        <p:spPr>
          <a:xfrm>
            <a:off x="4143454" y="6339854"/>
            <a:ext cx="693113"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0.99</a:t>
            </a:r>
          </a:p>
        </p:txBody>
      </p:sp>
      <p:sp>
        <p:nvSpPr>
          <p:cNvPr id="27" name="TextBox 26"/>
          <p:cNvSpPr txBox="1"/>
          <p:nvPr/>
        </p:nvSpPr>
        <p:spPr>
          <a:xfrm>
            <a:off x="4909323" y="6322760"/>
            <a:ext cx="898795"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0.999</a:t>
            </a:r>
          </a:p>
        </p:txBody>
      </p:sp>
      <p:cxnSp>
        <p:nvCxnSpPr>
          <p:cNvPr id="28" name="Straight Connector 27"/>
          <p:cNvCxnSpPr/>
          <p:nvPr/>
        </p:nvCxnSpPr>
        <p:spPr>
          <a:xfrm>
            <a:off x="7598850" y="6222602"/>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20885" y="6222605"/>
            <a:ext cx="0" cy="154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46629" y="6222607"/>
            <a:ext cx="0" cy="15474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00392" y="6355782"/>
            <a:ext cx="430880"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1.1</a:t>
            </a:r>
          </a:p>
        </p:txBody>
      </p:sp>
      <p:sp>
        <p:nvSpPr>
          <p:cNvPr id="31" name="TextBox 30"/>
          <p:cNvSpPr txBox="1"/>
          <p:nvPr/>
        </p:nvSpPr>
        <p:spPr>
          <a:xfrm>
            <a:off x="7370246" y="6353343"/>
            <a:ext cx="430880"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1.3</a:t>
            </a:r>
          </a:p>
        </p:txBody>
      </p:sp>
      <p:sp>
        <p:nvSpPr>
          <p:cNvPr id="32" name="Oval 31"/>
          <p:cNvSpPr/>
          <p:nvPr/>
        </p:nvSpPr>
        <p:spPr>
          <a:xfrm>
            <a:off x="4778457" y="2896378"/>
            <a:ext cx="1057195" cy="22444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098277" y="2966718"/>
            <a:ext cx="772732" cy="2228045"/>
          </a:xfrm>
          <a:prstGeom prst="ellipse">
            <a:avLst/>
          </a:prstGeom>
          <a:noFill/>
          <a:ln>
            <a:solidFill>
              <a:srgbClr val="000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6484643" y="6672777"/>
            <a:ext cx="2165579" cy="0"/>
          </a:xfrm>
          <a:prstGeom prst="straightConnector1">
            <a:avLst/>
          </a:prstGeom>
          <a:ln w="44450">
            <a:solidFill>
              <a:srgbClr val="0000A3"/>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136940" y="2964370"/>
            <a:ext cx="937914" cy="2230393"/>
          </a:xfrm>
          <a:prstGeom prst="ellipse">
            <a:avLst/>
          </a:prstGeom>
          <a:noFill/>
          <a:ln>
            <a:solidFill>
              <a:srgbClr val="000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p:cNvSpPr txBox="1"/>
              <p:nvPr/>
            </p:nvSpPr>
            <p:spPr>
              <a:xfrm>
                <a:off x="404355" y="4118191"/>
                <a:ext cx="1879449" cy="72109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1</m:t>
                                  </m:r>
                                </m:e>
                                <m:sup>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FF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04355" y="4118191"/>
                <a:ext cx="1879449" cy="721095"/>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849086" y="4125843"/>
                <a:ext cx="187944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FF0000"/>
                          </a:solidFill>
                          <a:latin typeface="Cambria Math" panose="02040503050406030204" pitchFamily="18" charset="0"/>
                          <a:ea typeface="Cambria Math" panose="02040503050406030204" pitchFamily="18" charset="0"/>
                          <a:cs typeface="Open Sans" panose="020B0606030504020204" pitchFamily="34" charset="0"/>
                        </a:rPr>
                        <m:t>0.5</m:t>
                      </m:r>
                    </m:oMath>
                  </m:oMathPara>
                </a14:m>
                <a:endPar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849086" y="4125843"/>
                <a:ext cx="1879449" cy="553998"/>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8547207" y="4086774"/>
                <a:ext cx="1879449"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1</m:t>
                                  </m:r>
                                </m:e>
                                <m:sup>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A3"/>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3600" dirty="0" smtClean="0">
                  <a:solidFill>
                    <a:srgbClr val="0000A3"/>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8547207" y="4086774"/>
                <a:ext cx="1879449" cy="736099"/>
              </a:xfrm>
              <a:prstGeom prst="rect">
                <a:avLst/>
              </a:prstGeom>
              <a:blipFill rotWithShape="0">
                <a:blip r:embed="rId8"/>
                <a:stretch>
                  <a:fillRect b="-826"/>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9991938" y="4109430"/>
                <a:ext cx="187944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0000A3"/>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A3"/>
                          </a:solidFill>
                          <a:latin typeface="Cambria Math" panose="02040503050406030204" pitchFamily="18" charset="0"/>
                          <a:ea typeface="Cambria Math" panose="02040503050406030204" pitchFamily="18" charset="0"/>
                          <a:cs typeface="Open Sans" panose="020B0606030504020204" pitchFamily="34" charset="0"/>
                        </a:rPr>
                        <m:t>0.5</m:t>
                      </m:r>
                    </m:oMath>
                  </m:oMathPara>
                </a14:m>
                <a:endParaRPr lang="en-US" sz="3600" dirty="0" smtClean="0">
                  <a:solidFill>
                    <a:srgbClr val="0000A3"/>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9991938" y="4109430"/>
                <a:ext cx="1879449" cy="553998"/>
              </a:xfrm>
              <a:prstGeom prst="rect">
                <a:avLst/>
              </a:prstGeom>
              <a:blipFill rotWithShape="0">
                <a:blip r:embed="rId9"/>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04644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2" grpId="0" animBg="1"/>
      <p:bldP spid="33" grpId="0" animBg="1"/>
      <p:bldP spid="35" grpId="0" animBg="1"/>
      <p:bldP spid="36" grpId="0"/>
      <p:bldP spid="37" grpId="0"/>
      <p:bldP spid="38"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89F8B2E0-ED08-4BB6-A3BD-5157FDCDBF9C}"/>
              </a:ext>
            </a:extLst>
          </p:cNvPr>
          <p:cNvSpPr>
            <a:spLocks noGrp="1"/>
          </p:cNvSpPr>
          <p:nvPr>
            <p:ph type="title"/>
          </p:nvPr>
        </p:nvSpPr>
        <p:spPr>
          <a:xfrm>
            <a:off x="838200" y="384048"/>
            <a:ext cx="10515600" cy="672105"/>
          </a:xfrm>
        </p:spPr>
        <p:txBody>
          <a:bodyPr/>
          <a:lstStyle/>
          <a:p>
            <a:r>
              <a:rPr lang="en-US" altLang="en-US" dirty="0"/>
              <a:t>Properties of </a:t>
            </a:r>
            <a:r>
              <a:rPr lang="en-US" altLang="en-US" dirty="0" smtClean="0"/>
              <a:t>Limits</a:t>
            </a:r>
            <a:endParaRPr lang="en-US" b="0" dirty="0"/>
          </a:p>
        </p:txBody>
      </p:sp>
      <p:sp>
        <p:nvSpPr>
          <p:cNvPr id="18" name="Content Placeholder 8">
            <a:extLst>
              <a:ext uri="{FF2B5EF4-FFF2-40B4-BE49-F238E27FC236}">
                <a16:creationId xmlns:a16="http://schemas.microsoft.com/office/drawing/2014/main" xmlns="" id="{CF7BD849-37C2-4F29-88C9-BA8AFC38AC68}"/>
              </a:ext>
            </a:extLst>
          </p:cNvPr>
          <p:cNvSpPr>
            <a:spLocks noGrp="1"/>
          </p:cNvSpPr>
          <p:nvPr>
            <p:ph sz="quarter" idx="27"/>
          </p:nvPr>
        </p:nvSpPr>
        <p:spPr>
          <a:xfrm>
            <a:off x="736600" y="1648352"/>
            <a:ext cx="10718800" cy="722818"/>
          </a:xfrm>
        </p:spPr>
        <p:txBody>
          <a:bodyPr/>
          <a:lstStyle/>
          <a:p>
            <a:pPr>
              <a:tabLst>
                <a:tab pos="1828800" algn="l"/>
              </a:tabLst>
            </a:pPr>
            <a:r>
              <a:rPr lang="en-US" altLang="en-US" dirty="0" smtClean="0"/>
              <a:t>Intuitively, </a:t>
            </a:r>
            <a:r>
              <a:rPr lang="en-US" altLang="en-US" dirty="0"/>
              <a:t>if </a:t>
            </a:r>
            <a:r>
              <a:rPr lang="en-US" altLang="en-US" i="1" dirty="0"/>
              <a:t>f</a:t>
            </a:r>
            <a:r>
              <a:rPr lang="en-US" altLang="en-US" sz="400" dirty="0"/>
              <a:t> </a:t>
            </a:r>
            <a:r>
              <a:rPr lang="en-US" altLang="en-US" dirty="0"/>
              <a:t>(</a:t>
            </a:r>
            <a:r>
              <a:rPr lang="en-US" altLang="en-US" i="1" dirty="0"/>
              <a:t>x</a:t>
            </a:r>
            <a:r>
              <a:rPr lang="en-US" altLang="en-US" dirty="0"/>
              <a:t>) is close to </a:t>
            </a:r>
            <a:r>
              <a:rPr lang="en-US" altLang="en-US" i="1" dirty="0"/>
              <a:t>L</a:t>
            </a:r>
            <a:r>
              <a:rPr lang="en-US" altLang="en-US" dirty="0"/>
              <a:t> and </a:t>
            </a:r>
            <a:r>
              <a:rPr lang="en-US" altLang="en-US" i="1" dirty="0"/>
              <a:t>g</a:t>
            </a:r>
            <a:r>
              <a:rPr lang="en-US" altLang="en-US" sz="400" i="1" dirty="0"/>
              <a:t> </a:t>
            </a:r>
            <a:r>
              <a:rPr lang="en-US" altLang="en-US" dirty="0"/>
              <a:t>(</a:t>
            </a:r>
            <a:r>
              <a:rPr lang="en-US" altLang="en-US" i="1" dirty="0"/>
              <a:t>x</a:t>
            </a:r>
            <a:r>
              <a:rPr lang="en-US" altLang="en-US" dirty="0"/>
              <a:t>) is close to </a:t>
            </a:r>
            <a:r>
              <a:rPr lang="en-US" altLang="en-US" i="1" dirty="0"/>
              <a:t>M</a:t>
            </a:r>
            <a:r>
              <a:rPr lang="en-US" altLang="en-US" dirty="0"/>
              <a:t>, it is reasonable to conclude that </a:t>
            </a:r>
            <a:r>
              <a:rPr lang="en-US" altLang="en-US" i="1" dirty="0"/>
              <a:t>f</a:t>
            </a:r>
            <a:r>
              <a:rPr lang="en-US" altLang="en-US" sz="400" dirty="0"/>
              <a:t> </a:t>
            </a:r>
            <a:r>
              <a:rPr lang="en-US" altLang="en-US" dirty="0"/>
              <a:t>(</a:t>
            </a:r>
            <a:r>
              <a:rPr lang="en-US" altLang="en-US" i="1" dirty="0"/>
              <a:t>x</a:t>
            </a:r>
            <a:r>
              <a:rPr lang="en-US" altLang="en-US" dirty="0"/>
              <a:t>) + </a:t>
            </a:r>
            <a:r>
              <a:rPr lang="en-US" altLang="en-US" i="1" dirty="0"/>
              <a:t>g</a:t>
            </a:r>
            <a:r>
              <a:rPr lang="en-US" altLang="en-US" sz="400" i="1" dirty="0"/>
              <a:t> </a:t>
            </a:r>
            <a:r>
              <a:rPr lang="en-US" altLang="en-US" dirty="0"/>
              <a:t>(</a:t>
            </a:r>
            <a:r>
              <a:rPr lang="en-US" altLang="en-US" i="1" dirty="0"/>
              <a:t>x</a:t>
            </a:r>
            <a:r>
              <a:rPr lang="en-US" altLang="en-US" dirty="0"/>
              <a:t>) is close to </a:t>
            </a:r>
            <a:r>
              <a:rPr lang="en-US" altLang="en-US" i="1" dirty="0"/>
              <a:t>L</a:t>
            </a:r>
            <a:r>
              <a:rPr lang="en-US" altLang="en-US" dirty="0"/>
              <a:t> + </a:t>
            </a:r>
            <a:r>
              <a:rPr lang="en-US" altLang="en-US" i="1" dirty="0"/>
              <a:t>M</a:t>
            </a:r>
            <a:r>
              <a:rPr lang="en-US" altLang="en-US" dirty="0"/>
              <a:t>.</a:t>
            </a:r>
          </a:p>
        </p:txBody>
      </p:sp>
    </p:spTree>
    <p:extLst>
      <p:ext uri="{BB962C8B-B14F-4D97-AF65-F5344CB8AC3E}">
        <p14:creationId xmlns:p14="http://schemas.microsoft.com/office/powerpoint/2010/main" val="1833973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89F8B2E0-ED08-4BB6-A3BD-5157FDCDBF9C}"/>
              </a:ext>
            </a:extLst>
          </p:cNvPr>
          <p:cNvSpPr>
            <a:spLocks noGrp="1"/>
          </p:cNvSpPr>
          <p:nvPr>
            <p:ph type="title"/>
          </p:nvPr>
        </p:nvSpPr>
        <p:spPr>
          <a:xfrm>
            <a:off x="838200" y="384048"/>
            <a:ext cx="10515600" cy="672105"/>
          </a:xfrm>
        </p:spPr>
        <p:txBody>
          <a:bodyPr/>
          <a:lstStyle/>
          <a:p>
            <a:r>
              <a:rPr lang="en-US" altLang="en-US" dirty="0"/>
              <a:t>Properties of </a:t>
            </a:r>
            <a:r>
              <a:rPr lang="en-US" altLang="en-US" dirty="0" smtClean="0"/>
              <a:t>Limits</a:t>
            </a:r>
            <a:endParaRPr lang="en-US" b="0" dirty="0"/>
          </a:p>
        </p:txBody>
      </p:sp>
      <p:sp>
        <p:nvSpPr>
          <p:cNvPr id="2" name="Content Placeholder 1"/>
          <p:cNvSpPr>
            <a:spLocks noGrp="1"/>
          </p:cNvSpPr>
          <p:nvPr>
            <p:ph sz="quarter" idx="23"/>
          </p:nvPr>
        </p:nvSpPr>
        <p:spPr>
          <a:xfrm>
            <a:off x="736599" y="1289050"/>
            <a:ext cx="11108397" cy="477838"/>
          </a:xfrm>
        </p:spPr>
        <p:txBody>
          <a:bodyPr/>
          <a:lstStyle/>
          <a:p>
            <a:r>
              <a:rPr lang="en-US" altLang="en-US" dirty="0"/>
              <a:t>If we use the Product Law repeatedly with </a:t>
            </a:r>
            <a:r>
              <a:rPr lang="en-US" altLang="en-US" i="1" dirty="0"/>
              <a:t>g</a:t>
            </a:r>
            <a:r>
              <a:rPr lang="en-US" altLang="en-US" dirty="0"/>
              <a:t>(</a:t>
            </a:r>
            <a:r>
              <a:rPr lang="en-US" altLang="en-US" i="1" dirty="0"/>
              <a:t>x</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we obtain the following law.</a:t>
            </a:r>
          </a:p>
          <a:p>
            <a:endParaRPr lang="en-IN" dirty="0"/>
          </a:p>
        </p:txBody>
      </p:sp>
      <p:sp>
        <p:nvSpPr>
          <p:cNvPr id="4" name="Content Placeholder 3"/>
          <p:cNvSpPr>
            <a:spLocks noGrp="1"/>
          </p:cNvSpPr>
          <p:nvPr>
            <p:ph sz="quarter" idx="25"/>
          </p:nvPr>
        </p:nvSpPr>
        <p:spPr>
          <a:xfrm>
            <a:off x="736600" y="1889126"/>
            <a:ext cx="1768856" cy="473665"/>
          </a:xfrm>
        </p:spPr>
        <p:txBody>
          <a:bodyPr/>
          <a:lstStyle/>
          <a:p>
            <a:r>
              <a:rPr lang="en-US" altLang="en-US" b="1" dirty="0">
                <a:solidFill>
                  <a:srgbClr val="07944A"/>
                </a:solidFill>
              </a:rPr>
              <a:t>Power Law</a:t>
            </a:r>
          </a:p>
        </p:txBody>
      </p:sp>
      <p:sp>
        <p:nvSpPr>
          <p:cNvPr id="5" name="Content Placeholder 4"/>
          <p:cNvSpPr>
            <a:spLocks noGrp="1"/>
          </p:cNvSpPr>
          <p:nvPr>
            <p:ph sz="quarter" idx="26"/>
          </p:nvPr>
        </p:nvSpPr>
        <p:spPr>
          <a:xfrm>
            <a:off x="3127652" y="1931330"/>
            <a:ext cx="473612" cy="473665"/>
          </a:xfrm>
        </p:spPr>
        <p:txBody>
          <a:bodyPr/>
          <a:lstStyle/>
          <a:p>
            <a:r>
              <a:rPr lang="en-US" b="1" dirty="0"/>
              <a:t>6.</a:t>
            </a:r>
          </a:p>
        </p:txBody>
      </p:sp>
      <p:graphicFrame>
        <p:nvGraphicFramePr>
          <p:cNvPr id="20" name="Content Placeholder 19" descr="lim_(x right arrow a) [f(x)]^n = [lim_(x right arrow a) f(x)]^n where n is a positive integer"/>
          <p:cNvGraphicFramePr>
            <a:graphicFrameLocks noGrp="1" noChangeAspect="1"/>
          </p:cNvGraphicFramePr>
          <p:nvPr>
            <p:ph sz="quarter" idx="27"/>
            <p:extLst/>
          </p:nvPr>
        </p:nvGraphicFramePr>
        <p:xfrm>
          <a:off x="3571467" y="1743692"/>
          <a:ext cx="6935728" cy="662581"/>
        </p:xfrm>
        <a:graphic>
          <a:graphicData uri="http://schemas.openxmlformats.org/presentationml/2006/ole">
            <mc:AlternateContent xmlns:mc="http://schemas.openxmlformats.org/markup-compatibility/2006">
              <mc:Choice xmlns:v="urn:schemas-microsoft-com:vml" Requires="v">
                <p:oleObj spid="_x0000_s510178" name="Equation" r:id="rId4" imgW="7581600" imgH="723600" progId="Equation.DSMT4">
                  <p:embed/>
                </p:oleObj>
              </mc:Choice>
              <mc:Fallback>
                <p:oleObj name="Equation" r:id="rId4" imgW="7581600" imgH="723600" progId="Equation.DSMT4">
                  <p:embed/>
                  <p:pic>
                    <p:nvPicPr>
                      <p:cNvPr id="0" name=""/>
                      <p:cNvPicPr/>
                      <p:nvPr/>
                    </p:nvPicPr>
                    <p:blipFill>
                      <a:blip r:embed="rId5"/>
                      <a:stretch>
                        <a:fillRect/>
                      </a:stretch>
                    </p:blipFill>
                    <p:spPr>
                      <a:xfrm>
                        <a:off x="3571467" y="1743692"/>
                        <a:ext cx="6935728" cy="662581"/>
                      </a:xfrm>
                      <a:prstGeom prst="rect">
                        <a:avLst/>
                      </a:prstGeom>
                    </p:spPr>
                  </p:pic>
                </p:oleObj>
              </mc:Fallback>
            </mc:AlternateContent>
          </a:graphicData>
        </a:graphic>
      </p:graphicFrame>
      <p:sp>
        <p:nvSpPr>
          <p:cNvPr id="8" name="Content Placeholder 7"/>
          <p:cNvSpPr>
            <a:spLocks noGrp="1"/>
          </p:cNvSpPr>
          <p:nvPr>
            <p:ph sz="quarter" idx="29"/>
          </p:nvPr>
        </p:nvSpPr>
        <p:spPr>
          <a:xfrm>
            <a:off x="736600" y="2899216"/>
            <a:ext cx="1640840" cy="444296"/>
          </a:xfrm>
        </p:spPr>
        <p:txBody>
          <a:bodyPr/>
          <a:lstStyle/>
          <a:p>
            <a:r>
              <a:rPr lang="en-US" altLang="en-US" b="1" dirty="0">
                <a:solidFill>
                  <a:srgbClr val="07944A"/>
                </a:solidFill>
              </a:rPr>
              <a:t>Root Law</a:t>
            </a:r>
          </a:p>
        </p:txBody>
      </p:sp>
      <p:sp>
        <p:nvSpPr>
          <p:cNvPr id="9" name="Content Placeholder 8"/>
          <p:cNvSpPr>
            <a:spLocks noGrp="1"/>
          </p:cNvSpPr>
          <p:nvPr>
            <p:ph sz="quarter" idx="30"/>
          </p:nvPr>
        </p:nvSpPr>
        <p:spPr>
          <a:xfrm>
            <a:off x="3122968" y="2892656"/>
            <a:ext cx="487680" cy="443907"/>
          </a:xfrm>
        </p:spPr>
        <p:txBody>
          <a:bodyPr/>
          <a:lstStyle/>
          <a:p>
            <a:r>
              <a:rPr lang="en-US" b="1" dirty="0"/>
              <a:t>7.</a:t>
            </a:r>
          </a:p>
        </p:txBody>
      </p:sp>
      <p:graphicFrame>
        <p:nvGraphicFramePr>
          <p:cNvPr id="21" name="Content Placeholder 20" descr="lim_(x right arrow a) (rootn(f(x))) = rootn(lim_(x right arrow a) f(x)), where n is a positive integer [If n is even, we assume that lim_(x right arrow a) (f(x)) &gt; 0.]"/>
          <p:cNvGraphicFramePr>
            <a:graphicFrameLocks noGrp="1" noChangeAspect="1"/>
          </p:cNvGraphicFramePr>
          <p:nvPr>
            <p:ph sz="quarter" idx="28"/>
            <p:extLst/>
          </p:nvPr>
        </p:nvGraphicFramePr>
        <p:xfrm>
          <a:off x="3587257" y="2808248"/>
          <a:ext cx="6766565" cy="1265098"/>
        </p:xfrm>
        <a:graphic>
          <a:graphicData uri="http://schemas.openxmlformats.org/presentationml/2006/ole">
            <mc:AlternateContent xmlns:mc="http://schemas.openxmlformats.org/markup-compatibility/2006">
              <mc:Choice xmlns:v="urn:schemas-microsoft-com:vml" Requires="v">
                <p:oleObj spid="_x0000_s510179" name="Equation" r:id="rId6" imgW="7200720" imgH="1346040" progId="Equation.DSMT4">
                  <p:embed/>
                </p:oleObj>
              </mc:Choice>
              <mc:Fallback>
                <p:oleObj name="Equation" r:id="rId6" imgW="7200720" imgH="1346040" progId="Equation.DSMT4">
                  <p:embed/>
                  <p:pic>
                    <p:nvPicPr>
                      <p:cNvPr id="0" name=""/>
                      <p:cNvPicPr/>
                      <p:nvPr/>
                    </p:nvPicPr>
                    <p:blipFill>
                      <a:blip r:embed="rId7"/>
                      <a:stretch>
                        <a:fillRect/>
                      </a:stretch>
                    </p:blipFill>
                    <p:spPr>
                      <a:xfrm>
                        <a:off x="3587257" y="2808248"/>
                        <a:ext cx="6766565" cy="1265098"/>
                      </a:xfrm>
                      <a:prstGeom prst="rect">
                        <a:avLst/>
                      </a:prstGeom>
                    </p:spPr>
                  </p:pic>
                </p:oleObj>
              </mc:Fallback>
            </mc:AlternateContent>
          </a:graphicData>
        </a:graphic>
      </p:graphicFrame>
      <p:sp>
        <p:nvSpPr>
          <p:cNvPr id="10" name="Content Placeholder 9"/>
          <p:cNvSpPr>
            <a:spLocks noGrp="1"/>
          </p:cNvSpPr>
          <p:nvPr>
            <p:ph sz="quarter" idx="31"/>
          </p:nvPr>
        </p:nvSpPr>
        <p:spPr>
          <a:xfrm>
            <a:off x="736600" y="4332594"/>
            <a:ext cx="11108396" cy="546100"/>
          </a:xfrm>
        </p:spPr>
        <p:txBody>
          <a:bodyPr/>
          <a:lstStyle/>
          <a:p>
            <a:r>
              <a:rPr lang="en-US" altLang="en-US" b="1" dirty="0" smtClean="0">
                <a:solidFill>
                  <a:srgbClr val="07944A"/>
                </a:solidFill>
              </a:rPr>
              <a:t>Two </a:t>
            </a:r>
            <a:r>
              <a:rPr lang="en-US" altLang="en-US" b="1" dirty="0">
                <a:solidFill>
                  <a:srgbClr val="07944A"/>
                </a:solidFill>
              </a:rPr>
              <a:t>special limits:</a:t>
            </a:r>
          </a:p>
        </p:txBody>
      </p:sp>
      <p:sp>
        <p:nvSpPr>
          <p:cNvPr id="12" name="Content Placeholder 11"/>
          <p:cNvSpPr>
            <a:spLocks noGrp="1"/>
          </p:cNvSpPr>
          <p:nvPr>
            <p:ph sz="quarter" idx="33"/>
          </p:nvPr>
        </p:nvSpPr>
        <p:spPr>
          <a:xfrm>
            <a:off x="3122011" y="4970795"/>
            <a:ext cx="515426" cy="494994"/>
          </a:xfrm>
        </p:spPr>
        <p:txBody>
          <a:bodyPr/>
          <a:lstStyle/>
          <a:p>
            <a:r>
              <a:rPr lang="en-US" b="1" dirty="0"/>
              <a:t>8.</a:t>
            </a:r>
            <a:endParaRPr lang="en-IN" b="1" dirty="0"/>
          </a:p>
        </p:txBody>
      </p:sp>
      <p:graphicFrame>
        <p:nvGraphicFramePr>
          <p:cNvPr id="22" name="Content Placeholder 21" descr="lim_(x right arrow a) c = c"/>
          <p:cNvGraphicFramePr>
            <a:graphicFrameLocks noGrp="1" noChangeAspect="1"/>
          </p:cNvGraphicFramePr>
          <p:nvPr>
            <p:ph sz="quarter" idx="32"/>
            <p:extLst>
              <p:ext uri="{D42A27DB-BD31-4B8C-83A1-F6EECF244321}">
                <p14:modId xmlns:p14="http://schemas.microsoft.com/office/powerpoint/2010/main" val="3417846583"/>
              </p:ext>
            </p:extLst>
          </p:nvPr>
        </p:nvGraphicFramePr>
        <p:xfrm>
          <a:off x="3571467" y="4936953"/>
          <a:ext cx="1117914" cy="484192"/>
        </p:xfrm>
        <a:graphic>
          <a:graphicData uri="http://schemas.openxmlformats.org/presentationml/2006/ole">
            <mc:AlternateContent xmlns:mc="http://schemas.openxmlformats.org/markup-compatibility/2006">
              <mc:Choice xmlns:v="urn:schemas-microsoft-com:vml" Requires="v">
                <p:oleObj spid="_x0000_s510180" name="Equation" r:id="rId8" imgW="1143000" imgH="495000" progId="Equation.DSMT4">
                  <p:embed/>
                </p:oleObj>
              </mc:Choice>
              <mc:Fallback>
                <p:oleObj name="Equation" r:id="rId8" imgW="1143000" imgH="495000" progId="Equation.DSMT4">
                  <p:embed/>
                  <p:pic>
                    <p:nvPicPr>
                      <p:cNvPr id="0" name=""/>
                      <p:cNvPicPr/>
                      <p:nvPr/>
                    </p:nvPicPr>
                    <p:blipFill>
                      <a:blip r:embed="rId9"/>
                      <a:stretch>
                        <a:fillRect/>
                      </a:stretch>
                    </p:blipFill>
                    <p:spPr>
                      <a:xfrm>
                        <a:off x="3571467" y="4936953"/>
                        <a:ext cx="1117914" cy="484192"/>
                      </a:xfrm>
                      <a:prstGeom prst="rect">
                        <a:avLst/>
                      </a:prstGeom>
                    </p:spPr>
                  </p:pic>
                </p:oleObj>
              </mc:Fallback>
            </mc:AlternateContent>
          </a:graphicData>
        </a:graphic>
      </p:graphicFrame>
      <p:sp>
        <p:nvSpPr>
          <p:cNvPr id="13" name="Content Placeholder 12"/>
          <p:cNvSpPr>
            <a:spLocks noGrp="1"/>
          </p:cNvSpPr>
          <p:nvPr>
            <p:ph sz="quarter" idx="34"/>
          </p:nvPr>
        </p:nvSpPr>
        <p:spPr>
          <a:xfrm>
            <a:off x="3147775" y="5906016"/>
            <a:ext cx="479963" cy="590550"/>
          </a:xfrm>
        </p:spPr>
        <p:txBody>
          <a:bodyPr/>
          <a:lstStyle/>
          <a:p>
            <a:r>
              <a:rPr lang="en-US" b="1" dirty="0"/>
              <a:t>9.</a:t>
            </a:r>
            <a:endParaRPr lang="en-IN" b="1" dirty="0"/>
          </a:p>
        </p:txBody>
      </p:sp>
      <p:graphicFrame>
        <p:nvGraphicFramePr>
          <p:cNvPr id="23" name="Content Placeholder 22" descr="lim_(x right arrow a) x = a"/>
          <p:cNvGraphicFramePr>
            <a:graphicFrameLocks noGrp="1" noChangeAspect="1"/>
          </p:cNvGraphicFramePr>
          <p:nvPr>
            <p:ph sz="quarter" idx="35"/>
            <p:extLst>
              <p:ext uri="{D42A27DB-BD31-4B8C-83A1-F6EECF244321}">
                <p14:modId xmlns:p14="http://schemas.microsoft.com/office/powerpoint/2010/main" val="2568116758"/>
              </p:ext>
            </p:extLst>
          </p:nvPr>
        </p:nvGraphicFramePr>
        <p:xfrm>
          <a:off x="3571467" y="5874725"/>
          <a:ext cx="1235836" cy="507469"/>
        </p:xfrm>
        <a:graphic>
          <a:graphicData uri="http://schemas.openxmlformats.org/presentationml/2006/ole">
            <mc:AlternateContent xmlns:mc="http://schemas.openxmlformats.org/markup-compatibility/2006">
              <mc:Choice xmlns:v="urn:schemas-microsoft-com:vml" Requires="v">
                <p:oleObj spid="_x0000_s510181" name="Equation" r:id="rId10" imgW="1206360" imgH="495000" progId="Equation.DSMT4">
                  <p:embed/>
                </p:oleObj>
              </mc:Choice>
              <mc:Fallback>
                <p:oleObj name="Equation" r:id="rId10" imgW="1206360" imgH="495000" progId="Equation.DSMT4">
                  <p:embed/>
                  <p:pic>
                    <p:nvPicPr>
                      <p:cNvPr id="0" name=""/>
                      <p:cNvPicPr/>
                      <p:nvPr/>
                    </p:nvPicPr>
                    <p:blipFill>
                      <a:blip r:embed="rId11"/>
                      <a:stretch>
                        <a:fillRect/>
                      </a:stretch>
                    </p:blipFill>
                    <p:spPr>
                      <a:xfrm>
                        <a:off x="3571467" y="5874725"/>
                        <a:ext cx="1235836" cy="507469"/>
                      </a:xfrm>
                      <a:prstGeom prst="rect">
                        <a:avLst/>
                      </a:prstGeom>
                    </p:spPr>
                  </p:pic>
                </p:oleObj>
              </mc:Fallback>
            </mc:AlternateContent>
          </a:graphicData>
        </a:graphic>
      </p:graphicFrame>
    </p:spTree>
    <p:extLst>
      <p:ext uri="{BB962C8B-B14F-4D97-AF65-F5344CB8AC3E}">
        <p14:creationId xmlns:p14="http://schemas.microsoft.com/office/powerpoint/2010/main" val="2081332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89F8B2E0-ED08-4BB6-A3BD-5157FDCDBF9C}"/>
              </a:ext>
            </a:extLst>
          </p:cNvPr>
          <p:cNvSpPr>
            <a:spLocks noGrp="1"/>
          </p:cNvSpPr>
          <p:nvPr>
            <p:ph type="title"/>
          </p:nvPr>
        </p:nvSpPr>
        <p:spPr>
          <a:xfrm>
            <a:off x="838200" y="384048"/>
            <a:ext cx="10515600" cy="672105"/>
          </a:xfrm>
        </p:spPr>
        <p:txBody>
          <a:bodyPr/>
          <a:lstStyle/>
          <a:p>
            <a:r>
              <a:rPr lang="en-US" altLang="en-US" dirty="0"/>
              <a:t>Properties of </a:t>
            </a:r>
            <a:r>
              <a:rPr lang="en-US" altLang="en-US" dirty="0" smtClean="0"/>
              <a:t>Limits</a:t>
            </a:r>
            <a:endParaRPr lang="en-US" b="0" dirty="0"/>
          </a:p>
        </p:txBody>
      </p:sp>
      <p:sp>
        <p:nvSpPr>
          <p:cNvPr id="16" name="Content Placeholder 17">
            <a:extLst>
              <a:ext uri="{FF2B5EF4-FFF2-40B4-BE49-F238E27FC236}">
                <a16:creationId xmlns:a16="http://schemas.microsoft.com/office/drawing/2014/main" xmlns="" id="{61EC4879-FF3B-4700-B28E-40C4CCBB30B7}"/>
              </a:ext>
            </a:extLst>
          </p:cNvPr>
          <p:cNvSpPr>
            <a:spLocks noGrp="1"/>
          </p:cNvSpPr>
          <p:nvPr>
            <p:ph sz="quarter" idx="32"/>
          </p:nvPr>
        </p:nvSpPr>
        <p:spPr>
          <a:xfrm>
            <a:off x="736600" y="1332815"/>
            <a:ext cx="10712450" cy="792097"/>
          </a:xfrm>
        </p:spPr>
        <p:txBody>
          <a:bodyPr/>
          <a:lstStyle/>
          <a:p>
            <a:pPr>
              <a:lnSpc>
                <a:spcPct val="100000"/>
              </a:lnSpc>
            </a:pPr>
            <a:r>
              <a:rPr lang="en-US" altLang="en-US" dirty="0" smtClean="0"/>
              <a:t>Law 8 and law 9 are </a:t>
            </a:r>
            <a:r>
              <a:rPr lang="en-US" altLang="en-US" dirty="0"/>
              <a:t>obvious from an intuitive point of view (state them in words or draw graphs of </a:t>
            </a:r>
            <a:r>
              <a:rPr lang="en-US" altLang="en-US" i="1" dirty="0"/>
              <a:t>y</a:t>
            </a:r>
            <a:r>
              <a:rPr lang="en-US" altLang="en-US" dirty="0"/>
              <a:t> = </a:t>
            </a:r>
            <a:r>
              <a:rPr lang="en-US" altLang="en-US" i="1" dirty="0"/>
              <a:t>c</a:t>
            </a:r>
            <a:r>
              <a:rPr lang="en-US" altLang="en-US" dirty="0"/>
              <a:t> and </a:t>
            </a:r>
            <a:r>
              <a:rPr lang="en-US" altLang="en-US" i="1" dirty="0"/>
              <a:t>y</a:t>
            </a:r>
            <a:r>
              <a:rPr lang="en-US" altLang="en-US" dirty="0"/>
              <a:t> = </a:t>
            </a:r>
            <a:r>
              <a:rPr lang="en-US" altLang="en-US" i="1" dirty="0"/>
              <a:t>x</a:t>
            </a:r>
            <a:r>
              <a:rPr lang="en-US" altLang="en-US" dirty="0"/>
              <a:t>).</a:t>
            </a:r>
          </a:p>
        </p:txBody>
      </p:sp>
      <p:sp>
        <p:nvSpPr>
          <p:cNvPr id="3" name="Content Placeholder 2">
            <a:extLst>
              <a:ext uri="{FF2B5EF4-FFF2-40B4-BE49-F238E27FC236}">
                <a16:creationId xmlns:a16="http://schemas.microsoft.com/office/drawing/2014/main" xmlns="" id="{DF527B03-5741-4D8C-95A7-2E68E1714C93}"/>
              </a:ext>
            </a:extLst>
          </p:cNvPr>
          <p:cNvSpPr>
            <a:spLocks noGrp="1"/>
          </p:cNvSpPr>
          <p:nvPr>
            <p:ph sz="quarter" idx="23"/>
          </p:nvPr>
        </p:nvSpPr>
        <p:spPr>
          <a:xfrm>
            <a:off x="736600" y="2378256"/>
            <a:ext cx="10617200" cy="1067525"/>
          </a:xfrm>
        </p:spPr>
        <p:txBody>
          <a:bodyPr/>
          <a:lstStyle/>
          <a:p>
            <a:pPr>
              <a:lnSpc>
                <a:spcPct val="100000"/>
              </a:lnSpc>
            </a:pPr>
            <a:r>
              <a:rPr lang="en-US" altLang="en-US" dirty="0"/>
              <a:t>If we now put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x</a:t>
            </a:r>
            <a:r>
              <a:rPr lang="en-US" altLang="en-US" dirty="0"/>
              <a:t> in Law 6 and use Law 9, we get another useful special limit for power functions.</a:t>
            </a:r>
          </a:p>
        </p:txBody>
      </p:sp>
      <p:sp>
        <p:nvSpPr>
          <p:cNvPr id="4" name="Content Placeholder 3">
            <a:extLst>
              <a:ext uri="{FF2B5EF4-FFF2-40B4-BE49-F238E27FC236}">
                <a16:creationId xmlns:a16="http://schemas.microsoft.com/office/drawing/2014/main" xmlns="" id="{470D9202-281D-49E4-8CAF-D0D320CB946F}"/>
              </a:ext>
            </a:extLst>
          </p:cNvPr>
          <p:cNvSpPr>
            <a:spLocks noGrp="1"/>
          </p:cNvSpPr>
          <p:nvPr>
            <p:ph sz="quarter" idx="24"/>
          </p:nvPr>
        </p:nvSpPr>
        <p:spPr>
          <a:xfrm>
            <a:off x="1769806" y="3381151"/>
            <a:ext cx="541594" cy="381551"/>
          </a:xfrm>
        </p:spPr>
        <p:txBody>
          <a:bodyPr/>
          <a:lstStyle/>
          <a:p>
            <a:pPr>
              <a:buClr>
                <a:srgbClr val="A30000"/>
              </a:buClr>
            </a:pPr>
            <a:r>
              <a:rPr lang="en-US" b="1" dirty="0" smtClean="0"/>
              <a:t>10.</a:t>
            </a:r>
            <a:endParaRPr lang="en-US" b="1" dirty="0"/>
          </a:p>
        </p:txBody>
      </p:sp>
      <p:graphicFrame>
        <p:nvGraphicFramePr>
          <p:cNvPr id="20" name="Content Placeholder 19" descr="lim_(x right arrow a) (x^n) = a^n where n is a positive integer">
            <a:extLst>
              <a:ext uri="{FF2B5EF4-FFF2-40B4-BE49-F238E27FC236}">
                <a16:creationId xmlns:a16="http://schemas.microsoft.com/office/drawing/2014/main" xmlns="" id="{70DB35E0-40AA-4689-9FFD-5900C28129EB}"/>
              </a:ext>
            </a:extLst>
          </p:cNvPr>
          <p:cNvGraphicFramePr>
            <a:graphicFrameLocks noGrp="1" noChangeAspect="1"/>
          </p:cNvGraphicFramePr>
          <p:nvPr>
            <p:ph sz="quarter" idx="25"/>
            <p:extLst/>
          </p:nvPr>
        </p:nvGraphicFramePr>
        <p:xfrm>
          <a:off x="2723872" y="3329968"/>
          <a:ext cx="4994275" cy="473075"/>
        </p:xfrm>
        <a:graphic>
          <a:graphicData uri="http://schemas.openxmlformats.org/presentationml/2006/ole">
            <mc:AlternateContent xmlns:mc="http://schemas.openxmlformats.org/markup-compatibility/2006">
              <mc:Choice xmlns:v="urn:schemas-microsoft-com:vml" Requires="v">
                <p:oleObj spid="_x0000_s511088" name="Equation" r:id="rId3" imgW="5765760" imgH="545760" progId="Equation.DSMT4">
                  <p:embed/>
                </p:oleObj>
              </mc:Choice>
              <mc:Fallback>
                <p:oleObj name="Equation" r:id="rId3" imgW="5765760" imgH="545760" progId="Equation.DSMT4">
                  <p:embed/>
                  <p:pic>
                    <p:nvPicPr>
                      <p:cNvPr id="0" name=""/>
                      <p:cNvPicPr/>
                      <p:nvPr/>
                    </p:nvPicPr>
                    <p:blipFill>
                      <a:blip r:embed="rId4"/>
                      <a:stretch>
                        <a:fillRect/>
                      </a:stretch>
                    </p:blipFill>
                    <p:spPr>
                      <a:xfrm>
                        <a:off x="2723872" y="3329968"/>
                        <a:ext cx="4994275" cy="47307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53BE3395-F2DC-4ECC-9813-27874644067A}"/>
              </a:ext>
            </a:extLst>
          </p:cNvPr>
          <p:cNvSpPr>
            <a:spLocks noGrp="1"/>
          </p:cNvSpPr>
          <p:nvPr>
            <p:ph sz="quarter" idx="26"/>
          </p:nvPr>
        </p:nvSpPr>
        <p:spPr>
          <a:xfrm>
            <a:off x="736600" y="4316101"/>
            <a:ext cx="10712450" cy="551733"/>
          </a:xfrm>
        </p:spPr>
        <p:txBody>
          <a:bodyPr/>
          <a:lstStyle/>
          <a:p>
            <a:pPr>
              <a:lnSpc>
                <a:spcPct val="100000"/>
              </a:lnSpc>
            </a:pPr>
            <a:r>
              <a:rPr lang="en-IN" dirty="0"/>
              <a:t>If we put </a:t>
            </a:r>
            <a:r>
              <a:rPr lang="en-US" altLang="en-US" i="1" dirty="0"/>
              <a:t>f</a:t>
            </a:r>
            <a:r>
              <a:rPr lang="en-US" altLang="en-US" sz="400" i="1" dirty="0"/>
              <a:t> </a:t>
            </a:r>
            <a:r>
              <a:rPr lang="en-US" altLang="en-US" dirty="0"/>
              <a:t>(</a:t>
            </a:r>
            <a:r>
              <a:rPr lang="en-US" altLang="en-US" i="1" dirty="0"/>
              <a:t>x</a:t>
            </a:r>
            <a:r>
              <a:rPr lang="en-US" altLang="en-US" dirty="0"/>
              <a:t>) = </a:t>
            </a:r>
            <a:r>
              <a:rPr lang="en-US" altLang="en-US" i="1" dirty="0"/>
              <a:t>x</a:t>
            </a:r>
            <a:r>
              <a:rPr lang="en-US" altLang="en-US" dirty="0"/>
              <a:t> </a:t>
            </a:r>
            <a:r>
              <a:rPr lang="en-IN" dirty="0"/>
              <a:t>in Law 7 and use Law 9, we get a similar special limit for roots.</a:t>
            </a:r>
            <a:endParaRPr lang="en-US" altLang="en-US" dirty="0"/>
          </a:p>
        </p:txBody>
      </p:sp>
      <p:sp>
        <p:nvSpPr>
          <p:cNvPr id="7" name="Content Placeholder 6">
            <a:extLst>
              <a:ext uri="{FF2B5EF4-FFF2-40B4-BE49-F238E27FC236}">
                <a16:creationId xmlns:a16="http://schemas.microsoft.com/office/drawing/2014/main" xmlns="" id="{52CE8E4D-533C-4C7E-B3F0-6A6C13B1ED04}"/>
              </a:ext>
            </a:extLst>
          </p:cNvPr>
          <p:cNvSpPr>
            <a:spLocks noGrp="1"/>
          </p:cNvSpPr>
          <p:nvPr>
            <p:ph sz="quarter" idx="27"/>
          </p:nvPr>
        </p:nvSpPr>
        <p:spPr>
          <a:xfrm>
            <a:off x="1741224" y="5096359"/>
            <a:ext cx="517013" cy="386362"/>
          </a:xfrm>
        </p:spPr>
        <p:txBody>
          <a:bodyPr/>
          <a:lstStyle/>
          <a:p>
            <a:pPr>
              <a:buClr>
                <a:srgbClr val="A30000"/>
              </a:buClr>
            </a:pPr>
            <a:r>
              <a:rPr lang="en-US" b="1" dirty="0" smtClean="0"/>
              <a:t>11.</a:t>
            </a:r>
            <a:endParaRPr lang="en-US" b="1" dirty="0"/>
          </a:p>
        </p:txBody>
      </p:sp>
      <p:graphicFrame>
        <p:nvGraphicFramePr>
          <p:cNvPr id="22" name="Content Placeholder 21" descr="lim_(x right arrow a) (rootn(x)) = rootn(a) where n is a positive integer (if n is even, we assume that a &gt; 0.)">
            <a:extLst>
              <a:ext uri="{FF2B5EF4-FFF2-40B4-BE49-F238E27FC236}">
                <a16:creationId xmlns:a16="http://schemas.microsoft.com/office/drawing/2014/main" xmlns="" id="{D5DE594D-D9F7-4159-9146-5343ED3FDF33}"/>
              </a:ext>
            </a:extLst>
          </p:cNvPr>
          <p:cNvGraphicFramePr>
            <a:graphicFrameLocks noGrp="1" noChangeAspect="1"/>
          </p:cNvGraphicFramePr>
          <p:nvPr>
            <p:ph sz="quarter" idx="28"/>
            <p:extLst/>
          </p:nvPr>
        </p:nvGraphicFramePr>
        <p:xfrm>
          <a:off x="2607234" y="5048803"/>
          <a:ext cx="5010150" cy="860425"/>
        </p:xfrm>
        <a:graphic>
          <a:graphicData uri="http://schemas.openxmlformats.org/presentationml/2006/ole">
            <mc:AlternateContent xmlns:mc="http://schemas.openxmlformats.org/markup-compatibility/2006">
              <mc:Choice xmlns:v="urn:schemas-microsoft-com:vml" Requires="v">
                <p:oleObj spid="_x0000_s511089" name="Equation" r:id="rId5" imgW="5918040" imgH="1015920" progId="Equation.DSMT4">
                  <p:embed/>
                </p:oleObj>
              </mc:Choice>
              <mc:Fallback>
                <p:oleObj name="Equation" r:id="rId5" imgW="5918040" imgH="1015920" progId="Equation.DSMT4">
                  <p:embed/>
                  <p:pic>
                    <p:nvPicPr>
                      <p:cNvPr id="0" name=""/>
                      <p:cNvPicPr/>
                      <p:nvPr/>
                    </p:nvPicPr>
                    <p:blipFill>
                      <a:blip r:embed="rId6"/>
                      <a:stretch>
                        <a:fillRect/>
                      </a:stretch>
                    </p:blipFill>
                    <p:spPr>
                      <a:xfrm>
                        <a:off x="2607234" y="5048803"/>
                        <a:ext cx="5010150" cy="860425"/>
                      </a:xfrm>
                      <a:prstGeom prst="rect">
                        <a:avLst/>
                      </a:prstGeom>
                    </p:spPr>
                  </p:pic>
                </p:oleObj>
              </mc:Fallback>
            </mc:AlternateContent>
          </a:graphicData>
        </a:graphic>
      </p:graphicFrame>
    </p:spTree>
    <p:extLst>
      <p:ext uri="{BB962C8B-B14F-4D97-AF65-F5344CB8AC3E}">
        <p14:creationId xmlns:p14="http://schemas.microsoft.com/office/powerpoint/2010/main" val="3731712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5F3B6-F32A-46F1-8B82-0FFCA518BBAB}"/>
              </a:ext>
            </a:extLst>
          </p:cNvPr>
          <p:cNvSpPr>
            <a:spLocks noGrp="1"/>
          </p:cNvSpPr>
          <p:nvPr>
            <p:ph type="title"/>
          </p:nvPr>
        </p:nvSpPr>
        <p:spPr/>
        <p:txBody>
          <a:bodyPr/>
          <a:lstStyle/>
          <a:p>
            <a:r>
              <a:rPr lang="en-IN" altLang="en-US" sz="3900" dirty="0" smtClean="0"/>
              <a:t>Definition</a:t>
            </a:r>
            <a:endParaRPr lang="en-US" sz="3900" dirty="0"/>
          </a:p>
        </p:txBody>
      </p:sp>
      <p:sp>
        <p:nvSpPr>
          <p:cNvPr id="3" name="Content Placeholder 2">
            <a:extLst>
              <a:ext uri="{FF2B5EF4-FFF2-40B4-BE49-F238E27FC236}">
                <a16:creationId xmlns:a16="http://schemas.microsoft.com/office/drawing/2014/main" xmlns="" id="{169AFDC3-B383-4076-8907-5C453FD74C89}"/>
              </a:ext>
            </a:extLst>
          </p:cNvPr>
          <p:cNvSpPr>
            <a:spLocks noGrp="1"/>
          </p:cNvSpPr>
          <p:nvPr>
            <p:ph sz="quarter" idx="23"/>
          </p:nvPr>
        </p:nvSpPr>
        <p:spPr>
          <a:xfrm>
            <a:off x="838200" y="1640544"/>
            <a:ext cx="10718800" cy="766763"/>
          </a:xfrm>
        </p:spPr>
        <p:txBody>
          <a:bodyPr/>
          <a:lstStyle/>
          <a:p>
            <a:pPr>
              <a:lnSpc>
                <a:spcPct val="100000"/>
              </a:lnSpc>
            </a:pPr>
            <a:r>
              <a:rPr lang="en-US" b="1" dirty="0">
                <a:solidFill>
                  <a:srgbClr val="EF2E24"/>
                </a:solidFill>
              </a:rPr>
              <a:t>Direct Substitution Property</a:t>
            </a:r>
            <a:r>
              <a:rPr lang="en-US" b="1" dirty="0">
                <a:solidFill>
                  <a:srgbClr val="0000A3"/>
                </a:solidFill>
              </a:rPr>
              <a:t> </a:t>
            </a:r>
            <a:r>
              <a:rPr lang="en-US" dirty="0"/>
              <a:t>If </a:t>
            </a:r>
            <a:r>
              <a:rPr lang="en-US" i="1" dirty="0"/>
              <a:t>f</a:t>
            </a:r>
            <a:r>
              <a:rPr lang="en-US" dirty="0"/>
              <a:t> is a </a:t>
            </a:r>
            <a:r>
              <a:rPr lang="en-US" dirty="0" smtClean="0"/>
              <a:t>continuous function </a:t>
            </a:r>
            <a:r>
              <a:rPr lang="en-US" dirty="0"/>
              <a:t>and </a:t>
            </a:r>
            <a:r>
              <a:rPr lang="en-US" i="1" dirty="0"/>
              <a:t>a</a:t>
            </a:r>
            <a:r>
              <a:rPr lang="en-US" dirty="0"/>
              <a:t> is</a:t>
            </a:r>
            <a:br>
              <a:rPr lang="en-US" dirty="0"/>
            </a:br>
            <a:r>
              <a:rPr lang="en-US" dirty="0"/>
              <a:t>in the </a:t>
            </a:r>
            <a:r>
              <a:rPr lang="en-US" dirty="0" smtClean="0"/>
              <a:t>domain </a:t>
            </a:r>
            <a:r>
              <a:rPr lang="en-US" dirty="0"/>
              <a:t>of </a:t>
            </a:r>
            <a:r>
              <a:rPr lang="en-US" i="1" dirty="0"/>
              <a:t>f</a:t>
            </a:r>
            <a:r>
              <a:rPr lang="en-US" dirty="0"/>
              <a:t>, then</a:t>
            </a:r>
          </a:p>
        </p:txBody>
      </p:sp>
      <p:graphicFrame>
        <p:nvGraphicFramePr>
          <p:cNvPr id="12" name="Content Placeholder 11" descr="lim_(x right arrow a) (f(x)) = f(a)">
            <a:extLst>
              <a:ext uri="{FF2B5EF4-FFF2-40B4-BE49-F238E27FC236}">
                <a16:creationId xmlns:a16="http://schemas.microsoft.com/office/drawing/2014/main" xmlns="" id="{104461D1-2DF3-4DF8-8A15-AFC65CF1E3FB}"/>
              </a:ext>
            </a:extLst>
          </p:cNvPr>
          <p:cNvGraphicFramePr>
            <a:graphicFrameLocks noGrp="1" noChangeAspect="1"/>
          </p:cNvGraphicFramePr>
          <p:nvPr>
            <p:ph sz="quarter" idx="24"/>
            <p:extLst>
              <p:ext uri="{D42A27DB-BD31-4B8C-83A1-F6EECF244321}">
                <p14:modId xmlns:p14="http://schemas.microsoft.com/office/powerpoint/2010/main" val="321705730"/>
              </p:ext>
            </p:extLst>
          </p:nvPr>
        </p:nvGraphicFramePr>
        <p:xfrm>
          <a:off x="5124450" y="2407308"/>
          <a:ext cx="2020888" cy="534987"/>
        </p:xfrm>
        <a:graphic>
          <a:graphicData uri="http://schemas.openxmlformats.org/presentationml/2006/ole">
            <mc:AlternateContent xmlns:mc="http://schemas.openxmlformats.org/markup-compatibility/2006">
              <mc:Choice xmlns:v="urn:schemas-microsoft-com:vml" Requires="v">
                <p:oleObj spid="_x0000_s512055" name="Equation" r:id="rId3" imgW="1968480" imgH="520560" progId="Equation.DSMT4">
                  <p:embed/>
                </p:oleObj>
              </mc:Choice>
              <mc:Fallback>
                <p:oleObj name="Equation" r:id="rId3" imgW="1968480" imgH="520560" progId="Equation.DSMT4">
                  <p:embed/>
                  <p:pic>
                    <p:nvPicPr>
                      <p:cNvPr id="0" name=""/>
                      <p:cNvPicPr/>
                      <p:nvPr/>
                    </p:nvPicPr>
                    <p:blipFill>
                      <a:blip r:embed="rId4"/>
                      <a:stretch>
                        <a:fillRect/>
                      </a:stretch>
                    </p:blipFill>
                    <p:spPr>
                      <a:xfrm>
                        <a:off x="5124450" y="2407308"/>
                        <a:ext cx="2020888" cy="534987"/>
                      </a:xfrm>
                      <a:prstGeom prst="rect">
                        <a:avLst/>
                      </a:prstGeom>
                    </p:spPr>
                  </p:pic>
                </p:oleObj>
              </mc:Fallback>
            </mc:AlternateContent>
          </a:graphicData>
        </a:graphic>
      </p:graphicFrame>
      <p:sp>
        <p:nvSpPr>
          <p:cNvPr id="4" name="Rectangle 3"/>
          <p:cNvSpPr/>
          <p:nvPr/>
        </p:nvSpPr>
        <p:spPr>
          <a:xfrm>
            <a:off x="838200" y="3363284"/>
            <a:ext cx="4192430" cy="461665"/>
          </a:xfrm>
          <a:prstGeom prst="rect">
            <a:avLst/>
          </a:prstGeom>
        </p:spPr>
        <p:txBody>
          <a:bodyPr wrap="none">
            <a:spAutoFit/>
          </a:bodyPr>
          <a:lstStyle/>
          <a:p>
            <a:r>
              <a:rPr lang="en-IN" altLang="en-US" sz="2400" dirty="0" smtClean="0">
                <a:solidFill>
                  <a:srgbClr val="000000"/>
                </a:solidFill>
              </a:rPr>
              <a:t>(Evaluating </a:t>
            </a:r>
            <a:r>
              <a:rPr lang="en-IN" altLang="en-US" sz="2400" dirty="0">
                <a:solidFill>
                  <a:srgbClr val="000000"/>
                </a:solidFill>
              </a:rPr>
              <a:t>Limits by </a:t>
            </a:r>
            <a:r>
              <a:rPr lang="en-US" altLang="en-US" sz="2400" dirty="0" smtClean="0">
                <a:solidFill>
                  <a:srgbClr val="000000"/>
                </a:solidFill>
              </a:rPr>
              <a:t>Cont</a:t>
            </a:r>
            <a:r>
              <a:rPr lang="en-US" sz="2400" dirty="0" smtClean="0">
                <a:solidFill>
                  <a:srgbClr val="000000"/>
                </a:solidFill>
              </a:rPr>
              <a:t>inuity)</a:t>
            </a:r>
            <a:endParaRPr lang="en-US" sz="2400" dirty="0">
              <a:solidFill>
                <a:srgbClr val="000000"/>
              </a:solidFill>
            </a:endParaRPr>
          </a:p>
        </p:txBody>
      </p:sp>
    </p:spTree>
    <p:extLst>
      <p:ext uri="{BB962C8B-B14F-4D97-AF65-F5344CB8AC3E}">
        <p14:creationId xmlns:p14="http://schemas.microsoft.com/office/powerpoint/2010/main" val="3148880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5F3B6-F32A-46F1-8B82-0FFCA518BBAB}"/>
              </a:ext>
            </a:extLst>
          </p:cNvPr>
          <p:cNvSpPr>
            <a:spLocks noGrp="1"/>
          </p:cNvSpPr>
          <p:nvPr>
            <p:ph type="title"/>
          </p:nvPr>
        </p:nvSpPr>
        <p:spPr/>
        <p:txBody>
          <a:bodyPr/>
          <a:lstStyle/>
          <a:p>
            <a:r>
              <a:rPr lang="en-US" sz="3600" dirty="0" smtClean="0"/>
              <a:t>Theorem</a:t>
            </a:r>
            <a:endParaRPr lang="en-US" sz="3900" dirty="0"/>
          </a:p>
        </p:txBody>
      </p:sp>
      <p:sp>
        <p:nvSpPr>
          <p:cNvPr id="6" name="Content Placeholder 5">
            <a:extLst>
              <a:ext uri="{FF2B5EF4-FFF2-40B4-BE49-F238E27FC236}">
                <a16:creationId xmlns:a16="http://schemas.microsoft.com/office/drawing/2014/main" xmlns="" id="{33F4D84B-2095-4237-8E74-3987CBB18BEC}"/>
              </a:ext>
            </a:extLst>
          </p:cNvPr>
          <p:cNvSpPr>
            <a:spLocks noGrp="1"/>
          </p:cNvSpPr>
          <p:nvPr>
            <p:ph sz="quarter" idx="26"/>
          </p:nvPr>
        </p:nvSpPr>
        <p:spPr>
          <a:xfrm>
            <a:off x="736600" y="1991279"/>
            <a:ext cx="4027129" cy="388440"/>
          </a:xfrm>
        </p:spPr>
        <p:txBody>
          <a:bodyPr/>
          <a:lstStyle/>
          <a:p>
            <a:r>
              <a:rPr lang="en-US" dirty="0"/>
              <a:t>If </a:t>
            </a:r>
            <a:r>
              <a:rPr lang="en-US" i="1" dirty="0"/>
              <a:t>f</a:t>
            </a:r>
            <a:r>
              <a:rPr lang="en-US" dirty="0"/>
              <a:t>(</a:t>
            </a:r>
            <a:r>
              <a:rPr lang="en-US" i="1" dirty="0"/>
              <a:t>x</a:t>
            </a:r>
            <a:r>
              <a:rPr lang="en-US" dirty="0"/>
              <a:t>) = </a:t>
            </a:r>
            <a:r>
              <a:rPr lang="en-US" i="1" dirty="0"/>
              <a:t>g</a:t>
            </a:r>
            <a:r>
              <a:rPr lang="en-US" dirty="0"/>
              <a:t>(</a:t>
            </a:r>
            <a:r>
              <a:rPr lang="en-US" i="1" dirty="0"/>
              <a:t>x</a:t>
            </a:r>
            <a:r>
              <a:rPr lang="en-US" dirty="0"/>
              <a:t>) when </a:t>
            </a:r>
            <a:r>
              <a:rPr lang="en-US" i="1" dirty="0"/>
              <a:t>x</a:t>
            </a:r>
            <a:r>
              <a:rPr lang="en-US" dirty="0"/>
              <a:t> ≠ </a:t>
            </a:r>
            <a:r>
              <a:rPr lang="en-US" i="1" dirty="0"/>
              <a:t>a</a:t>
            </a:r>
            <a:r>
              <a:rPr lang="en-US" dirty="0"/>
              <a:t>, then </a:t>
            </a:r>
          </a:p>
        </p:txBody>
      </p:sp>
      <p:graphicFrame>
        <p:nvGraphicFramePr>
          <p:cNvPr id="14" name="Content Placeholder 13" descr="lim_(x right arrow a) (f(x)) = lim_(x right arrow a) (g(x)),">
            <a:extLst>
              <a:ext uri="{FF2B5EF4-FFF2-40B4-BE49-F238E27FC236}">
                <a16:creationId xmlns:a16="http://schemas.microsoft.com/office/drawing/2014/main" xmlns="" id="{E9F2E696-FEAB-4F73-880A-07FD28EBA53B}"/>
              </a:ext>
            </a:extLst>
          </p:cNvPr>
          <p:cNvGraphicFramePr>
            <a:graphicFrameLocks noGrp="1" noChangeAspect="1"/>
          </p:cNvGraphicFramePr>
          <p:nvPr>
            <p:ph sz="quarter" idx="27"/>
            <p:extLst/>
          </p:nvPr>
        </p:nvGraphicFramePr>
        <p:xfrm>
          <a:off x="4684713" y="1981546"/>
          <a:ext cx="2590800" cy="520700"/>
        </p:xfrm>
        <a:graphic>
          <a:graphicData uri="http://schemas.openxmlformats.org/presentationml/2006/ole">
            <mc:AlternateContent xmlns:mc="http://schemas.openxmlformats.org/markup-compatibility/2006">
              <mc:Choice xmlns:v="urn:schemas-microsoft-com:vml" Requires="v">
                <p:oleObj spid="_x0000_s513079" name="Equation" r:id="rId3" imgW="2590560" imgH="520560" progId="Equation.DSMT4">
                  <p:embed/>
                </p:oleObj>
              </mc:Choice>
              <mc:Fallback>
                <p:oleObj name="Equation" r:id="rId3" imgW="2590560" imgH="520560" progId="Equation.DSMT4">
                  <p:embed/>
                  <p:pic>
                    <p:nvPicPr>
                      <p:cNvPr id="0" name=""/>
                      <p:cNvPicPr/>
                      <p:nvPr/>
                    </p:nvPicPr>
                    <p:blipFill>
                      <a:blip r:embed="rId4"/>
                      <a:stretch>
                        <a:fillRect/>
                      </a:stretch>
                    </p:blipFill>
                    <p:spPr>
                      <a:xfrm>
                        <a:off x="4684713" y="1981546"/>
                        <a:ext cx="2590800" cy="5207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1BEB6F5C-B1BC-4A32-87C3-FCEABF7B305C}"/>
              </a:ext>
            </a:extLst>
          </p:cNvPr>
          <p:cNvSpPr>
            <a:spLocks noGrp="1"/>
          </p:cNvSpPr>
          <p:nvPr>
            <p:ph sz="quarter" idx="28"/>
          </p:nvPr>
        </p:nvSpPr>
        <p:spPr>
          <a:xfrm>
            <a:off x="7346720" y="2010319"/>
            <a:ext cx="3413317" cy="301416"/>
          </a:xfrm>
        </p:spPr>
        <p:txBody>
          <a:bodyPr/>
          <a:lstStyle/>
          <a:p>
            <a:r>
              <a:rPr lang="en-US" dirty="0"/>
              <a:t>provided the limits exist.</a:t>
            </a:r>
          </a:p>
        </p:txBody>
      </p:sp>
    </p:spTree>
    <p:extLst>
      <p:ext uri="{BB962C8B-B14F-4D97-AF65-F5344CB8AC3E}">
        <p14:creationId xmlns:p14="http://schemas.microsoft.com/office/powerpoint/2010/main" val="1807614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D820A-2526-4725-8BD0-F5D5259CB4E5}"/>
              </a:ext>
            </a:extLst>
          </p:cNvPr>
          <p:cNvSpPr>
            <a:spLocks noGrp="1"/>
          </p:cNvSpPr>
          <p:nvPr>
            <p:ph type="title"/>
          </p:nvPr>
        </p:nvSpPr>
        <p:spPr/>
        <p:txBody>
          <a:bodyPr/>
          <a:lstStyle/>
          <a:p>
            <a:r>
              <a:rPr lang="en-US" altLang="en-US" dirty="0" smtClean="0"/>
              <a:t>Theorem</a:t>
            </a:r>
            <a:endParaRPr lang="en-US" dirty="0"/>
          </a:p>
        </p:txBody>
      </p:sp>
      <p:sp>
        <p:nvSpPr>
          <p:cNvPr id="3" name="Content Placeholder 2">
            <a:extLst>
              <a:ext uri="{FF2B5EF4-FFF2-40B4-BE49-F238E27FC236}">
                <a16:creationId xmlns:a16="http://schemas.microsoft.com/office/drawing/2014/main" xmlns="" id="{70948B93-AFC3-4FF1-9935-B2717B4FA5E7}"/>
              </a:ext>
            </a:extLst>
          </p:cNvPr>
          <p:cNvSpPr>
            <a:spLocks noGrp="1"/>
          </p:cNvSpPr>
          <p:nvPr>
            <p:ph sz="quarter" idx="23"/>
          </p:nvPr>
        </p:nvSpPr>
        <p:spPr>
          <a:xfrm>
            <a:off x="736600" y="1289049"/>
            <a:ext cx="11016129" cy="918675"/>
          </a:xfrm>
        </p:spPr>
        <p:txBody>
          <a:bodyPr/>
          <a:lstStyle/>
          <a:p>
            <a:pPr>
              <a:lnSpc>
                <a:spcPct val="100000"/>
              </a:lnSpc>
            </a:pPr>
            <a:r>
              <a:rPr lang="en-IN" dirty="0"/>
              <a:t>The following two theorems describe how the limits of functions are related when the values of one function are greater than (or equal to) those of another.</a:t>
            </a:r>
            <a:endParaRPr lang="en-US" alt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xmlns="" id="{A3A72677-89DC-41F7-9B22-8C211F748583}"/>
              </a:ext>
            </a:extLst>
          </p:cNvPr>
          <p:cNvSpPr>
            <a:spLocks noGrp="1"/>
          </p:cNvSpPr>
          <p:nvPr>
            <p:ph sz="quarter" idx="24"/>
          </p:nvPr>
        </p:nvSpPr>
        <p:spPr>
          <a:xfrm>
            <a:off x="736600" y="2328748"/>
            <a:ext cx="10787529" cy="830654"/>
          </a:xfrm>
        </p:spPr>
        <p:txBody>
          <a:bodyPr/>
          <a:lstStyle/>
          <a:p>
            <a:pPr>
              <a:lnSpc>
                <a:spcPct val="100000"/>
              </a:lnSpc>
            </a:pPr>
            <a:r>
              <a:rPr lang="en-US" b="1" dirty="0" smtClean="0">
                <a:solidFill>
                  <a:srgbClr val="EF2E24"/>
                </a:solidFill>
              </a:rPr>
              <a:t>Theorem</a:t>
            </a:r>
            <a:r>
              <a:rPr lang="en-US" dirty="0" smtClean="0">
                <a:solidFill>
                  <a:srgbClr val="EF2E24"/>
                </a:solidFill>
              </a:rPr>
              <a:t> </a:t>
            </a:r>
            <a:r>
              <a:rPr lang="en-US" dirty="0"/>
              <a:t>If </a:t>
            </a:r>
            <a:r>
              <a:rPr lang="en-US" i="1" dirty="0" smtClean="0"/>
              <a:t>f</a:t>
            </a:r>
            <a:r>
              <a:rPr lang="en-US" sz="400" i="1" dirty="0" smtClean="0"/>
              <a:t> </a:t>
            </a:r>
            <a:r>
              <a:rPr lang="en-US" dirty="0" smtClean="0"/>
              <a:t>(</a:t>
            </a:r>
            <a:r>
              <a:rPr lang="en-US" i="1" dirty="0"/>
              <a:t>x</a:t>
            </a:r>
            <a:r>
              <a:rPr lang="en-US" dirty="0"/>
              <a:t>) ≤ </a:t>
            </a:r>
            <a:r>
              <a:rPr lang="en-US" i="1" dirty="0"/>
              <a:t>g</a:t>
            </a:r>
            <a:r>
              <a:rPr lang="en-US" dirty="0"/>
              <a:t>(</a:t>
            </a:r>
            <a:r>
              <a:rPr lang="en-US" i="1" dirty="0"/>
              <a:t>x</a:t>
            </a:r>
            <a:r>
              <a:rPr lang="en-US" dirty="0"/>
              <a:t>) when </a:t>
            </a:r>
            <a:r>
              <a:rPr lang="en-US" i="1" dirty="0"/>
              <a:t>x</a:t>
            </a:r>
            <a:r>
              <a:rPr lang="en-US" dirty="0"/>
              <a:t> is near </a:t>
            </a:r>
            <a:r>
              <a:rPr lang="en-US" i="1" dirty="0"/>
              <a:t>a</a:t>
            </a:r>
            <a:r>
              <a:rPr lang="en-US" dirty="0"/>
              <a:t> (except possibly at </a:t>
            </a:r>
            <a:r>
              <a:rPr lang="en-US" i="1" dirty="0"/>
              <a:t>a</a:t>
            </a:r>
            <a:r>
              <a:rPr lang="en-US" dirty="0"/>
              <a:t>) and the limits of </a:t>
            </a:r>
            <a:r>
              <a:rPr lang="en-US" i="1" dirty="0"/>
              <a:t>f</a:t>
            </a:r>
            <a:r>
              <a:rPr lang="en-US" dirty="0"/>
              <a:t> and </a:t>
            </a:r>
            <a:r>
              <a:rPr lang="en-US" i="1" dirty="0"/>
              <a:t>g</a:t>
            </a:r>
            <a:r>
              <a:rPr lang="en-US" dirty="0"/>
              <a:t> both exist as </a:t>
            </a:r>
            <a:r>
              <a:rPr lang="en-US" i="1" dirty="0"/>
              <a:t>x</a:t>
            </a:r>
            <a:r>
              <a:rPr lang="en-US" dirty="0"/>
              <a:t> approaches </a:t>
            </a:r>
            <a:r>
              <a:rPr lang="en-US" i="1" dirty="0"/>
              <a:t>a</a:t>
            </a:r>
            <a:r>
              <a:rPr lang="en-US" dirty="0"/>
              <a:t>, then</a:t>
            </a:r>
          </a:p>
        </p:txBody>
      </p:sp>
      <p:graphicFrame>
        <p:nvGraphicFramePr>
          <p:cNvPr id="12" name="Content Placeholder 11" descr="lim_(x right arrow a) (f(x)) &lt;= lim_(x right arrow a) (g(x))">
            <a:extLst>
              <a:ext uri="{FF2B5EF4-FFF2-40B4-BE49-F238E27FC236}">
                <a16:creationId xmlns:a16="http://schemas.microsoft.com/office/drawing/2014/main" xmlns="" id="{D2E2F8DA-8622-4700-B862-2DD290D0675D}"/>
              </a:ext>
            </a:extLst>
          </p:cNvPr>
          <p:cNvGraphicFramePr>
            <a:graphicFrameLocks noGrp="1" noChangeAspect="1"/>
          </p:cNvGraphicFramePr>
          <p:nvPr>
            <p:ph sz="quarter" idx="25"/>
            <p:extLst/>
          </p:nvPr>
        </p:nvGraphicFramePr>
        <p:xfrm>
          <a:off x="4841875" y="3199743"/>
          <a:ext cx="2501900" cy="520700"/>
        </p:xfrm>
        <a:graphic>
          <a:graphicData uri="http://schemas.openxmlformats.org/presentationml/2006/ole">
            <mc:AlternateContent xmlns:mc="http://schemas.openxmlformats.org/markup-compatibility/2006">
              <mc:Choice xmlns:v="urn:schemas-microsoft-com:vml" Requires="v">
                <p:oleObj spid="_x0000_s528497" name="Equation" r:id="rId3" imgW="2501640" imgH="520560" progId="Equation.DSMT4">
                  <p:embed/>
                </p:oleObj>
              </mc:Choice>
              <mc:Fallback>
                <p:oleObj name="Equation" r:id="rId3" imgW="2501640" imgH="520560" progId="Equation.DSMT4">
                  <p:embed/>
                  <p:pic>
                    <p:nvPicPr>
                      <p:cNvPr id="0" name=""/>
                      <p:cNvPicPr/>
                      <p:nvPr/>
                    </p:nvPicPr>
                    <p:blipFill>
                      <a:blip r:embed="rId4"/>
                      <a:stretch>
                        <a:fillRect/>
                      </a:stretch>
                    </p:blipFill>
                    <p:spPr>
                      <a:xfrm>
                        <a:off x="4841875" y="3199743"/>
                        <a:ext cx="2501900" cy="5207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B9E61A0A-A4FA-498C-8A58-9D9D6D2627D1}"/>
              </a:ext>
            </a:extLst>
          </p:cNvPr>
          <p:cNvSpPr>
            <a:spLocks noGrp="1"/>
          </p:cNvSpPr>
          <p:nvPr>
            <p:ph sz="quarter" idx="26"/>
          </p:nvPr>
        </p:nvSpPr>
        <p:spPr>
          <a:xfrm>
            <a:off x="736599" y="4160395"/>
            <a:ext cx="10895107" cy="646567"/>
          </a:xfrm>
        </p:spPr>
        <p:txBody>
          <a:bodyPr/>
          <a:lstStyle/>
          <a:p>
            <a:r>
              <a:rPr lang="en-US" b="1" dirty="0" smtClean="0">
                <a:solidFill>
                  <a:srgbClr val="EF2E24"/>
                </a:solidFill>
              </a:rPr>
              <a:t>The </a:t>
            </a:r>
            <a:r>
              <a:rPr lang="en-US" b="1" dirty="0">
                <a:solidFill>
                  <a:srgbClr val="EF2E24"/>
                </a:solidFill>
              </a:rPr>
              <a:t>Squeeze Theorem</a:t>
            </a:r>
            <a:r>
              <a:rPr lang="en-US" dirty="0">
                <a:solidFill>
                  <a:srgbClr val="EF2E24"/>
                </a:solidFill>
              </a:rPr>
              <a:t> </a:t>
            </a:r>
            <a:r>
              <a:rPr lang="en-US" dirty="0"/>
              <a:t>If </a:t>
            </a:r>
            <a:r>
              <a:rPr lang="en-US" i="1" dirty="0" smtClean="0"/>
              <a:t>f</a:t>
            </a:r>
            <a:r>
              <a:rPr lang="en-US" sz="400" i="1" dirty="0" smtClean="0"/>
              <a:t> </a:t>
            </a:r>
            <a:r>
              <a:rPr lang="en-US" dirty="0" smtClean="0"/>
              <a:t>(</a:t>
            </a:r>
            <a:r>
              <a:rPr lang="en-US" i="1" dirty="0"/>
              <a:t>x</a:t>
            </a:r>
            <a:r>
              <a:rPr lang="en-US" dirty="0"/>
              <a:t>) ≤ </a:t>
            </a:r>
            <a:r>
              <a:rPr lang="en-US" i="1" dirty="0"/>
              <a:t>g</a:t>
            </a:r>
            <a:r>
              <a:rPr lang="en-US" dirty="0"/>
              <a:t>(</a:t>
            </a:r>
            <a:r>
              <a:rPr lang="en-US" i="1" dirty="0"/>
              <a:t>x</a:t>
            </a:r>
            <a:r>
              <a:rPr lang="en-US" dirty="0"/>
              <a:t>) ≤ </a:t>
            </a:r>
            <a:r>
              <a:rPr lang="en-US" i="1" dirty="0"/>
              <a:t>h</a:t>
            </a:r>
            <a:r>
              <a:rPr lang="en-US" dirty="0"/>
              <a:t>(</a:t>
            </a:r>
            <a:r>
              <a:rPr lang="en-US" i="1" dirty="0"/>
              <a:t>x</a:t>
            </a:r>
            <a:r>
              <a:rPr lang="en-US" dirty="0"/>
              <a:t>) when </a:t>
            </a:r>
            <a:r>
              <a:rPr lang="en-US" i="1" dirty="0"/>
              <a:t>x</a:t>
            </a:r>
            <a:r>
              <a:rPr lang="en-US" dirty="0"/>
              <a:t> is near </a:t>
            </a:r>
            <a:r>
              <a:rPr lang="en-US" i="1" dirty="0"/>
              <a:t>a</a:t>
            </a:r>
            <a:r>
              <a:rPr lang="en-US" dirty="0"/>
              <a:t> (except possibly at </a:t>
            </a:r>
            <a:r>
              <a:rPr lang="en-US" i="1" dirty="0"/>
              <a:t>a</a:t>
            </a:r>
            <a:r>
              <a:rPr lang="en-US" dirty="0"/>
              <a:t>) and</a:t>
            </a:r>
          </a:p>
        </p:txBody>
      </p:sp>
      <p:graphicFrame>
        <p:nvGraphicFramePr>
          <p:cNvPr id="16" name="Content Placeholder 15" descr="lim_(x right arrow a) (f(x)) = lim_(x right arrow a) (h(x)) = L ">
            <a:extLst>
              <a:ext uri="{FF2B5EF4-FFF2-40B4-BE49-F238E27FC236}">
                <a16:creationId xmlns:a16="http://schemas.microsoft.com/office/drawing/2014/main" xmlns="" id="{E1E31367-4BC2-4EDF-A027-0EB4F4393523}"/>
              </a:ext>
            </a:extLst>
          </p:cNvPr>
          <p:cNvGraphicFramePr>
            <a:graphicFrameLocks noGrp="1" noChangeAspect="1"/>
          </p:cNvGraphicFramePr>
          <p:nvPr>
            <p:ph sz="quarter" idx="27"/>
            <p:extLst/>
          </p:nvPr>
        </p:nvGraphicFramePr>
        <p:xfrm>
          <a:off x="4610100" y="4820859"/>
          <a:ext cx="2971800" cy="520700"/>
        </p:xfrm>
        <a:graphic>
          <a:graphicData uri="http://schemas.openxmlformats.org/presentationml/2006/ole">
            <mc:AlternateContent xmlns:mc="http://schemas.openxmlformats.org/markup-compatibility/2006">
              <mc:Choice xmlns:v="urn:schemas-microsoft-com:vml" Requires="v">
                <p:oleObj spid="_x0000_s528498" name="Equation" r:id="rId5" imgW="2971800" imgH="520560" progId="Equation.DSMT4">
                  <p:embed/>
                </p:oleObj>
              </mc:Choice>
              <mc:Fallback>
                <p:oleObj name="Equation" r:id="rId5" imgW="2971800" imgH="520560" progId="Equation.DSMT4">
                  <p:embed/>
                  <p:pic>
                    <p:nvPicPr>
                      <p:cNvPr id="0" name=""/>
                      <p:cNvPicPr/>
                      <p:nvPr/>
                    </p:nvPicPr>
                    <p:blipFill>
                      <a:blip r:embed="rId6"/>
                      <a:stretch>
                        <a:fillRect/>
                      </a:stretch>
                    </p:blipFill>
                    <p:spPr>
                      <a:xfrm>
                        <a:off x="4610100" y="4820859"/>
                        <a:ext cx="2971800" cy="5207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945B541D-8F0D-41C3-BACB-DE841B325891}"/>
              </a:ext>
            </a:extLst>
          </p:cNvPr>
          <p:cNvSpPr>
            <a:spLocks noGrp="1"/>
          </p:cNvSpPr>
          <p:nvPr>
            <p:ph sz="quarter" idx="28"/>
          </p:nvPr>
        </p:nvSpPr>
        <p:spPr>
          <a:xfrm>
            <a:off x="736600" y="5358122"/>
            <a:ext cx="664497" cy="270745"/>
          </a:xfrm>
        </p:spPr>
        <p:txBody>
          <a:bodyPr/>
          <a:lstStyle/>
          <a:p>
            <a:r>
              <a:rPr lang="en-US" dirty="0"/>
              <a:t>then</a:t>
            </a:r>
          </a:p>
        </p:txBody>
      </p:sp>
      <p:graphicFrame>
        <p:nvGraphicFramePr>
          <p:cNvPr id="18" name="Content Placeholder 17" descr="lim_(x right arrow a) (g(x)) = L">
            <a:extLst>
              <a:ext uri="{FF2B5EF4-FFF2-40B4-BE49-F238E27FC236}">
                <a16:creationId xmlns:a16="http://schemas.microsoft.com/office/drawing/2014/main" xmlns="" id="{D73617AF-795E-4355-9B0B-2AF365ABC5A6}"/>
              </a:ext>
            </a:extLst>
          </p:cNvPr>
          <p:cNvGraphicFramePr>
            <a:graphicFrameLocks noGrp="1" noChangeAspect="1"/>
          </p:cNvGraphicFramePr>
          <p:nvPr>
            <p:ph sz="quarter" idx="29"/>
            <p:extLst/>
          </p:nvPr>
        </p:nvGraphicFramePr>
        <p:xfrm>
          <a:off x="5334000" y="5700242"/>
          <a:ext cx="1516063" cy="485775"/>
        </p:xfrm>
        <a:graphic>
          <a:graphicData uri="http://schemas.openxmlformats.org/presentationml/2006/ole">
            <mc:AlternateContent xmlns:mc="http://schemas.openxmlformats.org/markup-compatibility/2006">
              <mc:Choice xmlns:v="urn:schemas-microsoft-com:vml" Requires="v">
                <p:oleObj spid="_x0000_s528499" name="Equation" r:id="rId7" imgW="1625400" imgH="520560" progId="Equation.DSMT4">
                  <p:embed/>
                </p:oleObj>
              </mc:Choice>
              <mc:Fallback>
                <p:oleObj name="Equation" r:id="rId7" imgW="1625400" imgH="520560" progId="Equation.DSMT4">
                  <p:embed/>
                  <p:pic>
                    <p:nvPicPr>
                      <p:cNvPr id="0" name=""/>
                      <p:cNvPicPr/>
                      <p:nvPr/>
                    </p:nvPicPr>
                    <p:blipFill>
                      <a:blip r:embed="rId8"/>
                      <a:stretch>
                        <a:fillRect/>
                      </a:stretch>
                    </p:blipFill>
                    <p:spPr>
                      <a:xfrm>
                        <a:off x="5334000" y="5700242"/>
                        <a:ext cx="1516063" cy="485775"/>
                      </a:xfrm>
                      <a:prstGeom prst="rect">
                        <a:avLst/>
                      </a:prstGeom>
                    </p:spPr>
                  </p:pic>
                </p:oleObj>
              </mc:Fallback>
            </mc:AlternateContent>
          </a:graphicData>
        </a:graphic>
      </p:graphicFrame>
    </p:spTree>
    <p:extLst>
      <p:ext uri="{BB962C8B-B14F-4D97-AF65-F5344CB8AC3E}">
        <p14:creationId xmlns:p14="http://schemas.microsoft.com/office/powerpoint/2010/main" val="4142799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5F3B6-F32A-46F1-8B82-0FFCA518BBAB}"/>
              </a:ext>
            </a:extLst>
          </p:cNvPr>
          <p:cNvSpPr>
            <a:spLocks noGrp="1"/>
          </p:cNvSpPr>
          <p:nvPr>
            <p:ph type="title"/>
          </p:nvPr>
        </p:nvSpPr>
        <p:spPr/>
        <p:txBody>
          <a:bodyPr/>
          <a:lstStyle/>
          <a:p>
            <a:r>
              <a:rPr lang="en-US" sz="3600" dirty="0" smtClean="0"/>
              <a:t>Theorems</a:t>
            </a:r>
            <a:endParaRPr lang="en-US" sz="3900" dirty="0"/>
          </a:p>
        </p:txBody>
      </p:sp>
      <p:sp>
        <p:nvSpPr>
          <p:cNvPr id="9" name="TextBox 8"/>
          <p:cNvSpPr txBox="1"/>
          <p:nvPr/>
        </p:nvSpPr>
        <p:spPr>
          <a:xfrm>
            <a:off x="1073240" y="1518266"/>
            <a:ext cx="10569261" cy="1523494"/>
          </a:xfrm>
          <a:prstGeom prst="rect">
            <a:avLst/>
          </a:prstGeom>
          <a:noFill/>
          <a:effectLst/>
        </p:spPr>
        <p:txBody>
          <a:bodyPr wrap="square" lIns="0" tIns="0" rIns="0" rtlCol="0" anchor="b">
            <a:spAutoFit/>
          </a:bodyPr>
          <a:lstStyle/>
          <a:p>
            <a:pPr marL="342900" indent="-342900">
              <a:buFont typeface="Arial" panose="020B0604020202020204" pitchFamily="34" charset="0"/>
              <a:buChar char="•"/>
            </a:pPr>
            <a:r>
              <a:rPr lang="en-US" sz="2400" dirty="0" smtClean="0">
                <a:latin typeface="Open Sans" panose="020B0606030504020204" pitchFamily="34" charset="0"/>
                <a:ea typeface="Open Sans" panose="020B0606030504020204" pitchFamily="34" charset="0"/>
                <a:cs typeface="Open Sans" panose="020B0606030504020204" pitchFamily="34" charset="0"/>
              </a:rPr>
              <a:t>Polynomials are continuous everywhere</a:t>
            </a:r>
          </a:p>
          <a:p>
            <a:pPr marL="342900" indent="-342900">
              <a:buFont typeface="Arial" panose="020B0604020202020204" pitchFamily="34" charset="0"/>
              <a:buChar char="•"/>
            </a:pPr>
            <a:r>
              <a:rPr lang="en-US" sz="2400" dirty="0" err="1" smtClean="0">
                <a:latin typeface="Open Sans" panose="020B0606030504020204" pitchFamily="34" charset="0"/>
                <a:ea typeface="Open Sans" panose="020B0606030504020204" pitchFamily="34" charset="0"/>
                <a:cs typeface="Open Sans" panose="020B0606030504020204" pitchFamily="34" charset="0"/>
              </a:rPr>
              <a:t>Rationals</a:t>
            </a:r>
            <a:r>
              <a:rPr lang="en-US" sz="2400" dirty="0" smtClean="0">
                <a:latin typeface="Open Sans" panose="020B0606030504020204" pitchFamily="34" charset="0"/>
                <a:ea typeface="Open Sans" panose="020B0606030504020204" pitchFamily="34" charset="0"/>
                <a:cs typeface="Open Sans" panose="020B0606030504020204" pitchFamily="34" charset="0"/>
              </a:rPr>
              <a:t> are continuous in their domain</a:t>
            </a:r>
          </a:p>
          <a:p>
            <a:pPr marL="342900" indent="-342900">
              <a:buFont typeface="Arial" panose="020B0604020202020204" pitchFamily="34" charset="0"/>
              <a:buChar char="•"/>
            </a:pPr>
            <a:r>
              <a:rPr lang="en-US" sz="2400" dirty="0" smtClean="0">
                <a:latin typeface="Open Sans" panose="020B0606030504020204" pitchFamily="34" charset="0"/>
                <a:ea typeface="Open Sans" panose="020B0606030504020204" pitchFamily="34" charset="0"/>
                <a:cs typeface="Open Sans" panose="020B0606030504020204" pitchFamily="34" charset="0"/>
              </a:rPr>
              <a:t>Trigonometric functions, inverse trigonometric functions, logarithmic functions, root functions,  are continuous in their domain</a:t>
            </a:r>
          </a:p>
        </p:txBody>
      </p:sp>
    </p:spTree>
    <p:extLst>
      <p:ext uri="{BB962C8B-B14F-4D97-AF65-F5344CB8AC3E}">
        <p14:creationId xmlns:p14="http://schemas.microsoft.com/office/powerpoint/2010/main" val="3118367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5F3B6-F32A-46F1-8B82-0FFCA518BBAB}"/>
              </a:ext>
            </a:extLst>
          </p:cNvPr>
          <p:cNvSpPr>
            <a:spLocks noGrp="1"/>
          </p:cNvSpPr>
          <p:nvPr>
            <p:ph type="title"/>
          </p:nvPr>
        </p:nvSpPr>
        <p:spPr/>
        <p:txBody>
          <a:bodyPr/>
          <a:lstStyle/>
          <a:p>
            <a:r>
              <a:rPr lang="en-US" sz="3600" dirty="0" smtClean="0"/>
              <a:t>Some well known limits</a:t>
            </a:r>
            <a:endParaRPr lang="en-US" sz="3900" dirty="0"/>
          </a:p>
        </p:txBody>
      </p:sp>
      <mc:AlternateContent xmlns:mc="http://schemas.openxmlformats.org/markup-compatibility/2006" xmlns:a14="http://schemas.microsoft.com/office/drawing/2010/main">
        <mc:Choice Requires="a14">
          <p:sp>
            <p:nvSpPr>
              <p:cNvPr id="3" name="TextBox 2"/>
              <p:cNvSpPr txBox="1"/>
              <p:nvPr/>
            </p:nvSpPr>
            <p:spPr>
              <a:xfrm>
                <a:off x="843364" y="3706145"/>
                <a:ext cx="2063322" cy="72731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i="1" smtClean="0">
                                  <a:latin typeface="Cambria Math" panose="02040503050406030204" pitchFamily="18" charset="0"/>
                                  <a:ea typeface="Open Sans" panose="020B0606030504020204" pitchFamily="34" charset="0"/>
                                  <a:cs typeface="Open Sans" panose="020B0606030504020204" pitchFamily="34" charset="0"/>
                                </a:rPr>
                                <m:t>𝑛</m:t>
                              </m:r>
                              <m:r>
                                <a:rPr lang="en-US" sz="2000" i="1" smtClean="0">
                                  <a:latin typeface="Cambria Math" panose="02040503050406030204" pitchFamily="18" charset="0"/>
                                  <a:ea typeface="Open Sans" panose="020B0606030504020204" pitchFamily="34" charset="0"/>
                                  <a:cs typeface="Open Sans" panose="020B0606030504020204" pitchFamily="34" charset="0"/>
                                </a:rPr>
                                <m:t>→∞</m:t>
                              </m:r>
                            </m:lim>
                          </m:limLow>
                        </m:fName>
                        <m:e>
                          <m:sSup>
                            <m:s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dPr>
                                <m:e>
                                  <m:r>
                                    <a:rPr lang="en-US" sz="2000" i="1" smtClean="0">
                                      <a:latin typeface="Cambria Math" panose="02040503050406030204" pitchFamily="18" charset="0"/>
                                      <a:ea typeface="Open Sans" panose="020B0606030504020204" pitchFamily="34" charset="0"/>
                                      <a:cs typeface="Open Sans" panose="020B0606030504020204" pitchFamily="34" charset="0"/>
                                    </a:rPr>
                                    <m:t>1+</m:t>
                                  </m:r>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00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000" i="1" smtClean="0">
                                          <a:latin typeface="Cambria Math" panose="02040503050406030204" pitchFamily="18" charset="0"/>
                                          <a:ea typeface="Open Sans" panose="020B0606030504020204" pitchFamily="34" charset="0"/>
                                          <a:cs typeface="Open Sans" panose="020B0606030504020204" pitchFamily="34" charset="0"/>
                                        </a:rPr>
                                        <m:t>𝑛</m:t>
                                      </m:r>
                                    </m:den>
                                  </m:f>
                                </m:e>
                              </m:d>
                            </m:e>
                            <m:sup>
                              <m:r>
                                <a:rPr lang="en-US" sz="2000" i="1" smtClean="0">
                                  <a:latin typeface="Cambria Math" panose="02040503050406030204" pitchFamily="18" charset="0"/>
                                  <a:ea typeface="Open Sans" panose="020B0606030504020204" pitchFamily="34" charset="0"/>
                                  <a:cs typeface="Open Sans" panose="020B0606030504020204" pitchFamily="34" charset="0"/>
                                </a:rPr>
                                <m:t>𝑛</m:t>
                              </m:r>
                            </m:sup>
                          </m:sSup>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𝑒</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43364" y="3706145"/>
                <a:ext cx="2063322" cy="727315"/>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43364" y="2466957"/>
                <a:ext cx="1496179" cy="58086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i="1" smtClean="0">
                                  <a:latin typeface="Cambria Math" panose="02040503050406030204" pitchFamily="18" charset="0"/>
                                  <a:ea typeface="Cambria Math" panose="02040503050406030204" pitchFamily="18" charset="0"/>
                                  <a:cs typeface="Open Sans" panose="020B0606030504020204" pitchFamily="34" charset="0"/>
                                </a:rPr>
                                <m:t>𝜃</m:t>
                              </m:r>
                              <m:r>
                                <a:rPr lang="en-US" sz="200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0</m:t>
                              </m:r>
                            </m:lim>
                          </m:limLow>
                        </m:fName>
                        <m:e>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sin</m:t>
                                  </m:r>
                                </m:fName>
                                <m:e>
                                  <m:r>
                                    <a:rPr lang="en-US" sz="2000" i="1" smtClean="0">
                                      <a:latin typeface="Cambria Math" panose="02040503050406030204" pitchFamily="18" charset="0"/>
                                      <a:ea typeface="Cambria Math" panose="02040503050406030204" pitchFamily="18" charset="0"/>
                                      <a:cs typeface="Open Sans" panose="020B0606030504020204" pitchFamily="34" charset="0"/>
                                    </a:rPr>
                                    <m:t>𝜃</m:t>
                                  </m:r>
                                </m:e>
                              </m:func>
                            </m:num>
                            <m:den>
                              <m:r>
                                <a:rPr lang="en-US" sz="2000" i="1" smtClean="0">
                                  <a:latin typeface="Cambria Math" panose="02040503050406030204" pitchFamily="18" charset="0"/>
                                  <a:ea typeface="Cambria Math" panose="02040503050406030204" pitchFamily="18" charset="0"/>
                                  <a:cs typeface="Open Sans" panose="020B0606030504020204" pitchFamily="34" charset="0"/>
                                </a:rPr>
                                <m:t>𝜃</m:t>
                              </m:r>
                            </m:den>
                          </m:f>
                          <m:r>
                            <a:rPr lang="en-US" sz="2000" b="0" i="1" smtClean="0">
                              <a:latin typeface="Cambria Math" panose="02040503050406030204" pitchFamily="18" charset="0"/>
                              <a:ea typeface="Open Sans" panose="020B0606030504020204" pitchFamily="34" charset="0"/>
                              <a:cs typeface="Open Sans" panose="020B0606030504020204" pitchFamily="34" charset="0"/>
                            </a:rPr>
                            <m:t>=1</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43364" y="2466957"/>
                <a:ext cx="1496179" cy="580865"/>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440974" y="2466957"/>
                <a:ext cx="1982081" cy="58086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i="1" smtClean="0">
                                  <a:latin typeface="Cambria Math" panose="02040503050406030204" pitchFamily="18" charset="0"/>
                                  <a:ea typeface="Cambria Math" panose="02040503050406030204" pitchFamily="18" charset="0"/>
                                  <a:cs typeface="Open Sans" panose="020B0606030504020204" pitchFamily="34" charset="0"/>
                                </a:rPr>
                                <m:t>𝜃</m:t>
                              </m:r>
                              <m:r>
                                <a:rPr lang="en-US" sz="200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0</m:t>
                              </m:r>
                            </m:lim>
                          </m:limLow>
                        </m:fName>
                        <m:e>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000" b="0" i="1" smtClean="0">
                                  <a:latin typeface="Cambria Math" panose="02040503050406030204" pitchFamily="18" charset="0"/>
                                  <a:ea typeface="Open Sans" panose="020B0606030504020204" pitchFamily="34" charset="0"/>
                                  <a:cs typeface="Open Sans" panose="020B0606030504020204" pitchFamily="34" charset="0"/>
                                </a:rPr>
                                <m:t>1−</m:t>
                              </m:r>
                              <m:func>
                                <m:func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000" b="0" i="0" smtClean="0">
                                      <a:latin typeface="Cambria Math" panose="02040503050406030204" pitchFamily="18" charset="0"/>
                                      <a:ea typeface="Open Sans" panose="020B0606030504020204" pitchFamily="34" charset="0"/>
                                      <a:cs typeface="Open Sans" panose="020B0606030504020204" pitchFamily="34" charset="0"/>
                                    </a:rPr>
                                    <m:t>cos</m:t>
                                  </m:r>
                                </m:fName>
                                <m:e>
                                  <m:r>
                                    <a:rPr lang="en-US" sz="2000" b="0" i="1" smtClean="0">
                                      <a:latin typeface="Cambria Math" panose="02040503050406030204" pitchFamily="18" charset="0"/>
                                      <a:ea typeface="Cambria Math" panose="02040503050406030204" pitchFamily="18" charset="0"/>
                                      <a:cs typeface="Open Sans" panose="020B0606030504020204" pitchFamily="34" charset="0"/>
                                    </a:rPr>
                                    <m:t>𝜃</m:t>
                                  </m:r>
                                </m:e>
                              </m:func>
                            </m:num>
                            <m:den>
                              <m:sSup>
                                <m:sSupPr>
                                  <m:ctrlPr>
                                    <a:rPr lang="en-US" sz="2000" i="1" smtClean="0">
                                      <a:latin typeface="Cambria Math" panose="02040503050406030204" pitchFamily="18" charset="0"/>
                                      <a:ea typeface="Cambria Math" panose="02040503050406030204" pitchFamily="18" charset="0"/>
                                      <a:cs typeface="Open Sans" panose="020B0606030504020204" pitchFamily="34" charset="0"/>
                                    </a:rPr>
                                  </m:ctrlPr>
                                </m:sSupPr>
                                <m:e>
                                  <m:r>
                                    <a:rPr lang="en-US" sz="2000" i="1">
                                      <a:latin typeface="Cambria Math" panose="02040503050406030204" pitchFamily="18" charset="0"/>
                                      <a:ea typeface="Cambria Math" panose="02040503050406030204" pitchFamily="18" charset="0"/>
                                      <a:cs typeface="Open Sans" panose="020B0606030504020204" pitchFamily="34" charset="0"/>
                                    </a:rPr>
                                    <m:t>𝜃</m:t>
                                  </m:r>
                                </m:e>
                                <m:sup>
                                  <m:r>
                                    <a:rPr lang="en-US" sz="2000" b="0" i="1" smtClean="0">
                                      <a:latin typeface="Cambria Math" panose="02040503050406030204" pitchFamily="18" charset="0"/>
                                      <a:ea typeface="Cambria Math" panose="02040503050406030204" pitchFamily="18" charset="0"/>
                                      <a:cs typeface="Open Sans" panose="020B0606030504020204" pitchFamily="34" charset="0"/>
                                    </a:rPr>
                                    <m:t>2</m:t>
                                  </m:r>
                                </m:sup>
                              </m:sSup>
                            </m:den>
                          </m:f>
                          <m:r>
                            <a:rPr lang="en-US" sz="2000" b="0" i="1" smtClean="0">
                              <a:latin typeface="Cambria Math" panose="02040503050406030204" pitchFamily="18" charset="0"/>
                              <a:ea typeface="Open Sans" panose="020B0606030504020204" pitchFamily="34" charset="0"/>
                              <a:cs typeface="Open Sans" panose="020B0606030504020204" pitchFamily="34" charset="0"/>
                            </a:rPr>
                            <m:t>=</m:t>
                          </m:r>
                          <m:f>
                            <m:fPr>
                              <m:ctrlPr>
                                <a:rPr lang="en-US" sz="2000" b="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0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000" b="0" i="1" smtClean="0">
                                  <a:latin typeface="Cambria Math" panose="02040503050406030204" pitchFamily="18" charset="0"/>
                                  <a:ea typeface="Open Sans" panose="020B0606030504020204" pitchFamily="34" charset="0"/>
                                  <a:cs typeface="Open Sans" panose="020B0606030504020204" pitchFamily="34" charset="0"/>
                                </a:rPr>
                                <m:t>2</m:t>
                              </m:r>
                            </m:den>
                          </m:f>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440974" y="2466957"/>
                <a:ext cx="1982081" cy="580865"/>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62169" y="3773505"/>
                <a:ext cx="1690976" cy="59259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r>
                                <a:rPr lang="en-US" sz="200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0</m:t>
                              </m:r>
                            </m:lim>
                          </m:limLow>
                        </m:fName>
                        <m:e>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latin typeface="Cambria Math" panose="02040503050406030204" pitchFamily="18" charset="0"/>
                                      <a:ea typeface="Open Sans" panose="020B0606030504020204" pitchFamily="34" charset="0"/>
                                      <a:cs typeface="Open Sans" panose="020B0606030504020204" pitchFamily="34" charset="0"/>
                                    </a:rPr>
                                    <m:t>𝑒</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sup>
                              </m:sSup>
                              <m:r>
                                <a:rPr lang="en-US" sz="20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2000" b="0" i="1" smtClean="0">
                              <a:latin typeface="Cambria Math" panose="02040503050406030204" pitchFamily="18" charset="0"/>
                              <a:ea typeface="Open Sans" panose="020B0606030504020204" pitchFamily="34" charset="0"/>
                              <a:cs typeface="Open Sans" panose="020B0606030504020204" pitchFamily="34" charset="0"/>
                            </a:rPr>
                            <m:t>=1</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762169" y="3773505"/>
                <a:ext cx="1690976" cy="592598"/>
              </a:xfrm>
              <a:prstGeom prst="rect">
                <a:avLst/>
              </a:prstGeom>
              <a:blipFill rotWithShape="0">
                <a:blip r:embed="rId5"/>
                <a:stretch>
                  <a:fillRect b="-1031"/>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40974" y="3706147"/>
                <a:ext cx="1985544" cy="586251"/>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r>
                                <a:rPr lang="en-US" sz="200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0</m:t>
                              </m:r>
                            </m:lim>
                          </m:limLow>
                        </m:fName>
                        <m:e>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r>
                                <m:rPr>
                                  <m:sty m:val="p"/>
                                </m:rPr>
                                <a:rPr lang="en-US" sz="2000" b="0" i="0" smtClean="0">
                                  <a:latin typeface="Cambria Math" panose="02040503050406030204" pitchFamily="18" charset="0"/>
                                  <a:ea typeface="Open Sans" panose="020B0606030504020204" pitchFamily="34" charset="0"/>
                                  <a:cs typeface="Open Sans" panose="020B0606030504020204" pitchFamily="34" charset="0"/>
                                </a:rPr>
                                <m:t>ln</m:t>
                              </m:r>
                              <m:r>
                                <a:rPr lang="en-US" sz="2000" b="0" i="1" smtClean="0">
                                  <a:latin typeface="Cambria Math" panose="02040503050406030204" pitchFamily="18" charset="0"/>
                                  <a:ea typeface="Open Sans" panose="020B0606030504020204" pitchFamily="34" charset="0"/>
                                  <a:cs typeface="Open Sans" panose="020B0606030504020204" pitchFamily="34" charset="0"/>
                                </a:rPr>
                                <m:t>⁡(1+</m:t>
                              </m:r>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latin typeface="Cambria Math" panose="02040503050406030204" pitchFamily="18" charset="0"/>
                                  <a:ea typeface="Open Sans" panose="020B0606030504020204" pitchFamily="34" charset="0"/>
                                  <a:cs typeface="Open Sans" panose="020B0606030504020204" pitchFamily="34" charset="0"/>
                                </a:rPr>
                                <m:t>)</m:t>
                              </m:r>
                            </m:num>
                            <m:den>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2000" b="0" i="1" smtClean="0">
                              <a:latin typeface="Cambria Math" panose="02040503050406030204" pitchFamily="18" charset="0"/>
                              <a:ea typeface="Open Sans" panose="020B0606030504020204" pitchFamily="34" charset="0"/>
                              <a:cs typeface="Open Sans" panose="020B0606030504020204" pitchFamily="34" charset="0"/>
                            </a:rPr>
                            <m:t>=1</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440974" y="3706147"/>
                <a:ext cx="1985544" cy="586251"/>
              </a:xfrm>
              <a:prstGeom prst="rect">
                <a:avLst/>
              </a:prstGeom>
              <a:blipFill rotWithShape="0">
                <a:blip r:embed="rId6"/>
                <a:stretch>
                  <a:fillRect b="-1042"/>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762169" y="2466958"/>
                <a:ext cx="1526636" cy="58086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i="1" smtClean="0">
                                  <a:latin typeface="Cambria Math" panose="02040503050406030204" pitchFamily="18" charset="0"/>
                                  <a:ea typeface="Cambria Math" panose="02040503050406030204" pitchFamily="18" charset="0"/>
                                  <a:cs typeface="Open Sans" panose="020B0606030504020204" pitchFamily="34" charset="0"/>
                                </a:rPr>
                                <m:t>𝜃</m:t>
                              </m:r>
                              <m:r>
                                <a:rPr lang="en-US" sz="200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0</m:t>
                              </m:r>
                            </m:lim>
                          </m:limLow>
                        </m:fName>
                        <m:e>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r>
                                    <m:rPr>
                                      <m:sty m:val="p"/>
                                    </m:rPr>
                                    <a:rPr lang="en-US" sz="2000" b="0" i="0" smtClean="0">
                                      <a:latin typeface="Cambria Math" panose="02040503050406030204" pitchFamily="18" charset="0"/>
                                      <a:ea typeface="Open Sans" panose="020B0606030504020204" pitchFamily="34" charset="0"/>
                                      <a:cs typeface="Open Sans" panose="020B0606030504020204" pitchFamily="34" charset="0"/>
                                    </a:rPr>
                                    <m:t>tan</m:t>
                                  </m:r>
                                </m:fName>
                                <m:e>
                                  <m:r>
                                    <a:rPr lang="en-US" sz="2000" i="1" smtClean="0">
                                      <a:latin typeface="Cambria Math" panose="02040503050406030204" pitchFamily="18" charset="0"/>
                                      <a:ea typeface="Cambria Math" panose="02040503050406030204" pitchFamily="18" charset="0"/>
                                      <a:cs typeface="Open Sans" panose="020B0606030504020204" pitchFamily="34" charset="0"/>
                                    </a:rPr>
                                    <m:t>𝜃</m:t>
                                  </m:r>
                                </m:e>
                              </m:func>
                            </m:num>
                            <m:den>
                              <m:r>
                                <a:rPr lang="en-US" sz="2000" i="1" smtClean="0">
                                  <a:latin typeface="Cambria Math" panose="02040503050406030204" pitchFamily="18" charset="0"/>
                                  <a:ea typeface="Cambria Math" panose="02040503050406030204" pitchFamily="18" charset="0"/>
                                  <a:cs typeface="Open Sans" panose="020B0606030504020204" pitchFamily="34" charset="0"/>
                                </a:rPr>
                                <m:t>𝜃</m:t>
                              </m:r>
                            </m:den>
                          </m:f>
                          <m:r>
                            <a:rPr lang="en-US" sz="2000" b="0" i="1" smtClean="0">
                              <a:latin typeface="Cambria Math" panose="02040503050406030204" pitchFamily="18" charset="0"/>
                              <a:ea typeface="Open Sans" panose="020B0606030504020204" pitchFamily="34" charset="0"/>
                              <a:cs typeface="Open Sans" panose="020B0606030504020204" pitchFamily="34" charset="0"/>
                            </a:rPr>
                            <m:t>=1</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762169" y="2466958"/>
                <a:ext cx="1526636" cy="580865"/>
              </a:xfrm>
              <a:prstGeom prst="rect">
                <a:avLst/>
              </a:prstGeom>
              <a:blipFill rotWithShape="0">
                <a:blip r:embed="rId7"/>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38200" y="5163561"/>
                <a:ext cx="2069862" cy="419538"/>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i="1" smtClean="0">
                                  <a:latin typeface="Cambria Math" panose="02040503050406030204" pitchFamily="18" charset="0"/>
                                  <a:ea typeface="Open Sans" panose="020B0606030504020204" pitchFamily="34" charset="0"/>
                                  <a:cs typeface="Open Sans" panose="020B0606030504020204" pitchFamily="34" charset="0"/>
                                </a:rPr>
                                <m:t>𝑛</m:t>
                              </m:r>
                              <m:r>
                                <a:rPr lang="en-US" sz="2000" i="1" smtClean="0">
                                  <a:latin typeface="Cambria Math" panose="02040503050406030204" pitchFamily="18" charset="0"/>
                                  <a:ea typeface="Open Sans" panose="020B0606030504020204" pitchFamily="34" charset="0"/>
                                  <a:cs typeface="Open Sans" panose="020B0606030504020204" pitchFamily="34" charset="0"/>
                                </a:rPr>
                                <m:t>→0</m:t>
                              </m:r>
                            </m:lim>
                          </m:limLow>
                        </m:fName>
                        <m:e>
                          <m:sSup>
                            <m:s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dPr>
                                <m:e>
                                  <m:r>
                                    <a:rPr lang="en-US" sz="2000" i="1" smtClean="0">
                                      <a:latin typeface="Cambria Math" panose="02040503050406030204" pitchFamily="18" charset="0"/>
                                      <a:ea typeface="Open Sans" panose="020B0606030504020204" pitchFamily="34" charset="0"/>
                                      <a:cs typeface="Open Sans" panose="020B0606030504020204" pitchFamily="34" charset="0"/>
                                    </a:rPr>
                                    <m:t>1+</m:t>
                                  </m:r>
                                  <m:r>
                                    <a:rPr lang="en-US" sz="2000" b="0" i="1" smtClean="0">
                                      <a:latin typeface="Cambria Math" panose="02040503050406030204" pitchFamily="18" charset="0"/>
                                      <a:ea typeface="Open Sans" panose="020B0606030504020204" pitchFamily="34" charset="0"/>
                                      <a:cs typeface="Open Sans" panose="020B0606030504020204" pitchFamily="34" charset="0"/>
                                    </a:rPr>
                                    <m:t>𝑛</m:t>
                                  </m:r>
                                </m:e>
                              </m:d>
                            </m:e>
                            <m:sup>
                              <m:r>
                                <a:rPr lang="en-US" sz="2000" b="0" i="1" smtClean="0">
                                  <a:latin typeface="Cambria Math" panose="02040503050406030204" pitchFamily="18" charset="0"/>
                                  <a:ea typeface="Open Sans" panose="020B0606030504020204" pitchFamily="34" charset="0"/>
                                  <a:cs typeface="Open Sans" panose="020B0606030504020204" pitchFamily="34" charset="0"/>
                                </a:rPr>
                                <m:t>1/</m:t>
                              </m:r>
                              <m:r>
                                <a:rPr lang="en-US" sz="2000" i="1" smtClean="0">
                                  <a:latin typeface="Cambria Math" panose="02040503050406030204" pitchFamily="18" charset="0"/>
                                  <a:ea typeface="Open Sans" panose="020B0606030504020204" pitchFamily="34" charset="0"/>
                                  <a:cs typeface="Open Sans" panose="020B0606030504020204" pitchFamily="34" charset="0"/>
                                </a:rPr>
                                <m:t>𝑛</m:t>
                              </m:r>
                            </m:sup>
                          </m:sSup>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Open Sans" panose="020B0606030504020204" pitchFamily="34" charset="0"/>
                              <a:cs typeface="Open Sans" panose="020B0606030504020204" pitchFamily="34" charset="0"/>
                            </a:rPr>
                            <m:t>𝑒</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38200" y="5163561"/>
                <a:ext cx="2069862" cy="419538"/>
              </a:xfrm>
              <a:prstGeom prst="rect">
                <a:avLst/>
              </a:prstGeom>
              <a:blipFill rotWithShape="0">
                <a:blip r:embed="rId8"/>
                <a:stretch>
                  <a:fillRect l="-1475" t="-1449" r="-885" b="-1449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843364" y="1370338"/>
                <a:ext cx="1177438" cy="57823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r>
                                <a:rPr lang="en-US" sz="2000" i="1" smtClean="0">
                                  <a:latin typeface="Cambria Math" panose="02040503050406030204" pitchFamily="18" charset="0"/>
                                  <a:ea typeface="Open Sans" panose="020B0606030504020204" pitchFamily="34" charset="0"/>
                                  <a:cs typeface="Open Sans" panose="020B0606030504020204" pitchFamily="34" charset="0"/>
                                </a:rPr>
                                <m:t>→</m:t>
                              </m:r>
                              <m:r>
                                <a:rPr lang="en-US" sz="2000" i="1" smtClean="0">
                                  <a:latin typeface="Cambria Math" panose="02040503050406030204" pitchFamily="18" charset="0"/>
                                  <a:ea typeface="Cambria Math" panose="02040503050406030204" pitchFamily="18" charset="0"/>
                                  <a:cs typeface="Open Sans" panose="020B0606030504020204" pitchFamily="34" charset="0"/>
                                </a:rPr>
                                <m:t>∞</m:t>
                              </m:r>
                            </m:lim>
                          </m:limLow>
                        </m:fName>
                        <m:e>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0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2000" b="0" i="1" smtClean="0">
                              <a:latin typeface="Cambria Math" panose="02040503050406030204" pitchFamily="18" charset="0"/>
                              <a:ea typeface="Open Sans" panose="020B0606030504020204" pitchFamily="34" charset="0"/>
                              <a:cs typeface="Open Sans" panose="020B0606030504020204" pitchFamily="34" charset="0"/>
                            </a:rPr>
                            <m:t>=0</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43364" y="1370338"/>
                <a:ext cx="1177438" cy="578235"/>
              </a:xfrm>
              <a:prstGeom prst="rect">
                <a:avLst/>
              </a:prstGeom>
              <a:blipFill rotWithShape="0">
                <a:blip r:embed="rId9"/>
                <a:stretch>
                  <a:fillRect b="-105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59429" y="1370338"/>
                <a:ext cx="1311834" cy="57823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r>
                                <a:rPr lang="en-US" sz="2000" i="1" smtClean="0">
                                  <a:latin typeface="Cambria Math" panose="02040503050406030204" pitchFamily="18" charset="0"/>
                                  <a:ea typeface="Open Sans" panose="020B0606030504020204" pitchFamily="34" charset="0"/>
                                  <a:cs typeface="Open Sans" panose="020B0606030504020204" pitchFamily="34" charset="0"/>
                                </a:rPr>
                                <m:t>→</m:t>
                              </m:r>
                              <m:sSup>
                                <m:s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latin typeface="Cambria Math" panose="02040503050406030204" pitchFamily="18" charset="0"/>
                                      <a:ea typeface="Open Sans" panose="020B0606030504020204" pitchFamily="34" charset="0"/>
                                      <a:cs typeface="Open Sans" panose="020B0606030504020204" pitchFamily="34" charset="0"/>
                                    </a:rPr>
                                    <m:t>0</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m:t>
                                  </m:r>
                                </m:sup>
                              </m:sSup>
                            </m:lim>
                          </m:limLow>
                        </m:fName>
                        <m:e>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0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Cambria Math" panose="02040503050406030204" pitchFamily="18" charset="0"/>
                              <a:cs typeface="Open Sans" panose="020B0606030504020204" pitchFamily="34" charset="0"/>
                            </a:rPr>
                            <m:t>∞</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759429" y="1370338"/>
                <a:ext cx="1311834" cy="578235"/>
              </a:xfrm>
              <a:prstGeom prst="rect">
                <a:avLst/>
              </a:prstGeom>
              <a:blipFill rotWithShape="0">
                <a:blip r:embed="rId10"/>
                <a:stretch>
                  <a:fillRect b="-105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435810" y="1370338"/>
                <a:ext cx="1504194" cy="57823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000" i="0" smtClean="0">
                                  <a:latin typeface="Cambria Math" panose="02040503050406030204" pitchFamily="18" charset="0"/>
                                  <a:ea typeface="Open Sans" panose="020B0606030504020204" pitchFamily="34" charset="0"/>
                                  <a:cs typeface="Open Sans" panose="020B0606030504020204" pitchFamily="34" charset="0"/>
                                </a:rPr>
                                <m:t>lim</m:t>
                              </m:r>
                            </m:e>
                            <m:lim>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r>
                                <a:rPr lang="en-US" sz="2000" i="1" smtClean="0">
                                  <a:latin typeface="Cambria Math" panose="02040503050406030204" pitchFamily="18" charset="0"/>
                                  <a:ea typeface="Open Sans" panose="020B0606030504020204" pitchFamily="34" charset="0"/>
                                  <a:cs typeface="Open Sans" panose="020B0606030504020204" pitchFamily="34" charset="0"/>
                                </a:rPr>
                                <m:t>→</m:t>
                              </m:r>
                              <m:sSup>
                                <m:sSup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sSupPr>
                                <m:e>
                                  <m:r>
                                    <a:rPr lang="en-US" sz="2000" b="0" i="1" smtClean="0">
                                      <a:latin typeface="Cambria Math" panose="02040503050406030204" pitchFamily="18" charset="0"/>
                                      <a:ea typeface="Open Sans" panose="020B0606030504020204" pitchFamily="34" charset="0"/>
                                      <a:cs typeface="Open Sans" panose="020B0606030504020204" pitchFamily="34" charset="0"/>
                                    </a:rPr>
                                    <m:t>0</m:t>
                                  </m:r>
                                </m:e>
                                <m:sup>
                                  <m:r>
                                    <a:rPr lang="en-US" sz="2000" b="0" i="1" smtClean="0">
                                      <a:latin typeface="Cambria Math" panose="02040503050406030204" pitchFamily="18" charset="0"/>
                                      <a:ea typeface="Open Sans" panose="020B0606030504020204" pitchFamily="34" charset="0"/>
                                      <a:cs typeface="Open Sans" panose="020B0606030504020204" pitchFamily="34" charset="0"/>
                                    </a:rPr>
                                    <m:t>−</m:t>
                                  </m:r>
                                </m:sup>
                              </m:sSup>
                            </m:lim>
                          </m:limLow>
                        </m:fName>
                        <m:e>
                          <m:f>
                            <m:fPr>
                              <m:ctrlPr>
                                <a:rPr lang="en-US" sz="2000" i="1" smtClean="0">
                                  <a:latin typeface="Cambria Math" panose="02040503050406030204" pitchFamily="18" charset="0"/>
                                  <a:ea typeface="Open Sans" panose="020B0606030504020204" pitchFamily="34" charset="0"/>
                                  <a:cs typeface="Open Sans" panose="020B0606030504020204" pitchFamily="34" charset="0"/>
                                </a:rPr>
                              </m:ctrlPr>
                            </m:fPr>
                            <m:num>
                              <m:r>
                                <a:rPr lang="en-US" sz="2000" b="0" i="1" smtClean="0">
                                  <a:latin typeface="Cambria Math" panose="02040503050406030204" pitchFamily="18" charset="0"/>
                                  <a:ea typeface="Open Sans" panose="020B0606030504020204" pitchFamily="34" charset="0"/>
                                  <a:cs typeface="Open Sans" panose="020B0606030504020204" pitchFamily="34" charset="0"/>
                                </a:rPr>
                                <m:t>1</m:t>
                              </m:r>
                            </m:num>
                            <m:den>
                              <m:r>
                                <a:rPr lang="en-US" sz="2000" b="0" i="1" smtClean="0">
                                  <a:latin typeface="Cambria Math" panose="02040503050406030204" pitchFamily="18" charset="0"/>
                                  <a:ea typeface="Open Sans" panose="020B0606030504020204" pitchFamily="34" charset="0"/>
                                  <a:cs typeface="Open Sans" panose="020B0606030504020204" pitchFamily="34" charset="0"/>
                                </a:rPr>
                                <m:t>𝑥</m:t>
                              </m:r>
                            </m:den>
                          </m:f>
                          <m:r>
                            <a:rPr lang="en-US" sz="2000" b="0" i="1" smtClean="0">
                              <a:latin typeface="Cambria Math" panose="02040503050406030204" pitchFamily="18" charset="0"/>
                              <a:ea typeface="Open Sans" panose="020B0606030504020204" pitchFamily="34" charset="0"/>
                              <a:cs typeface="Open Sans" panose="020B0606030504020204" pitchFamily="34" charset="0"/>
                            </a:rPr>
                            <m:t>=−</m:t>
                          </m:r>
                          <m:r>
                            <a:rPr lang="en-US" sz="2000" b="0" i="1" smtClean="0">
                              <a:latin typeface="Cambria Math" panose="02040503050406030204" pitchFamily="18" charset="0"/>
                              <a:ea typeface="Cambria Math" panose="02040503050406030204" pitchFamily="18" charset="0"/>
                              <a:cs typeface="Open Sans" panose="020B0606030504020204" pitchFamily="34" charset="0"/>
                            </a:rPr>
                            <m:t>∞</m:t>
                          </m:r>
                        </m:e>
                      </m:func>
                    </m:oMath>
                  </m:oMathPara>
                </a14:m>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435810" y="1370338"/>
                <a:ext cx="1504194" cy="578235"/>
              </a:xfrm>
              <a:prstGeom prst="rect">
                <a:avLst/>
              </a:prstGeom>
              <a:blipFill rotWithShape="0">
                <a:blip r:embed="rId11"/>
                <a:stretch>
                  <a:fillRect b="-1053"/>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694134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pPr algn="l"/>
            <a:r>
              <a:rPr lang="en-US" altLang="en-US" dirty="0"/>
              <a:t>Example 1</a:t>
            </a:r>
            <a:endParaRPr lang="en-US" dirty="0"/>
          </a:p>
        </p:txBody>
      </p:sp>
      <p:sp>
        <p:nvSpPr>
          <p:cNvPr id="3"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36600" y="1289049"/>
            <a:ext cx="10718800" cy="669370"/>
          </a:xfrm>
        </p:spPr>
        <p:txBody>
          <a:bodyPr/>
          <a:lstStyle/>
          <a:p>
            <a:pPr>
              <a:lnSpc>
                <a:spcPct val="100000"/>
              </a:lnSpc>
            </a:pPr>
            <a:r>
              <a:rPr lang="en-US" altLang="en-US" dirty="0"/>
              <a:t>Use the Limit Laws and the graphs of </a:t>
            </a:r>
            <a:r>
              <a:rPr lang="en-US" altLang="en-US" i="1" dirty="0"/>
              <a:t>f</a:t>
            </a:r>
            <a:r>
              <a:rPr lang="en-US" altLang="en-US" dirty="0"/>
              <a:t> and </a:t>
            </a:r>
            <a:r>
              <a:rPr lang="en-US" altLang="en-US" i="1" dirty="0"/>
              <a:t>g</a:t>
            </a:r>
            <a:r>
              <a:rPr lang="en-US" altLang="en-US" dirty="0"/>
              <a:t> in Figure 1 to evaluate the following limits, if they exist.</a:t>
            </a:r>
          </a:p>
        </p:txBody>
      </p:sp>
      <p:sp>
        <p:nvSpPr>
          <p:cNvPr id="5"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36600" y="2302511"/>
            <a:ext cx="458019" cy="367377"/>
          </a:xfrm>
        </p:spPr>
        <p:txBody>
          <a:bodyPr/>
          <a:lstStyle/>
          <a:p>
            <a:r>
              <a:rPr lang="en-US" dirty="0"/>
              <a:t>(a)</a:t>
            </a:r>
          </a:p>
        </p:txBody>
      </p:sp>
      <p:graphicFrame>
        <p:nvGraphicFramePr>
          <p:cNvPr id="20" name="Content Placeholder 19" descr="lim_(x right arrow (negative 2)) [f(x) + 5 g(x)]">
            <a:extLst>
              <a:ext uri="{FF2B5EF4-FFF2-40B4-BE49-F238E27FC236}">
                <a16:creationId xmlns:a16="http://schemas.microsoft.com/office/drawing/2014/main" xmlns="" id="{16FEA136-67E1-4DAA-B0A7-942C97D03ED4}"/>
              </a:ext>
            </a:extLst>
          </p:cNvPr>
          <p:cNvGraphicFramePr>
            <a:graphicFrameLocks noGrp="1" noChangeAspect="1"/>
          </p:cNvGraphicFramePr>
          <p:nvPr>
            <p:ph sz="quarter" idx="25"/>
            <p:extLst/>
          </p:nvPr>
        </p:nvGraphicFramePr>
        <p:xfrm>
          <a:off x="1196975" y="2267230"/>
          <a:ext cx="2417763" cy="517525"/>
        </p:xfrm>
        <a:graphic>
          <a:graphicData uri="http://schemas.openxmlformats.org/presentationml/2006/ole">
            <mc:AlternateContent xmlns:mc="http://schemas.openxmlformats.org/markup-compatibility/2006">
              <mc:Choice xmlns:v="urn:schemas-microsoft-com:vml" Requires="v">
                <p:oleObj spid="_x0000_s506017" name="Equation" r:id="rId3" imgW="2552400" imgH="545760" progId="Equation.DSMT4">
                  <p:embed/>
                </p:oleObj>
              </mc:Choice>
              <mc:Fallback>
                <p:oleObj name="Equation" r:id="rId3" imgW="2552400" imgH="545760" progId="Equation.DSMT4">
                  <p:embed/>
                  <p:pic>
                    <p:nvPicPr>
                      <p:cNvPr id="0" name=""/>
                      <p:cNvPicPr/>
                      <p:nvPr/>
                    </p:nvPicPr>
                    <p:blipFill>
                      <a:blip r:embed="rId4"/>
                      <a:stretch>
                        <a:fillRect/>
                      </a:stretch>
                    </p:blipFill>
                    <p:spPr>
                      <a:xfrm>
                        <a:off x="1196975" y="2267230"/>
                        <a:ext cx="2417763" cy="51752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5463A00D-8E5A-4A6A-BEB3-4FFDA2A67395}"/>
              </a:ext>
            </a:extLst>
          </p:cNvPr>
          <p:cNvSpPr>
            <a:spLocks noGrp="1"/>
          </p:cNvSpPr>
          <p:nvPr>
            <p:ph sz="quarter" idx="26"/>
          </p:nvPr>
        </p:nvSpPr>
        <p:spPr>
          <a:xfrm>
            <a:off x="4118009" y="2278987"/>
            <a:ext cx="458019" cy="367377"/>
          </a:xfrm>
        </p:spPr>
        <p:txBody>
          <a:bodyPr/>
          <a:lstStyle/>
          <a:p>
            <a:r>
              <a:rPr lang="en-US" dirty="0"/>
              <a:t>(b)</a:t>
            </a:r>
          </a:p>
        </p:txBody>
      </p:sp>
      <p:graphicFrame>
        <p:nvGraphicFramePr>
          <p:cNvPr id="22" name="Content Placeholder 21" descr="lim_(x right arrow 1) [f(x) g(x)]">
            <a:extLst>
              <a:ext uri="{FF2B5EF4-FFF2-40B4-BE49-F238E27FC236}">
                <a16:creationId xmlns:a16="http://schemas.microsoft.com/office/drawing/2014/main" xmlns="" id="{D107CCEB-BA7E-42F3-8E4E-622C5454B532}"/>
              </a:ext>
            </a:extLst>
          </p:cNvPr>
          <p:cNvGraphicFramePr>
            <a:graphicFrameLocks noGrp="1" noChangeAspect="1"/>
          </p:cNvGraphicFramePr>
          <p:nvPr>
            <p:ph sz="quarter" idx="27"/>
            <p:extLst/>
          </p:nvPr>
        </p:nvGraphicFramePr>
        <p:xfrm>
          <a:off x="4604910" y="2241830"/>
          <a:ext cx="1808163" cy="495300"/>
        </p:xfrm>
        <a:graphic>
          <a:graphicData uri="http://schemas.openxmlformats.org/presentationml/2006/ole">
            <mc:AlternateContent xmlns:mc="http://schemas.openxmlformats.org/markup-compatibility/2006">
              <mc:Choice xmlns:v="urn:schemas-microsoft-com:vml" Requires="v">
                <p:oleObj spid="_x0000_s506018" name="Equation" r:id="rId5" imgW="1993680" imgH="545760" progId="Equation.DSMT4">
                  <p:embed/>
                </p:oleObj>
              </mc:Choice>
              <mc:Fallback>
                <p:oleObj name="Equation" r:id="rId5" imgW="1993680" imgH="545760" progId="Equation.DSMT4">
                  <p:embed/>
                  <p:pic>
                    <p:nvPicPr>
                      <p:cNvPr id="0" name=""/>
                      <p:cNvPicPr/>
                      <p:nvPr/>
                    </p:nvPicPr>
                    <p:blipFill>
                      <a:blip r:embed="rId6"/>
                      <a:stretch>
                        <a:fillRect/>
                      </a:stretch>
                    </p:blipFill>
                    <p:spPr>
                      <a:xfrm>
                        <a:off x="4604910" y="2241830"/>
                        <a:ext cx="1808163" cy="4953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505D0C44-95E9-4B37-BB0F-807D21C4BBC3}"/>
              </a:ext>
            </a:extLst>
          </p:cNvPr>
          <p:cNvSpPr>
            <a:spLocks noGrp="1"/>
          </p:cNvSpPr>
          <p:nvPr>
            <p:ph sz="quarter" idx="28"/>
          </p:nvPr>
        </p:nvSpPr>
        <p:spPr>
          <a:xfrm>
            <a:off x="6892919" y="2295423"/>
            <a:ext cx="458019" cy="367377"/>
          </a:xfrm>
        </p:spPr>
        <p:txBody>
          <a:bodyPr/>
          <a:lstStyle/>
          <a:p>
            <a:r>
              <a:rPr lang="en-US" dirty="0"/>
              <a:t>(c)</a:t>
            </a:r>
          </a:p>
        </p:txBody>
      </p:sp>
      <p:graphicFrame>
        <p:nvGraphicFramePr>
          <p:cNvPr id="24" name="Content Placeholder 23" descr="lim_(x right arrow 2) ((f(x))∕(g(x)))">
            <a:extLst>
              <a:ext uri="{FF2B5EF4-FFF2-40B4-BE49-F238E27FC236}">
                <a16:creationId xmlns:a16="http://schemas.microsoft.com/office/drawing/2014/main" xmlns="" id="{FD5C3890-FA53-490A-AAC6-5A70DE08AA90}"/>
              </a:ext>
            </a:extLst>
          </p:cNvPr>
          <p:cNvGraphicFramePr>
            <a:graphicFrameLocks noGrp="1" noChangeAspect="1"/>
          </p:cNvGraphicFramePr>
          <p:nvPr>
            <p:ph sz="quarter" idx="29"/>
            <p:extLst/>
          </p:nvPr>
        </p:nvGraphicFramePr>
        <p:xfrm>
          <a:off x="7369013" y="2084667"/>
          <a:ext cx="1031875" cy="787400"/>
        </p:xfrm>
        <a:graphic>
          <a:graphicData uri="http://schemas.openxmlformats.org/presentationml/2006/ole">
            <mc:AlternateContent xmlns:mc="http://schemas.openxmlformats.org/markup-compatibility/2006">
              <mc:Choice xmlns:v="urn:schemas-microsoft-com:vml" Requires="v">
                <p:oleObj spid="_x0000_s506019" name="Equation" r:id="rId7" imgW="1180800" imgH="901440" progId="Equation.DSMT4">
                  <p:embed/>
                </p:oleObj>
              </mc:Choice>
              <mc:Fallback>
                <p:oleObj name="Equation" r:id="rId7" imgW="1180800" imgH="901440" progId="Equation.DSMT4">
                  <p:embed/>
                  <p:pic>
                    <p:nvPicPr>
                      <p:cNvPr id="0" name=""/>
                      <p:cNvPicPr/>
                      <p:nvPr/>
                    </p:nvPicPr>
                    <p:blipFill>
                      <a:blip r:embed="rId8"/>
                      <a:stretch>
                        <a:fillRect/>
                      </a:stretch>
                    </p:blipFill>
                    <p:spPr>
                      <a:xfrm>
                        <a:off x="7369013" y="2084667"/>
                        <a:ext cx="1031875" cy="7874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6CBEECC6-818B-444F-B6F4-12EDFD85D071}"/>
              </a:ext>
            </a:extLst>
          </p:cNvPr>
          <p:cNvSpPr>
            <a:spLocks noGrp="1"/>
          </p:cNvSpPr>
          <p:nvPr>
            <p:ph sz="quarter" idx="31"/>
          </p:nvPr>
        </p:nvSpPr>
        <p:spPr>
          <a:xfrm>
            <a:off x="5660975" y="5815637"/>
            <a:ext cx="795696" cy="189622"/>
          </a:xfrm>
        </p:spPr>
        <p:txBody>
          <a:bodyPr/>
          <a:lstStyle/>
          <a:p>
            <a:r>
              <a:rPr lang="en-US" altLang="en-US" sz="1200" b="1" dirty="0"/>
              <a:t>Figure 1</a:t>
            </a:r>
          </a:p>
        </p:txBody>
      </p:sp>
      <p:pic>
        <p:nvPicPr>
          <p:cNvPr id="6" name="Content Placeholder 5" descr="Two curves are graphed on the x y coordinate plane. The curve for f enters the bottom left of the viewing window in the third quadrant, rises up to an open circle at (negative 2, 1), falls and rises to (1, 2), then falls to (3, 0). A closed circle is marked at point (negative 2, 2). The graph of g has two branches. One branch is a line that falls through (negative 2, negative 1) up to a closed circle at (1, negative 2). The other branch is a line that rises from the open circle at (1, negative 1) through (3, 1)."/>
          <p:cNvPicPr>
            <a:picLocks noGrp="1" noChangeAspect="1"/>
          </p:cNvPicPr>
          <p:nvPr>
            <p:ph sz="quarter" idx="30"/>
          </p:nvPr>
        </p:nvPicPr>
        <p:blipFill>
          <a:blip r:embed="rId9">
            <a:extLst>
              <a:ext uri="{28A0092B-C50C-407E-A947-70E740481C1C}">
                <a14:useLocalDpi xmlns:a14="http://schemas.microsoft.com/office/drawing/2010/main" val="0"/>
              </a:ext>
            </a:extLst>
          </a:blip>
          <a:stretch>
            <a:fillRect/>
          </a:stretch>
        </p:blipFill>
        <p:spPr>
          <a:xfrm>
            <a:off x="4264879" y="3135313"/>
            <a:ext cx="3362355" cy="2578084"/>
          </a:xfrm>
        </p:spPr>
      </p:pic>
    </p:spTree>
    <p:extLst>
      <p:ext uri="{BB962C8B-B14F-4D97-AF65-F5344CB8AC3E}">
        <p14:creationId xmlns:p14="http://schemas.microsoft.com/office/powerpoint/2010/main" val="4104602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E26E2C1D-1567-4457-B514-566C8D43A340}"/>
              </a:ext>
            </a:extLst>
          </p:cNvPr>
          <p:cNvSpPr>
            <a:spLocks noGrp="1"/>
          </p:cNvSpPr>
          <p:nvPr>
            <p:ph type="title"/>
          </p:nvPr>
        </p:nvSpPr>
        <p:spPr>
          <a:xfrm>
            <a:off x="838200" y="384048"/>
            <a:ext cx="10515600" cy="672105"/>
          </a:xfrm>
        </p:spPr>
        <p:txBody>
          <a:bodyPr/>
          <a:lstStyle/>
          <a:p>
            <a:r>
              <a:rPr lang="en-US" altLang="en-US" dirty="0"/>
              <a:t>Example 1(a) – Solution</a:t>
            </a:r>
            <a:endParaRPr lang="en-US" dirty="0"/>
          </a:p>
        </p:txBody>
      </p:sp>
      <p:sp>
        <p:nvSpPr>
          <p:cNvPr id="3" name="Content Placeholder 2">
            <a:extLst>
              <a:ext uri="{FF2B5EF4-FFF2-40B4-BE49-F238E27FC236}">
                <a16:creationId xmlns:a16="http://schemas.microsoft.com/office/drawing/2014/main" xmlns="" id="{9B1A6F37-5982-4D0B-97CC-EC42733D6FE0}"/>
              </a:ext>
            </a:extLst>
          </p:cNvPr>
          <p:cNvSpPr>
            <a:spLocks noGrp="1"/>
          </p:cNvSpPr>
          <p:nvPr>
            <p:ph sz="quarter" idx="23"/>
          </p:nvPr>
        </p:nvSpPr>
        <p:spPr>
          <a:xfrm>
            <a:off x="736600" y="1289050"/>
            <a:ext cx="5377873" cy="345786"/>
          </a:xfrm>
        </p:spPr>
        <p:txBody>
          <a:bodyPr/>
          <a:lstStyle/>
          <a:p>
            <a:r>
              <a:rPr lang="en-US" altLang="en-US" dirty="0"/>
              <a:t>From the graphs of </a:t>
            </a:r>
            <a:r>
              <a:rPr lang="en-US" altLang="en-US" i="1" dirty="0"/>
              <a:t>f</a:t>
            </a:r>
            <a:r>
              <a:rPr lang="en-US" altLang="en-US" dirty="0"/>
              <a:t> and </a:t>
            </a:r>
            <a:r>
              <a:rPr lang="en-US" altLang="en-US" i="1" dirty="0"/>
              <a:t>g</a:t>
            </a:r>
            <a:r>
              <a:rPr lang="en-US" altLang="en-US" dirty="0"/>
              <a:t> we see that</a:t>
            </a:r>
          </a:p>
        </p:txBody>
      </p:sp>
      <p:graphicFrame>
        <p:nvGraphicFramePr>
          <p:cNvPr id="12" name="Content Placeholder 11" descr="lim_(x right arrow (negative 2)) (f(x)) = 1 and lim_(x right arrow (negative 2)) (g(x)) = (negative 1)">
            <a:extLst>
              <a:ext uri="{FF2B5EF4-FFF2-40B4-BE49-F238E27FC236}">
                <a16:creationId xmlns:a16="http://schemas.microsoft.com/office/drawing/2014/main" xmlns="" id="{F01EBACC-69C5-4CC5-8A8B-996D0589A97C}"/>
              </a:ext>
            </a:extLst>
          </p:cNvPr>
          <p:cNvGraphicFramePr>
            <a:graphicFrameLocks noGrp="1" noChangeAspect="1"/>
          </p:cNvGraphicFramePr>
          <p:nvPr>
            <p:ph sz="quarter" idx="24"/>
            <p:extLst/>
          </p:nvPr>
        </p:nvGraphicFramePr>
        <p:xfrm>
          <a:off x="3775075" y="1797050"/>
          <a:ext cx="4635500" cy="503238"/>
        </p:xfrm>
        <a:graphic>
          <a:graphicData uri="http://schemas.openxmlformats.org/presentationml/2006/ole">
            <mc:AlternateContent xmlns:mc="http://schemas.openxmlformats.org/markup-compatibility/2006">
              <mc:Choice xmlns:v="urn:schemas-microsoft-com:vml" Requires="v">
                <p:oleObj spid="_x0000_s507094" name="Equation" r:id="rId4" imgW="4800600" imgH="520560" progId="Equation.DSMT4">
                  <p:embed/>
                </p:oleObj>
              </mc:Choice>
              <mc:Fallback>
                <p:oleObj name="Equation" r:id="rId4" imgW="4800600" imgH="520560" progId="Equation.DSMT4">
                  <p:embed/>
                  <p:pic>
                    <p:nvPicPr>
                      <p:cNvPr id="0" name=""/>
                      <p:cNvPicPr/>
                      <p:nvPr/>
                    </p:nvPicPr>
                    <p:blipFill>
                      <a:blip r:embed="rId5"/>
                      <a:stretch>
                        <a:fillRect/>
                      </a:stretch>
                    </p:blipFill>
                    <p:spPr>
                      <a:xfrm>
                        <a:off x="3775075" y="1797050"/>
                        <a:ext cx="4635500" cy="50323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561BF78-2443-41D3-A2A6-307F76CA87E9}"/>
              </a:ext>
            </a:extLst>
          </p:cNvPr>
          <p:cNvSpPr>
            <a:spLocks noGrp="1"/>
          </p:cNvSpPr>
          <p:nvPr>
            <p:ph sz="quarter" idx="25"/>
          </p:nvPr>
        </p:nvSpPr>
        <p:spPr>
          <a:xfrm>
            <a:off x="736599" y="2370280"/>
            <a:ext cx="2708565" cy="372918"/>
          </a:xfrm>
        </p:spPr>
        <p:txBody>
          <a:bodyPr/>
          <a:lstStyle/>
          <a:p>
            <a:r>
              <a:rPr lang="en-US" altLang="en-US" dirty="0"/>
              <a:t>Therefore we have</a:t>
            </a:r>
          </a:p>
        </p:txBody>
      </p:sp>
      <p:graphicFrame>
        <p:nvGraphicFramePr>
          <p:cNvPr id="11" name="Content Placeholder 10" descr="lim_(x right arrow (negative 2)) [f(x) + 5 g(x)] = lim_(x right arrow (negative 2)) (f(x)) + lim_(x right arrow (negative 2)) [5 g(x)]"/>
          <p:cNvGraphicFramePr>
            <a:graphicFrameLocks noGrp="1" noChangeAspect="1"/>
          </p:cNvGraphicFramePr>
          <p:nvPr>
            <p:ph sz="quarter" idx="26"/>
            <p:extLst/>
          </p:nvPr>
        </p:nvGraphicFramePr>
        <p:xfrm>
          <a:off x="2579688" y="3149600"/>
          <a:ext cx="6142037" cy="561975"/>
        </p:xfrm>
        <a:graphic>
          <a:graphicData uri="http://schemas.openxmlformats.org/presentationml/2006/ole">
            <mc:AlternateContent xmlns:mc="http://schemas.openxmlformats.org/markup-compatibility/2006">
              <mc:Choice xmlns:v="urn:schemas-microsoft-com:vml" Requires="v">
                <p:oleObj spid="_x0000_s507095" name="Equation" r:id="rId6" imgW="5968800" imgH="545760" progId="Equation.DSMT4">
                  <p:embed/>
                </p:oleObj>
              </mc:Choice>
              <mc:Fallback>
                <p:oleObj name="Equation" r:id="rId6" imgW="5968800" imgH="545760" progId="Equation.DSMT4">
                  <p:embed/>
                  <p:pic>
                    <p:nvPicPr>
                      <p:cNvPr id="0" name=""/>
                      <p:cNvPicPr/>
                      <p:nvPr/>
                    </p:nvPicPr>
                    <p:blipFill>
                      <a:blip r:embed="rId7"/>
                      <a:stretch>
                        <a:fillRect/>
                      </a:stretch>
                    </p:blipFill>
                    <p:spPr>
                      <a:xfrm>
                        <a:off x="2579688" y="3149600"/>
                        <a:ext cx="6142037" cy="56197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3C22B62D-5EB9-4D4E-AB71-43EE36F0DFEA}"/>
              </a:ext>
            </a:extLst>
          </p:cNvPr>
          <p:cNvSpPr>
            <a:spLocks noGrp="1"/>
          </p:cNvSpPr>
          <p:nvPr>
            <p:ph sz="quarter" idx="27"/>
          </p:nvPr>
        </p:nvSpPr>
        <p:spPr>
          <a:xfrm>
            <a:off x="9016293" y="3216371"/>
            <a:ext cx="2565995" cy="342042"/>
          </a:xfrm>
        </p:spPr>
        <p:txBody>
          <a:bodyPr/>
          <a:lstStyle/>
          <a:p>
            <a:r>
              <a:rPr lang="en-US" altLang="en-US" dirty="0">
                <a:solidFill>
                  <a:srgbClr val="0079C2"/>
                </a:solidFill>
              </a:rPr>
              <a:t>(by Limit Law 1)</a:t>
            </a:r>
          </a:p>
        </p:txBody>
      </p:sp>
      <p:graphicFrame>
        <p:nvGraphicFramePr>
          <p:cNvPr id="4" name="Content Placeholder 3" descr="lim_(x right arrow (negative 2)) (f(x)) + 5(lim_(x right arrow (negative 2)) g(x))"/>
          <p:cNvGraphicFramePr>
            <a:graphicFrameLocks noGrp="1" noChangeAspect="1"/>
          </p:cNvGraphicFramePr>
          <p:nvPr>
            <p:ph sz="quarter" idx="29"/>
            <p:extLst/>
          </p:nvPr>
        </p:nvGraphicFramePr>
        <p:xfrm>
          <a:off x="5273675" y="3941763"/>
          <a:ext cx="3352800" cy="558800"/>
        </p:xfrm>
        <a:graphic>
          <a:graphicData uri="http://schemas.openxmlformats.org/presentationml/2006/ole">
            <mc:AlternateContent xmlns:mc="http://schemas.openxmlformats.org/markup-compatibility/2006">
              <mc:Choice xmlns:v="urn:schemas-microsoft-com:vml" Requires="v">
                <p:oleObj spid="_x0000_s507096" name="Equation" r:id="rId8" imgW="3124080" imgH="520560" progId="Equation.DSMT4">
                  <p:embed/>
                </p:oleObj>
              </mc:Choice>
              <mc:Fallback>
                <p:oleObj name="Equation" r:id="rId8" imgW="3124080" imgH="520560" progId="Equation.DSMT4">
                  <p:embed/>
                  <p:pic>
                    <p:nvPicPr>
                      <p:cNvPr id="0" name=""/>
                      <p:cNvPicPr/>
                      <p:nvPr/>
                    </p:nvPicPr>
                    <p:blipFill>
                      <a:blip r:embed="rId9"/>
                      <a:stretch>
                        <a:fillRect/>
                      </a:stretch>
                    </p:blipFill>
                    <p:spPr>
                      <a:xfrm>
                        <a:off x="5273675" y="3941763"/>
                        <a:ext cx="3352800" cy="5588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86A43D15-E1FB-43CC-8CF8-039A15C4BDDB}"/>
              </a:ext>
            </a:extLst>
          </p:cNvPr>
          <p:cNvSpPr>
            <a:spLocks noGrp="1"/>
          </p:cNvSpPr>
          <p:nvPr>
            <p:ph sz="quarter" idx="28"/>
          </p:nvPr>
        </p:nvSpPr>
        <p:spPr>
          <a:xfrm>
            <a:off x="9041954" y="3981396"/>
            <a:ext cx="2331341" cy="401185"/>
          </a:xfrm>
        </p:spPr>
        <p:txBody>
          <a:bodyPr/>
          <a:lstStyle/>
          <a:p>
            <a:r>
              <a:rPr lang="en-US" altLang="en-US" dirty="0">
                <a:solidFill>
                  <a:srgbClr val="0079C2"/>
                </a:solidFill>
              </a:rPr>
              <a:t>(by Limit Law 3)</a:t>
            </a:r>
          </a:p>
        </p:txBody>
      </p:sp>
      <p:graphicFrame>
        <p:nvGraphicFramePr>
          <p:cNvPr id="15" name="Content Placeholder 14" descr="= 1 + 5(negative 1) &#10;= (negative 4)"/>
          <p:cNvGraphicFramePr>
            <a:graphicFrameLocks noGrp="1" noChangeAspect="1"/>
          </p:cNvGraphicFramePr>
          <p:nvPr>
            <p:ph sz="quarter" idx="30"/>
            <p:extLst/>
          </p:nvPr>
        </p:nvGraphicFramePr>
        <p:xfrm>
          <a:off x="5262563" y="4752975"/>
          <a:ext cx="1408112" cy="844550"/>
        </p:xfrm>
        <a:graphic>
          <a:graphicData uri="http://schemas.openxmlformats.org/presentationml/2006/ole">
            <mc:AlternateContent xmlns:mc="http://schemas.openxmlformats.org/markup-compatibility/2006">
              <mc:Choice xmlns:v="urn:schemas-microsoft-com:vml" Requires="v">
                <p:oleObj spid="_x0000_s507097" name="Equation" r:id="rId10" imgW="1396800" imgH="838080" progId="Equation.DSMT4">
                  <p:embed/>
                </p:oleObj>
              </mc:Choice>
              <mc:Fallback>
                <p:oleObj name="Equation" r:id="rId10" imgW="1396800" imgH="838080" progId="Equation.DSMT4">
                  <p:embed/>
                  <p:pic>
                    <p:nvPicPr>
                      <p:cNvPr id="0" name=""/>
                      <p:cNvPicPr/>
                      <p:nvPr/>
                    </p:nvPicPr>
                    <p:blipFill>
                      <a:blip r:embed="rId11"/>
                      <a:stretch>
                        <a:fillRect/>
                      </a:stretch>
                    </p:blipFill>
                    <p:spPr>
                      <a:xfrm>
                        <a:off x="5262563" y="4752975"/>
                        <a:ext cx="1408112" cy="844550"/>
                      </a:xfrm>
                      <a:prstGeom prst="rect">
                        <a:avLst/>
                      </a:prstGeom>
                    </p:spPr>
                  </p:pic>
                </p:oleObj>
              </mc:Fallback>
            </mc:AlternateContent>
          </a:graphicData>
        </a:graphic>
      </p:graphicFrame>
    </p:spTree>
    <p:extLst>
      <p:ext uri="{BB962C8B-B14F-4D97-AF65-F5344CB8AC3E}">
        <p14:creationId xmlns:p14="http://schemas.microsoft.com/office/powerpoint/2010/main" val="2141983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EC7D7-AEA7-48F9-8C84-E7BCDF687235}"/>
              </a:ext>
            </a:extLst>
          </p:cNvPr>
          <p:cNvSpPr>
            <a:spLocks noGrp="1"/>
          </p:cNvSpPr>
          <p:nvPr>
            <p:ph type="title"/>
          </p:nvPr>
        </p:nvSpPr>
        <p:spPr/>
        <p:txBody>
          <a:bodyPr/>
          <a:lstStyle/>
          <a:p>
            <a:r>
              <a:rPr lang="en-IN" sz="3600" dirty="0" smtClean="0"/>
              <a:t>Definition of left-hand limit</a:t>
            </a:r>
            <a:endParaRPr lang="en-US" sz="3600" dirty="0"/>
          </a:p>
        </p:txBody>
      </p:sp>
      <mc:AlternateContent xmlns:mc="http://schemas.openxmlformats.org/markup-compatibility/2006" xmlns:a14="http://schemas.microsoft.com/office/drawing/2010/main">
        <mc:Choice Requires="a14">
          <p:sp>
            <p:nvSpPr>
              <p:cNvPr id="6" name="TextBox 5"/>
              <p:cNvSpPr txBox="1"/>
              <p:nvPr/>
            </p:nvSpPr>
            <p:spPr>
              <a:xfrm>
                <a:off x="1138533" y="1814906"/>
                <a:ext cx="1025117"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138533" y="1814906"/>
                <a:ext cx="1025117" cy="553998"/>
              </a:xfrm>
              <a:prstGeom prst="rect">
                <a:avLst/>
              </a:prstGeom>
              <a:blipFill rotWithShape="0">
                <a:blip r:embed="rId2"/>
                <a:stretch>
                  <a:fillRect/>
                </a:stretch>
              </a:blipFill>
              <a:effectLst/>
            </p:spPr>
            <p:txBody>
              <a:bodyPr/>
              <a:lstStyle/>
              <a:p>
                <a:r>
                  <a:rPr lang="en-US">
                    <a:noFill/>
                  </a:rPr>
                  <a:t> </a:t>
                </a:r>
              </a:p>
            </p:txBody>
          </p:sp>
        </mc:Fallback>
      </mc:AlternateContent>
      <p:sp>
        <p:nvSpPr>
          <p:cNvPr id="11" name="TextBox 10"/>
          <p:cNvSpPr txBox="1"/>
          <p:nvPr/>
        </p:nvSpPr>
        <p:spPr>
          <a:xfrm>
            <a:off x="643196" y="1850458"/>
            <a:ext cx="348478"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If</a:t>
            </a:r>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3" name="TextBox 12"/>
              <p:cNvSpPr txBox="1"/>
              <p:nvPr/>
            </p:nvSpPr>
            <p:spPr>
              <a:xfrm>
                <a:off x="604911" y="2538673"/>
                <a:ext cx="11255759" cy="1708160"/>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from the left then we say that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a:t>
                </a:r>
                <a:r>
                  <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left-hand limit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of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f(x) exists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at x</a:t>
                </a:r>
                <a:r>
                  <a:rPr lang="en-US" sz="3600" dirty="0">
                    <a:solidFill>
                      <a:srgbClr val="000000"/>
                    </a:solidFill>
                    <a:ea typeface="Cambria Math" panose="02040503050406030204" pitchFamily="18" charset="0"/>
                    <a:cs typeface="Open Sans" panose="020B0606030504020204" pitchFamily="34" charset="0"/>
                  </a:rPr>
                  <a:t> </a:t>
                </a:r>
                <a14:m>
                  <m:oMath xmlns:m="http://schemas.openxmlformats.org/officeDocument/2006/math">
                    <m:r>
                      <a:rPr lang="en-US" sz="3600" i="1">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a14:m>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 and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a:t>
                </a:r>
                <a:r>
                  <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left-hand limit</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of f(x)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is </a:t>
                </a:r>
                <a:r>
                  <a:rPr lang="en-US" sz="3600" i="1"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L</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as x approaches to </a:t>
                </a:r>
                <a:r>
                  <a:rPr lang="en-US" sz="3600" i="1"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a:t>
                </a:r>
                <a:endParaRPr lang="en-US" sz="3600" i="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04911" y="2538673"/>
                <a:ext cx="11255759" cy="1708160"/>
              </a:xfrm>
              <a:prstGeom prst="rect">
                <a:avLst/>
              </a:prstGeom>
              <a:blipFill rotWithShape="0">
                <a:blip r:embed="rId3"/>
                <a:stretch>
                  <a:fillRect l="-2436" t="-7117" b="-13523"/>
                </a:stretch>
              </a:blipFill>
              <a:effectLst/>
            </p:spPr>
            <p:txBody>
              <a:bodyPr/>
              <a:lstStyle/>
              <a:p>
                <a:r>
                  <a:rPr lang="en-US">
                    <a:noFill/>
                  </a:rPr>
                  <a:t> </a:t>
                </a:r>
              </a:p>
            </p:txBody>
          </p:sp>
        </mc:Fallback>
      </mc:AlternateContent>
      <p:sp>
        <p:nvSpPr>
          <p:cNvPr id="12" name="TextBox 11"/>
          <p:cNvSpPr txBox="1"/>
          <p:nvPr/>
        </p:nvSpPr>
        <p:spPr>
          <a:xfrm>
            <a:off x="604911" y="1089934"/>
            <a:ext cx="7315200" cy="600164"/>
          </a:xfrm>
          <a:prstGeom prst="rect">
            <a:avLst/>
          </a:prstGeom>
          <a:noFill/>
          <a:effectLst/>
        </p:spPr>
        <p:txBody>
          <a:bodyPr wrap="square" lIns="0" tIns="0" rIns="0" rtlCol="0" anchor="b">
            <a:spAutoFit/>
          </a:bodyPr>
          <a:lstStyle/>
          <a:p>
            <a:r>
              <a:rPr lang="en-US" sz="3600" dirty="0" smtClean="0">
                <a:latin typeface="Open Sans" panose="020B0606030504020204" pitchFamily="34" charset="0"/>
                <a:ea typeface="Open Sans" panose="020B0606030504020204" pitchFamily="34" charset="0"/>
                <a:cs typeface="Open Sans" panose="020B0606030504020204" pitchFamily="34" charset="0"/>
              </a:rPr>
              <a:t>Left-hand limit:</a:t>
            </a:r>
          </a:p>
        </p:txBody>
      </p:sp>
      <mc:AlternateContent xmlns:mc="http://schemas.openxmlformats.org/markup-compatibility/2006" xmlns:a14="http://schemas.microsoft.com/office/drawing/2010/main">
        <mc:Choice Requires="a14">
          <p:sp>
            <p:nvSpPr>
              <p:cNvPr id="16" name="TextBox 15"/>
              <p:cNvSpPr txBox="1"/>
              <p:nvPr/>
            </p:nvSpPr>
            <p:spPr>
              <a:xfrm>
                <a:off x="1551473" y="4999006"/>
                <a:ext cx="5898465"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e>
                                <m:sup>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r>
                        <a:rPr lang="en-US" sz="36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𝐿</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551473" y="4999006"/>
                <a:ext cx="5898465" cy="736099"/>
              </a:xfrm>
              <a:prstGeom prst="rect">
                <a:avLst/>
              </a:prstGeom>
              <a:blipFill rotWithShape="0">
                <a:blip r:embed="rId4"/>
                <a:stretch>
                  <a:fillRect/>
                </a:stretch>
              </a:blipFill>
              <a:effectLst/>
            </p:spPr>
            <p:txBody>
              <a:bodyPr/>
              <a:lstStyle/>
              <a:p>
                <a:r>
                  <a:rPr lang="en-US">
                    <a:noFill/>
                  </a:rPr>
                  <a:t> </a:t>
                </a:r>
              </a:p>
            </p:txBody>
          </p:sp>
        </mc:Fallback>
      </mc:AlternateContent>
      <p:sp>
        <p:nvSpPr>
          <p:cNvPr id="17" name="TextBox 16"/>
          <p:cNvSpPr txBox="1"/>
          <p:nvPr/>
        </p:nvSpPr>
        <p:spPr>
          <a:xfrm>
            <a:off x="651294" y="4447504"/>
            <a:ext cx="4770712"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Notation:</a:t>
            </a:r>
            <a:endPar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5332677" y="1842173"/>
                <a:ext cx="591606"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𝐿</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332677" y="1842173"/>
                <a:ext cx="591606" cy="553998"/>
              </a:xfrm>
              <a:prstGeom prst="rect">
                <a:avLst/>
              </a:prstGeom>
              <a:blipFill rotWithShape="0">
                <a:blip r:embed="rId5"/>
                <a:stretch>
                  <a:fillRect/>
                </a:stretch>
              </a:blipFill>
              <a:effectLst/>
            </p:spPr>
            <p:txBody>
              <a:bodyPr/>
              <a:lstStyle/>
              <a:p>
                <a:r>
                  <a:rPr lang="en-US">
                    <a:noFill/>
                  </a:rPr>
                  <a:t> </a:t>
                </a:r>
              </a:p>
            </p:txBody>
          </p:sp>
        </mc:Fallback>
      </mc:AlternateContent>
      <p:sp>
        <p:nvSpPr>
          <p:cNvPr id="19" name="TextBox 18"/>
          <p:cNvSpPr txBox="1"/>
          <p:nvPr/>
        </p:nvSpPr>
        <p:spPr>
          <a:xfrm>
            <a:off x="2310509" y="1806130"/>
            <a:ext cx="3092074"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approaches to </a:t>
            </a:r>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20" name="TextBox 19"/>
          <p:cNvSpPr txBox="1"/>
          <p:nvPr/>
        </p:nvSpPr>
        <p:spPr>
          <a:xfrm>
            <a:off x="6007534" y="1806130"/>
            <a:ext cx="1230393"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when </a:t>
            </a:r>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21" name="TextBox 20"/>
              <p:cNvSpPr txBox="1"/>
              <p:nvPr/>
            </p:nvSpPr>
            <p:spPr>
              <a:xfrm>
                <a:off x="7250410" y="1771149"/>
                <a:ext cx="51255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250410" y="1771149"/>
                <a:ext cx="512559" cy="553998"/>
              </a:xfrm>
              <a:prstGeom prst="rect">
                <a:avLst/>
              </a:prstGeom>
              <a:blipFill rotWithShape="0">
                <a:blip r:embed="rId6"/>
                <a:stretch>
                  <a:fillRect/>
                </a:stretch>
              </a:blipFill>
              <a:effectLst/>
            </p:spPr>
            <p:txBody>
              <a:bodyPr/>
              <a:lstStyle/>
              <a:p>
                <a:r>
                  <a:rPr lang="en-US">
                    <a:noFill/>
                  </a:rPr>
                  <a:t> </a:t>
                </a:r>
              </a:p>
            </p:txBody>
          </p:sp>
        </mc:Fallback>
      </mc:AlternateContent>
      <p:sp>
        <p:nvSpPr>
          <p:cNvPr id="22" name="TextBox 21"/>
          <p:cNvSpPr txBox="1"/>
          <p:nvPr/>
        </p:nvSpPr>
        <p:spPr>
          <a:xfrm>
            <a:off x="7935270" y="1794148"/>
            <a:ext cx="3256471"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approaches to </a:t>
            </a:r>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11097520" y="1802030"/>
                <a:ext cx="51255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1097520" y="1802030"/>
                <a:ext cx="512559" cy="553998"/>
              </a:xfrm>
              <a:prstGeom prst="rect">
                <a:avLst/>
              </a:prstGeom>
              <a:blipFill rotWithShape="0">
                <a:blip r:embed="rId7"/>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3023383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4B625-039D-43F9-AEBC-D02E985FBC61}"/>
              </a:ext>
            </a:extLst>
          </p:cNvPr>
          <p:cNvSpPr>
            <a:spLocks noGrp="1"/>
          </p:cNvSpPr>
          <p:nvPr>
            <p:ph type="title"/>
          </p:nvPr>
        </p:nvSpPr>
        <p:spPr/>
        <p:txBody>
          <a:bodyPr/>
          <a:lstStyle/>
          <a:p>
            <a:pPr algn="l"/>
            <a:r>
              <a:rPr lang="en-US" altLang="en-US" dirty="0"/>
              <a:t>Example 1(b) – Solution</a:t>
            </a:r>
            <a:endParaRPr lang="en-US" dirty="0"/>
          </a:p>
        </p:txBody>
      </p:sp>
      <p:sp>
        <p:nvSpPr>
          <p:cNvPr id="3" name="Content Placeholder 2">
            <a:extLst>
              <a:ext uri="{FF2B5EF4-FFF2-40B4-BE49-F238E27FC236}">
                <a16:creationId xmlns:a16="http://schemas.microsoft.com/office/drawing/2014/main" xmlns="" id="{A82F0FF7-2A7C-4203-8132-5F82CAA109C3}"/>
              </a:ext>
            </a:extLst>
          </p:cNvPr>
          <p:cNvSpPr>
            <a:spLocks noGrp="1"/>
          </p:cNvSpPr>
          <p:nvPr>
            <p:ph sz="quarter" idx="23"/>
          </p:nvPr>
        </p:nvSpPr>
        <p:spPr>
          <a:xfrm>
            <a:off x="736600" y="1289050"/>
            <a:ext cx="1829619" cy="274279"/>
          </a:xfrm>
        </p:spPr>
        <p:txBody>
          <a:bodyPr/>
          <a:lstStyle/>
          <a:p>
            <a:r>
              <a:rPr lang="en-US" altLang="en-US" dirty="0"/>
              <a:t>We see that</a:t>
            </a:r>
            <a:endParaRPr lang="en-US" dirty="0"/>
          </a:p>
        </p:txBody>
      </p:sp>
      <p:graphicFrame>
        <p:nvGraphicFramePr>
          <p:cNvPr id="20" name="Content Placeholder 19" descr="lim_(x right arrow 1) (f(x)) = 2.">
            <a:extLst>
              <a:ext uri="{FF2B5EF4-FFF2-40B4-BE49-F238E27FC236}">
                <a16:creationId xmlns:a16="http://schemas.microsoft.com/office/drawing/2014/main" xmlns="" id="{1F22DF29-917C-4F31-904B-8D267E95DC21}"/>
              </a:ext>
            </a:extLst>
          </p:cNvPr>
          <p:cNvGraphicFramePr>
            <a:graphicFrameLocks noGrp="1" noChangeAspect="1"/>
          </p:cNvGraphicFramePr>
          <p:nvPr>
            <p:ph sz="quarter" idx="24"/>
            <p:extLst/>
          </p:nvPr>
        </p:nvGraphicFramePr>
        <p:xfrm>
          <a:off x="2449513" y="1273175"/>
          <a:ext cx="1541462" cy="501650"/>
        </p:xfrm>
        <a:graphic>
          <a:graphicData uri="http://schemas.openxmlformats.org/presentationml/2006/ole">
            <mc:AlternateContent xmlns:mc="http://schemas.openxmlformats.org/markup-compatibility/2006">
              <mc:Choice xmlns:v="urn:schemas-microsoft-com:vml" Requires="v">
                <p:oleObj spid="_x0000_s508171" name="Equation" r:id="rId3" imgW="1600200" imgH="520560" progId="Equation.DSMT4">
                  <p:embed/>
                </p:oleObj>
              </mc:Choice>
              <mc:Fallback>
                <p:oleObj name="Equation" r:id="rId3" imgW="1600200" imgH="520560" progId="Equation.DSMT4">
                  <p:embed/>
                  <p:pic>
                    <p:nvPicPr>
                      <p:cNvPr id="0" name=""/>
                      <p:cNvPicPr/>
                      <p:nvPr/>
                    </p:nvPicPr>
                    <p:blipFill>
                      <a:blip r:embed="rId4"/>
                      <a:stretch>
                        <a:fillRect/>
                      </a:stretch>
                    </p:blipFill>
                    <p:spPr>
                      <a:xfrm>
                        <a:off x="2449513" y="1273175"/>
                        <a:ext cx="1541462" cy="5016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CC8DD2F-D3A7-42AA-96BA-CC78F54DB900}"/>
              </a:ext>
            </a:extLst>
          </p:cNvPr>
          <p:cNvSpPr>
            <a:spLocks noGrp="1"/>
          </p:cNvSpPr>
          <p:nvPr>
            <p:ph sz="quarter" idx="25"/>
          </p:nvPr>
        </p:nvSpPr>
        <p:spPr>
          <a:xfrm>
            <a:off x="4070577" y="1280259"/>
            <a:ext cx="575256" cy="323520"/>
          </a:xfrm>
        </p:spPr>
        <p:txBody>
          <a:bodyPr/>
          <a:lstStyle/>
          <a:p>
            <a:r>
              <a:rPr lang="en-US" altLang="en-US" dirty="0"/>
              <a:t>But</a:t>
            </a:r>
            <a:endParaRPr lang="en-US" dirty="0"/>
          </a:p>
        </p:txBody>
      </p:sp>
      <p:graphicFrame>
        <p:nvGraphicFramePr>
          <p:cNvPr id="22" name="Content Placeholder 21" descr="lim_(x right arrow 1)( g(x))">
            <a:extLst>
              <a:ext uri="{FF2B5EF4-FFF2-40B4-BE49-F238E27FC236}">
                <a16:creationId xmlns:a16="http://schemas.microsoft.com/office/drawing/2014/main" xmlns="" id="{2FB5A571-7F7C-4766-A494-3F2CE16F067A}"/>
              </a:ext>
            </a:extLst>
          </p:cNvPr>
          <p:cNvGraphicFramePr>
            <a:graphicFrameLocks noGrp="1" noChangeAspect="1"/>
          </p:cNvGraphicFramePr>
          <p:nvPr>
            <p:ph sz="quarter" idx="26"/>
            <p:extLst/>
          </p:nvPr>
        </p:nvGraphicFramePr>
        <p:xfrm>
          <a:off x="4611688" y="1208088"/>
          <a:ext cx="1187450" cy="560387"/>
        </p:xfrm>
        <a:graphic>
          <a:graphicData uri="http://schemas.openxmlformats.org/presentationml/2006/ole">
            <mc:AlternateContent xmlns:mc="http://schemas.openxmlformats.org/markup-compatibility/2006">
              <mc:Choice xmlns:v="urn:schemas-microsoft-com:vml" Requires="v">
                <p:oleObj spid="_x0000_s508172" name="Equation" r:id="rId5" imgW="1104840" imgH="520560" progId="Equation.DSMT4">
                  <p:embed/>
                </p:oleObj>
              </mc:Choice>
              <mc:Fallback>
                <p:oleObj name="Equation" r:id="rId5" imgW="1104840" imgH="520560" progId="Equation.DSMT4">
                  <p:embed/>
                  <p:pic>
                    <p:nvPicPr>
                      <p:cNvPr id="0" name=""/>
                      <p:cNvPicPr/>
                      <p:nvPr/>
                    </p:nvPicPr>
                    <p:blipFill>
                      <a:blip r:embed="rId6"/>
                      <a:stretch>
                        <a:fillRect/>
                      </a:stretch>
                    </p:blipFill>
                    <p:spPr>
                      <a:xfrm>
                        <a:off x="4611688" y="1208088"/>
                        <a:ext cx="1187450" cy="56038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131D6EC3-661E-46BC-90CE-3D83ED078B0B}"/>
              </a:ext>
            </a:extLst>
          </p:cNvPr>
          <p:cNvSpPr>
            <a:spLocks noGrp="1"/>
          </p:cNvSpPr>
          <p:nvPr>
            <p:ph sz="quarter" idx="27"/>
          </p:nvPr>
        </p:nvSpPr>
        <p:spPr>
          <a:xfrm>
            <a:off x="5866279" y="1296933"/>
            <a:ext cx="5056765" cy="362686"/>
          </a:xfrm>
        </p:spPr>
        <p:txBody>
          <a:bodyPr/>
          <a:lstStyle/>
          <a:p>
            <a:r>
              <a:rPr lang="en-US" altLang="en-US" dirty="0"/>
              <a:t>does not exist because the left</a:t>
            </a:r>
            <a:endParaRPr lang="en-US" dirty="0"/>
          </a:p>
        </p:txBody>
      </p:sp>
      <p:sp>
        <p:nvSpPr>
          <p:cNvPr id="8" name="Content Placeholder 7">
            <a:extLst>
              <a:ext uri="{FF2B5EF4-FFF2-40B4-BE49-F238E27FC236}">
                <a16:creationId xmlns:a16="http://schemas.microsoft.com/office/drawing/2014/main" xmlns="" id="{A280A7CA-0B1A-45D2-8F78-514D8D11326A}"/>
              </a:ext>
            </a:extLst>
          </p:cNvPr>
          <p:cNvSpPr>
            <a:spLocks noGrp="1"/>
          </p:cNvSpPr>
          <p:nvPr>
            <p:ph sz="quarter" idx="28"/>
          </p:nvPr>
        </p:nvSpPr>
        <p:spPr>
          <a:xfrm>
            <a:off x="736600" y="1823250"/>
            <a:ext cx="3968135" cy="317587"/>
          </a:xfrm>
        </p:spPr>
        <p:txBody>
          <a:bodyPr/>
          <a:lstStyle/>
          <a:p>
            <a:r>
              <a:rPr lang="en-US" altLang="en-US" dirty="0"/>
              <a:t>and right limits are different:</a:t>
            </a:r>
          </a:p>
        </p:txBody>
      </p:sp>
      <p:graphicFrame>
        <p:nvGraphicFramePr>
          <p:cNvPr id="24" name="Content Placeholder 23" descr="lim_(x right arrow 1^(negative)) (g(x)) = (negative 2). lim_(x right arrow 1^(+)) (g(x)) = (negative 1)">
            <a:extLst>
              <a:ext uri="{FF2B5EF4-FFF2-40B4-BE49-F238E27FC236}">
                <a16:creationId xmlns:a16="http://schemas.microsoft.com/office/drawing/2014/main" xmlns="" id="{BB66415C-6C2A-4C98-84A4-1A19F983DB13}"/>
              </a:ext>
            </a:extLst>
          </p:cNvPr>
          <p:cNvGraphicFramePr>
            <a:graphicFrameLocks noGrp="1" noChangeAspect="1"/>
          </p:cNvGraphicFramePr>
          <p:nvPr>
            <p:ph sz="quarter" idx="29"/>
            <p:extLst/>
          </p:nvPr>
        </p:nvGraphicFramePr>
        <p:xfrm>
          <a:off x="3951289" y="2244725"/>
          <a:ext cx="3927475" cy="514350"/>
        </p:xfrm>
        <a:graphic>
          <a:graphicData uri="http://schemas.openxmlformats.org/presentationml/2006/ole">
            <mc:AlternateContent xmlns:mc="http://schemas.openxmlformats.org/markup-compatibility/2006">
              <mc:Choice xmlns:v="urn:schemas-microsoft-com:vml" Requires="v">
                <p:oleObj spid="_x0000_s508173" name="Equation" r:id="rId7" imgW="4076640" imgH="533160" progId="Equation.DSMT4">
                  <p:embed/>
                </p:oleObj>
              </mc:Choice>
              <mc:Fallback>
                <p:oleObj name="Equation" r:id="rId7" imgW="4076640" imgH="533160" progId="Equation.DSMT4">
                  <p:embed/>
                  <p:pic>
                    <p:nvPicPr>
                      <p:cNvPr id="0" name=""/>
                      <p:cNvPicPr/>
                      <p:nvPr/>
                    </p:nvPicPr>
                    <p:blipFill>
                      <a:blip r:embed="rId8"/>
                      <a:stretch>
                        <a:fillRect/>
                      </a:stretch>
                    </p:blipFill>
                    <p:spPr>
                      <a:xfrm>
                        <a:off x="3951289" y="2244725"/>
                        <a:ext cx="3927475" cy="51435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FC6D41BD-8406-4976-BFB6-0EF6AC11F075}"/>
              </a:ext>
            </a:extLst>
          </p:cNvPr>
          <p:cNvSpPr>
            <a:spLocks noGrp="1"/>
          </p:cNvSpPr>
          <p:nvPr>
            <p:ph sz="quarter" idx="30"/>
          </p:nvPr>
        </p:nvSpPr>
        <p:spPr>
          <a:xfrm>
            <a:off x="736600" y="3047824"/>
            <a:ext cx="10273145" cy="649925"/>
          </a:xfrm>
        </p:spPr>
        <p:txBody>
          <a:bodyPr/>
          <a:lstStyle/>
          <a:p>
            <a:r>
              <a:rPr lang="en-US" altLang="en-US" dirty="0"/>
              <a:t>So we can’t use Law 4 for the desired limit. But we </a:t>
            </a:r>
            <a:r>
              <a:rPr lang="en-US" altLang="en-US" i="1" dirty="0"/>
              <a:t>can </a:t>
            </a:r>
            <a:r>
              <a:rPr lang="en-US" altLang="en-US" dirty="0"/>
              <a:t>use Law 4 for the one-sided limits:</a:t>
            </a:r>
          </a:p>
        </p:txBody>
      </p:sp>
      <p:graphicFrame>
        <p:nvGraphicFramePr>
          <p:cNvPr id="26" name="Content Placeholder 25" descr="lim_(x right arrow 1^(negative)) [f(x) g(x)] = (lim_(x right arrow 1^(negative)) f(x)) * (lim_(x right arrow 1^(negative)) g(x)) = 2 * (negative 2) = (negative 4). &#10;lim_(x right arrow 1^(+)) [f(x) g(x)] = (lim_(x right arrow 1^(+)) f(x)) * (lim_(x right arrow 1^(+)) g(x)) = 2 * (negative 1) = (negative 2)&#10;">
            <a:extLst>
              <a:ext uri="{FF2B5EF4-FFF2-40B4-BE49-F238E27FC236}">
                <a16:creationId xmlns:a16="http://schemas.microsoft.com/office/drawing/2014/main" xmlns="" id="{1C203EBF-920A-44AD-9755-10AA4BF891BF}"/>
              </a:ext>
            </a:extLst>
          </p:cNvPr>
          <p:cNvGraphicFramePr>
            <a:graphicFrameLocks noGrp="1" noChangeAspect="1"/>
          </p:cNvGraphicFramePr>
          <p:nvPr>
            <p:ph sz="quarter" idx="31"/>
            <p:extLst/>
          </p:nvPr>
        </p:nvGraphicFramePr>
        <p:xfrm>
          <a:off x="2744596" y="3835867"/>
          <a:ext cx="6561213" cy="1166438"/>
        </p:xfrm>
        <a:graphic>
          <a:graphicData uri="http://schemas.openxmlformats.org/presentationml/2006/ole">
            <mc:AlternateContent xmlns:mc="http://schemas.openxmlformats.org/markup-compatibility/2006">
              <mc:Choice xmlns:v="urn:schemas-microsoft-com:vml" Requires="v">
                <p:oleObj spid="_x0000_s508174" name="Equation" r:id="rId9" imgW="6717960" imgH="1193760" progId="Equation.DSMT4">
                  <p:embed/>
                </p:oleObj>
              </mc:Choice>
              <mc:Fallback>
                <p:oleObj name="Equation" r:id="rId9" imgW="6717960" imgH="1193760" progId="Equation.DSMT4">
                  <p:embed/>
                  <p:pic>
                    <p:nvPicPr>
                      <p:cNvPr id="0" name=""/>
                      <p:cNvPicPr/>
                      <p:nvPr/>
                    </p:nvPicPr>
                    <p:blipFill>
                      <a:blip r:embed="rId10"/>
                      <a:stretch>
                        <a:fillRect/>
                      </a:stretch>
                    </p:blipFill>
                    <p:spPr>
                      <a:xfrm>
                        <a:off x="2744596" y="3835867"/>
                        <a:ext cx="6561213" cy="1166438"/>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3D3AC1C7-DE2B-4869-AAD2-02270CF9E0A1}"/>
              </a:ext>
            </a:extLst>
          </p:cNvPr>
          <p:cNvSpPr>
            <a:spLocks noGrp="1"/>
          </p:cNvSpPr>
          <p:nvPr>
            <p:ph sz="quarter" idx="32"/>
          </p:nvPr>
        </p:nvSpPr>
        <p:spPr>
          <a:xfrm>
            <a:off x="730250" y="5526033"/>
            <a:ext cx="5365750" cy="335926"/>
          </a:xfrm>
        </p:spPr>
        <p:txBody>
          <a:bodyPr/>
          <a:lstStyle/>
          <a:p>
            <a:r>
              <a:rPr lang="en-US" altLang="en-US" dirty="0"/>
              <a:t>The left and right limits aren’t equal, so</a:t>
            </a:r>
            <a:endParaRPr lang="en-US" dirty="0"/>
          </a:p>
        </p:txBody>
      </p:sp>
      <p:graphicFrame>
        <p:nvGraphicFramePr>
          <p:cNvPr id="28" name="Content Placeholder 27" descr="lim_(x right arrow 1) [f(x) g(x)]">
            <a:extLst>
              <a:ext uri="{FF2B5EF4-FFF2-40B4-BE49-F238E27FC236}">
                <a16:creationId xmlns:a16="http://schemas.microsoft.com/office/drawing/2014/main" xmlns="" id="{F53D8C59-2F7C-4790-931D-63DEB2602696}"/>
              </a:ext>
            </a:extLst>
          </p:cNvPr>
          <p:cNvGraphicFramePr>
            <a:graphicFrameLocks noGrp="1" noChangeAspect="1"/>
          </p:cNvGraphicFramePr>
          <p:nvPr>
            <p:ph sz="quarter" idx="33"/>
            <p:extLst/>
          </p:nvPr>
        </p:nvGraphicFramePr>
        <p:xfrm>
          <a:off x="6042212" y="5445818"/>
          <a:ext cx="1993900" cy="546100"/>
        </p:xfrm>
        <a:graphic>
          <a:graphicData uri="http://schemas.openxmlformats.org/presentationml/2006/ole">
            <mc:AlternateContent xmlns:mc="http://schemas.openxmlformats.org/markup-compatibility/2006">
              <mc:Choice xmlns:v="urn:schemas-microsoft-com:vml" Requires="v">
                <p:oleObj spid="_x0000_s508175" name="Equation" r:id="rId11" imgW="1993680" imgH="545760" progId="Equation.DSMT4">
                  <p:embed/>
                </p:oleObj>
              </mc:Choice>
              <mc:Fallback>
                <p:oleObj name="Equation" r:id="rId11" imgW="1993680" imgH="545760" progId="Equation.DSMT4">
                  <p:embed/>
                  <p:pic>
                    <p:nvPicPr>
                      <p:cNvPr id="0" name=""/>
                      <p:cNvPicPr/>
                      <p:nvPr/>
                    </p:nvPicPr>
                    <p:blipFill>
                      <a:blip r:embed="rId12"/>
                      <a:stretch>
                        <a:fillRect/>
                      </a:stretch>
                    </p:blipFill>
                    <p:spPr>
                      <a:xfrm>
                        <a:off x="6042212" y="5445818"/>
                        <a:ext cx="1993900" cy="546100"/>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xmlns="" id="{AD47F91D-521C-409F-96E7-CDFF77DB523F}"/>
              </a:ext>
            </a:extLst>
          </p:cNvPr>
          <p:cNvSpPr>
            <a:spLocks noGrp="1"/>
          </p:cNvSpPr>
          <p:nvPr>
            <p:ph sz="quarter" idx="34"/>
          </p:nvPr>
        </p:nvSpPr>
        <p:spPr>
          <a:xfrm>
            <a:off x="8096418" y="5543409"/>
            <a:ext cx="2063832" cy="303045"/>
          </a:xfrm>
        </p:spPr>
        <p:txBody>
          <a:bodyPr/>
          <a:lstStyle/>
          <a:p>
            <a:r>
              <a:rPr lang="en-US" altLang="en-US" dirty="0"/>
              <a:t>does not exist.</a:t>
            </a:r>
            <a:endParaRPr lang="en-US" dirty="0"/>
          </a:p>
        </p:txBody>
      </p:sp>
    </p:spTree>
    <p:extLst>
      <p:ext uri="{BB962C8B-B14F-4D97-AF65-F5344CB8AC3E}">
        <p14:creationId xmlns:p14="http://schemas.microsoft.com/office/powerpoint/2010/main" val="636891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EAC4B625-039D-43F9-AEBC-D02E985FBC61}"/>
              </a:ext>
            </a:extLst>
          </p:cNvPr>
          <p:cNvSpPr>
            <a:spLocks noGrp="1"/>
          </p:cNvSpPr>
          <p:nvPr>
            <p:ph type="title"/>
          </p:nvPr>
        </p:nvSpPr>
        <p:spPr>
          <a:xfrm>
            <a:off x="838200" y="384048"/>
            <a:ext cx="10515600" cy="672105"/>
          </a:xfrm>
        </p:spPr>
        <p:txBody>
          <a:bodyPr/>
          <a:lstStyle/>
          <a:p>
            <a:pPr algn="l"/>
            <a:r>
              <a:rPr lang="en-US" altLang="en-US" dirty="0"/>
              <a:t>Example 1(c) – Solution</a:t>
            </a:r>
            <a:endParaRPr lang="en-US" dirty="0"/>
          </a:p>
        </p:txBody>
      </p:sp>
      <p:sp>
        <p:nvSpPr>
          <p:cNvPr id="3" name="Content Placeholder 2">
            <a:extLst>
              <a:ext uri="{FF2B5EF4-FFF2-40B4-BE49-F238E27FC236}">
                <a16:creationId xmlns:a16="http://schemas.microsoft.com/office/drawing/2014/main" xmlns="" id="{1A8235AF-A53A-4C8D-9421-97CE3F860387}"/>
              </a:ext>
            </a:extLst>
          </p:cNvPr>
          <p:cNvSpPr>
            <a:spLocks noGrp="1"/>
          </p:cNvSpPr>
          <p:nvPr>
            <p:ph sz="quarter" idx="23"/>
          </p:nvPr>
        </p:nvSpPr>
        <p:spPr>
          <a:xfrm>
            <a:off x="736600" y="1289050"/>
            <a:ext cx="3262745" cy="336550"/>
          </a:xfrm>
        </p:spPr>
        <p:txBody>
          <a:bodyPr/>
          <a:lstStyle/>
          <a:p>
            <a:r>
              <a:rPr lang="en-US" altLang="en-US" dirty="0"/>
              <a:t>The graphs show that</a:t>
            </a:r>
          </a:p>
        </p:txBody>
      </p:sp>
      <p:graphicFrame>
        <p:nvGraphicFramePr>
          <p:cNvPr id="12" name="Content Placeholder 11" descr="lim_(x right arrow 2) (f(x)) approximately 1.4 and lim_(x right arrow 2) (g(x)) = 0">
            <a:extLst>
              <a:ext uri="{FF2B5EF4-FFF2-40B4-BE49-F238E27FC236}">
                <a16:creationId xmlns:a16="http://schemas.microsoft.com/office/drawing/2014/main" xmlns="" id="{42365079-9342-40E7-8B1F-A53FC13008B1}"/>
              </a:ext>
            </a:extLst>
          </p:cNvPr>
          <p:cNvGraphicFramePr>
            <a:graphicFrameLocks noGrp="1" noChangeAspect="1"/>
          </p:cNvGraphicFramePr>
          <p:nvPr>
            <p:ph sz="quarter" idx="24"/>
            <p:extLst/>
          </p:nvPr>
        </p:nvGraphicFramePr>
        <p:xfrm>
          <a:off x="2479675" y="1797050"/>
          <a:ext cx="4129088" cy="520700"/>
        </p:xfrm>
        <a:graphic>
          <a:graphicData uri="http://schemas.openxmlformats.org/presentationml/2006/ole">
            <mc:AlternateContent xmlns:mc="http://schemas.openxmlformats.org/markup-compatibility/2006">
              <mc:Choice xmlns:v="urn:schemas-microsoft-com:vml" Requires="v">
                <p:oleObj spid="_x0000_s508983" name="Equation" r:id="rId3" imgW="4127400" imgH="520560" progId="Equation.DSMT4">
                  <p:embed/>
                </p:oleObj>
              </mc:Choice>
              <mc:Fallback>
                <p:oleObj name="Equation" r:id="rId3" imgW="4127400" imgH="520560" progId="Equation.DSMT4">
                  <p:embed/>
                  <p:pic>
                    <p:nvPicPr>
                      <p:cNvPr id="0" name=""/>
                      <p:cNvPicPr/>
                      <p:nvPr/>
                    </p:nvPicPr>
                    <p:blipFill>
                      <a:blip r:embed="rId4"/>
                      <a:stretch>
                        <a:fillRect/>
                      </a:stretch>
                    </p:blipFill>
                    <p:spPr>
                      <a:xfrm>
                        <a:off x="2479675" y="1797050"/>
                        <a:ext cx="4129088" cy="5207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1D3164D-708B-46BA-AE5C-A4E978DBAC0A}"/>
              </a:ext>
            </a:extLst>
          </p:cNvPr>
          <p:cNvSpPr>
            <a:spLocks noGrp="1"/>
          </p:cNvSpPr>
          <p:nvPr>
            <p:ph sz="quarter" idx="25"/>
          </p:nvPr>
        </p:nvSpPr>
        <p:spPr>
          <a:xfrm>
            <a:off x="736600" y="2604318"/>
            <a:ext cx="7316020" cy="2397988"/>
          </a:xfrm>
        </p:spPr>
        <p:txBody>
          <a:bodyPr/>
          <a:lstStyle/>
          <a:p>
            <a:pPr>
              <a:lnSpc>
                <a:spcPct val="100000"/>
              </a:lnSpc>
              <a:spcAft>
                <a:spcPts val="600"/>
              </a:spcAft>
            </a:pPr>
            <a:r>
              <a:rPr lang="en-US" altLang="en-US" dirty="0"/>
              <a:t>Because the limit of the denominator is 0, we can’t use Law 5.</a:t>
            </a:r>
          </a:p>
          <a:p>
            <a:pPr>
              <a:lnSpc>
                <a:spcPct val="100000"/>
              </a:lnSpc>
              <a:spcAft>
                <a:spcPts val="600"/>
              </a:spcAft>
            </a:pPr>
            <a:r>
              <a:rPr lang="en-US" altLang="en-US" dirty="0"/>
              <a:t>The given limit does not exist because the denominator approaches 0 while the numerator approaches a nonzero number.</a:t>
            </a:r>
          </a:p>
        </p:txBody>
      </p:sp>
      <p:sp>
        <p:nvSpPr>
          <p:cNvPr id="7" name="Content Placeholder 6">
            <a:extLst>
              <a:ext uri="{FF2B5EF4-FFF2-40B4-BE49-F238E27FC236}">
                <a16:creationId xmlns:a16="http://schemas.microsoft.com/office/drawing/2014/main" xmlns="" id="{7DBBCDB8-6286-409A-8D49-96C8E71A8DEA}"/>
              </a:ext>
            </a:extLst>
          </p:cNvPr>
          <p:cNvSpPr>
            <a:spLocks noGrp="1"/>
          </p:cNvSpPr>
          <p:nvPr>
            <p:ph sz="quarter" idx="27"/>
          </p:nvPr>
        </p:nvSpPr>
        <p:spPr>
          <a:xfrm>
            <a:off x="9462783" y="4533042"/>
            <a:ext cx="817605" cy="212381"/>
          </a:xfrm>
        </p:spPr>
        <p:txBody>
          <a:bodyPr/>
          <a:lstStyle/>
          <a:p>
            <a:r>
              <a:rPr lang="en-US" altLang="en-US" sz="1200" b="1" dirty="0"/>
              <a:t>Figure 1</a:t>
            </a:r>
          </a:p>
        </p:txBody>
      </p:sp>
      <p:pic>
        <p:nvPicPr>
          <p:cNvPr id="4" name="Content Placeholder 3" descr="Two curves are graphed on the x y coordinate plane. The curve for f enters the bottom left of the viewing window in the third quadrant, rises up to an open circle at (negative 2, 1), falls and rises to (1, 2), then falls to (3, 0). A closed circle is marked at point (negative 2, 2). The graph of g has two branches. One branch is a line that falls through (negative 2, negative 1) up to a closed circle at (1, negative 2). The other branch is a line that rises from the open circle at (1, negative 1) through (3, 1)."/>
          <p:cNvPicPr>
            <a:picLocks noGrp="1" noChangeAspect="1"/>
          </p:cNvPicPr>
          <p:nvPr>
            <p:ph sz="quarter" idx="26"/>
          </p:nvPr>
        </p:nvPicPr>
        <p:blipFill>
          <a:blip r:embed="rId5">
            <a:extLst>
              <a:ext uri="{28A0092B-C50C-407E-A947-70E740481C1C}">
                <a14:useLocalDpi xmlns:a14="http://schemas.microsoft.com/office/drawing/2010/main" val="0"/>
              </a:ext>
            </a:extLst>
          </a:blip>
          <a:stretch>
            <a:fillRect/>
          </a:stretch>
        </p:blipFill>
        <p:spPr>
          <a:xfrm>
            <a:off x="8052620" y="1746951"/>
            <a:ext cx="3488210" cy="2674583"/>
          </a:xfrm>
        </p:spPr>
      </p:pic>
    </p:spTree>
    <p:extLst>
      <p:ext uri="{BB962C8B-B14F-4D97-AF65-F5344CB8AC3E}">
        <p14:creationId xmlns:p14="http://schemas.microsoft.com/office/powerpoint/2010/main" val="608741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6E2C1D-1567-4457-B514-566C8D43A340}"/>
              </a:ext>
            </a:extLst>
          </p:cNvPr>
          <p:cNvSpPr>
            <a:spLocks noGrp="1"/>
          </p:cNvSpPr>
          <p:nvPr>
            <p:ph type="title"/>
          </p:nvPr>
        </p:nvSpPr>
        <p:spPr/>
        <p:txBody>
          <a:bodyPr/>
          <a:lstStyle/>
          <a:p>
            <a:pPr algn="l"/>
            <a:r>
              <a:rPr lang="en-US" altLang="en-US" dirty="0" smtClean="0"/>
              <a:t>Example 2</a:t>
            </a:r>
            <a:endParaRPr lang="en-US" dirty="0"/>
          </a:p>
        </p:txBody>
      </p:sp>
      <p:sp>
        <p:nvSpPr>
          <p:cNvPr id="3" name="Content Placeholder 2">
            <a:extLst>
              <a:ext uri="{FF2B5EF4-FFF2-40B4-BE49-F238E27FC236}">
                <a16:creationId xmlns="" xmlns:a16="http://schemas.microsoft.com/office/drawing/2014/main" id="{A30C1AC8-3728-4C6C-BEE1-EE0CE5CAE609}"/>
              </a:ext>
            </a:extLst>
          </p:cNvPr>
          <p:cNvSpPr>
            <a:spLocks noGrp="1"/>
          </p:cNvSpPr>
          <p:nvPr>
            <p:ph sz="quarter" idx="23"/>
          </p:nvPr>
        </p:nvSpPr>
        <p:spPr>
          <a:xfrm>
            <a:off x="736600" y="1383272"/>
            <a:ext cx="10718800" cy="445241"/>
          </a:xfrm>
        </p:spPr>
        <p:txBody>
          <a:bodyPr/>
          <a:lstStyle/>
          <a:p>
            <a:pPr>
              <a:lnSpc>
                <a:spcPct val="100000"/>
              </a:lnSpc>
            </a:pPr>
            <a:r>
              <a:rPr lang="en-IN" dirty="0"/>
              <a:t>Find</a:t>
            </a:r>
            <a:endParaRPr lang="en-US" altLang="en-US" dirty="0"/>
          </a:p>
        </p:txBody>
      </p:sp>
      <p:sp>
        <p:nvSpPr>
          <p:cNvPr id="5" name="Content Placeholder 4">
            <a:extLst>
              <a:ext uri="{FF2B5EF4-FFF2-40B4-BE49-F238E27FC236}">
                <a16:creationId xmlns="" xmlns:a16="http://schemas.microsoft.com/office/drawing/2014/main" id="{2769D9E1-720D-4C2F-A6C6-545AD138728D}"/>
              </a:ext>
            </a:extLst>
          </p:cNvPr>
          <p:cNvSpPr>
            <a:spLocks noGrp="1"/>
          </p:cNvSpPr>
          <p:nvPr>
            <p:ph sz="quarter" idx="24"/>
          </p:nvPr>
        </p:nvSpPr>
        <p:spPr>
          <a:xfrm>
            <a:off x="736601" y="2801277"/>
            <a:ext cx="1297152" cy="856321"/>
          </a:xfrm>
        </p:spPr>
        <p:txBody>
          <a:bodyPr/>
          <a:lstStyle/>
          <a:p>
            <a:pPr>
              <a:lnSpc>
                <a:spcPct val="100000"/>
              </a:lnSpc>
            </a:pPr>
            <a:r>
              <a:rPr lang="en-US" dirty="0">
                <a:solidFill>
                  <a:srgbClr val="0079C2"/>
                </a:solidFill>
              </a:rPr>
              <a:t>Solution:</a:t>
            </a:r>
          </a:p>
          <a:p>
            <a:pPr>
              <a:lnSpc>
                <a:spcPct val="100000"/>
              </a:lnSpc>
            </a:pPr>
            <a:r>
              <a:rPr lang="en-IN" dirty="0" smtClean="0"/>
              <a:t>Let</a:t>
            </a:r>
            <a:endParaRPr lang="en-US" dirty="0"/>
          </a:p>
        </p:txBody>
      </p:sp>
      <p:graphicFrame>
        <p:nvGraphicFramePr>
          <p:cNvPr id="9" name="Content Placeholder 19" descr="f(x) = (x^2 minus 1)∕(x minus 1).">
            <a:extLst>
              <a:ext uri="{FF2B5EF4-FFF2-40B4-BE49-F238E27FC236}">
                <a16:creationId xmlns="" xmlns:a16="http://schemas.microsoft.com/office/drawing/2014/main" id="{16FEA136-67E1-4DAA-B0A7-942C97D03ED4}"/>
              </a:ext>
            </a:extLst>
          </p:cNvPr>
          <p:cNvGraphicFramePr>
            <a:graphicFrameLocks noGrp="1" noChangeAspect="1"/>
          </p:cNvGraphicFramePr>
          <p:nvPr>
            <p:ph sz="quarter" idx="4294967295"/>
            <p:extLst/>
          </p:nvPr>
        </p:nvGraphicFramePr>
        <p:xfrm>
          <a:off x="1291237" y="3274444"/>
          <a:ext cx="3107342" cy="383154"/>
        </p:xfrm>
        <a:graphic>
          <a:graphicData uri="http://schemas.openxmlformats.org/presentationml/2006/ole">
            <mc:AlternateContent xmlns:mc="http://schemas.openxmlformats.org/markup-compatibility/2006">
              <mc:Choice xmlns:v="urn:schemas-microsoft-com:vml" Requires="v">
                <p:oleObj spid="_x0000_s514104" name="Equation" r:id="rId3" imgW="3288960" imgH="406080" progId="Equation.DSMT4">
                  <p:embed/>
                </p:oleObj>
              </mc:Choice>
              <mc:Fallback>
                <p:oleObj name="Equation" r:id="rId3" imgW="3288960" imgH="406080" progId="Equation.DSMT4">
                  <p:embed/>
                  <p:pic>
                    <p:nvPicPr>
                      <p:cNvPr id="0" name=""/>
                      <p:cNvPicPr/>
                      <p:nvPr/>
                    </p:nvPicPr>
                    <p:blipFill>
                      <a:blip r:embed="rId4"/>
                      <a:stretch>
                        <a:fillRect/>
                      </a:stretch>
                    </p:blipFill>
                    <p:spPr>
                      <a:xfrm>
                        <a:off x="1291237" y="3274444"/>
                        <a:ext cx="3107342" cy="383154"/>
                      </a:xfrm>
                      <a:prstGeom prst="rect">
                        <a:avLst/>
                      </a:prstGeom>
                    </p:spPr>
                  </p:pic>
                </p:oleObj>
              </mc:Fallback>
            </mc:AlternateContent>
          </a:graphicData>
        </a:graphic>
      </p:graphicFrame>
      <p:sp>
        <p:nvSpPr>
          <p:cNvPr id="8" name="Content Placeholder 4">
            <a:extLst>
              <a:ext uri="{FF2B5EF4-FFF2-40B4-BE49-F238E27FC236}">
                <a16:creationId xmlns="" xmlns:a16="http://schemas.microsoft.com/office/drawing/2014/main" id="{2769D9E1-720D-4C2F-A6C6-545AD138728D}"/>
              </a:ext>
            </a:extLst>
          </p:cNvPr>
          <p:cNvSpPr>
            <a:spLocks noGrp="1"/>
          </p:cNvSpPr>
          <p:nvPr>
            <p:ph sz="quarter" idx="24"/>
          </p:nvPr>
        </p:nvSpPr>
        <p:spPr>
          <a:xfrm>
            <a:off x="752370" y="3294997"/>
            <a:ext cx="10617200" cy="835768"/>
          </a:xfrm>
        </p:spPr>
        <p:txBody>
          <a:bodyPr/>
          <a:lstStyle/>
          <a:p>
            <a:pPr>
              <a:lnSpc>
                <a:spcPct val="100000"/>
              </a:lnSpc>
            </a:pPr>
            <a:r>
              <a:rPr lang="en-IN" dirty="0" smtClean="0"/>
              <a:t>                                             We can </a:t>
            </a:r>
            <a:r>
              <a:rPr lang="en-IN" dirty="0"/>
              <a:t>find the limit by substituting </a:t>
            </a:r>
            <a:r>
              <a:rPr lang="en-IN" i="1" dirty="0"/>
              <a:t>x </a:t>
            </a:r>
            <a:r>
              <a:rPr lang="en-IN" dirty="0"/>
              <a:t>= </a:t>
            </a:r>
            <a:r>
              <a:rPr lang="en-IN" dirty="0" smtClean="0"/>
              <a:t>2 </a:t>
            </a:r>
            <a:r>
              <a:rPr lang="en-IN" dirty="0"/>
              <a:t>because </a:t>
            </a:r>
            <a:r>
              <a:rPr lang="en-IN" i="1" dirty="0" smtClean="0"/>
              <a:t>f</a:t>
            </a:r>
            <a:r>
              <a:rPr lang="en-IN" sz="400" i="1" dirty="0" smtClean="0"/>
              <a:t> </a:t>
            </a:r>
            <a:r>
              <a:rPr lang="en-IN" dirty="0" smtClean="0"/>
              <a:t>(2) is </a:t>
            </a:r>
            <a:r>
              <a:rPr lang="en-IN" dirty="0"/>
              <a:t>defined. </a:t>
            </a:r>
            <a:r>
              <a:rPr lang="en-IN" dirty="0" smtClean="0"/>
              <a:t> </a:t>
            </a:r>
            <a:r>
              <a:rPr lang="en-IN" dirty="0"/>
              <a:t>W</a:t>
            </a:r>
            <a:r>
              <a:rPr lang="en-IN" dirty="0" smtClean="0"/>
              <a:t>e </a:t>
            </a:r>
            <a:r>
              <a:rPr lang="en-IN" dirty="0"/>
              <a:t>apply the Quotient Law, </a:t>
            </a:r>
            <a:r>
              <a:rPr lang="en-IN" dirty="0" smtClean="0"/>
              <a:t>or we can </a:t>
            </a:r>
            <a:r>
              <a:rPr lang="en-IN" dirty="0"/>
              <a:t>apply </a:t>
            </a:r>
            <a:r>
              <a:rPr lang="en-IN" dirty="0" smtClean="0"/>
              <a:t>direct substitution.</a:t>
            </a:r>
            <a:endParaRPr lang="en-IN" dirty="0"/>
          </a:p>
        </p:txBody>
      </p:sp>
      <mc:AlternateContent xmlns:mc="http://schemas.openxmlformats.org/markup-compatibility/2006" xmlns:a14="http://schemas.microsoft.com/office/drawing/2010/main">
        <mc:Choice Requires="a14">
          <p:sp>
            <p:nvSpPr>
              <p:cNvPr id="4" name="TextBox 3"/>
              <p:cNvSpPr txBox="1"/>
              <p:nvPr/>
            </p:nvSpPr>
            <p:spPr>
              <a:xfrm>
                <a:off x="1415352" y="1116262"/>
                <a:ext cx="1429556" cy="74116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415352" y="1116262"/>
                <a:ext cx="1429556" cy="741165"/>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876845" y="4337228"/>
                <a:ext cx="2733792" cy="74116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
                            <m:fPr>
                              <m:ctrlP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2</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3</m:t>
                          </m:r>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876845" y="4337228"/>
                <a:ext cx="2733792" cy="741165"/>
              </a:xfrm>
              <a:prstGeom prst="rect">
                <a:avLst/>
              </a:prstGeom>
              <a:blipFill rotWithShape="0">
                <a:blip r:embed="rId6"/>
                <a:stretch>
                  <a:fillRect r="-14732" b="-820"/>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630754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pPr algn="l"/>
            <a:r>
              <a:rPr lang="en-US" altLang="en-US" dirty="0" smtClean="0"/>
              <a:t>Example 3</a:t>
            </a:r>
            <a:endParaRPr lang="en-US" dirty="0"/>
          </a:p>
        </p:txBody>
      </p:sp>
      <p:sp>
        <p:nvSpPr>
          <p:cNvPr id="3"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36600" y="1289049"/>
            <a:ext cx="10718800" cy="445241"/>
          </a:xfrm>
        </p:spPr>
        <p:txBody>
          <a:bodyPr/>
          <a:lstStyle/>
          <a:p>
            <a:pPr>
              <a:lnSpc>
                <a:spcPct val="100000"/>
              </a:lnSpc>
            </a:pPr>
            <a:r>
              <a:rPr lang="en-IN" dirty="0"/>
              <a:t>Find</a:t>
            </a:r>
            <a:endParaRPr lang="en-US" altLang="en-US" dirty="0"/>
          </a:p>
        </p:txBody>
      </p:sp>
      <p:graphicFrame>
        <p:nvGraphicFramePr>
          <p:cNvPr id="20" name="Content Placeholder 19" descr="lim_(x right arrow 1) ((x^2 minus 1)∕(x minus 1)).">
            <a:extLst>
              <a:ext uri="{FF2B5EF4-FFF2-40B4-BE49-F238E27FC236}">
                <a16:creationId xmlns:a16="http://schemas.microsoft.com/office/drawing/2014/main" xmlns="" id="{16FEA136-67E1-4DAA-B0A7-942C97D03ED4}"/>
              </a:ext>
            </a:extLst>
          </p:cNvPr>
          <p:cNvGraphicFramePr>
            <a:graphicFrameLocks noGrp="1" noChangeAspect="1"/>
          </p:cNvGraphicFramePr>
          <p:nvPr>
            <p:ph sz="quarter" idx="25"/>
            <p:extLst/>
          </p:nvPr>
        </p:nvGraphicFramePr>
        <p:xfrm>
          <a:off x="1543772" y="1672153"/>
          <a:ext cx="1171719" cy="700882"/>
        </p:xfrm>
        <a:graphic>
          <a:graphicData uri="http://schemas.openxmlformats.org/presentationml/2006/ole">
            <mc:AlternateContent xmlns:mc="http://schemas.openxmlformats.org/markup-compatibility/2006">
              <mc:Choice xmlns:v="urn:schemas-microsoft-com:vml" Requires="v">
                <p:oleObj spid="_x0000_s515236" name="Equation" r:id="rId3" imgW="1295280" imgH="774360" progId="Equation.DSMT4">
                  <p:embed/>
                </p:oleObj>
              </mc:Choice>
              <mc:Fallback>
                <p:oleObj name="Equation" r:id="rId3" imgW="1295280" imgH="774360" progId="Equation.DSMT4">
                  <p:embed/>
                  <p:pic>
                    <p:nvPicPr>
                      <p:cNvPr id="0" name=""/>
                      <p:cNvPicPr/>
                      <p:nvPr/>
                    </p:nvPicPr>
                    <p:blipFill>
                      <a:blip r:embed="rId4"/>
                      <a:stretch>
                        <a:fillRect/>
                      </a:stretch>
                    </p:blipFill>
                    <p:spPr>
                      <a:xfrm>
                        <a:off x="1543772" y="1672153"/>
                        <a:ext cx="1171719" cy="70088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36601" y="2801277"/>
            <a:ext cx="1297152" cy="856321"/>
          </a:xfrm>
        </p:spPr>
        <p:txBody>
          <a:bodyPr/>
          <a:lstStyle/>
          <a:p>
            <a:pPr>
              <a:lnSpc>
                <a:spcPct val="100000"/>
              </a:lnSpc>
            </a:pPr>
            <a:r>
              <a:rPr lang="en-US" dirty="0">
                <a:solidFill>
                  <a:srgbClr val="0079C2"/>
                </a:solidFill>
              </a:rPr>
              <a:t>Solution:</a:t>
            </a:r>
          </a:p>
          <a:p>
            <a:pPr>
              <a:lnSpc>
                <a:spcPct val="100000"/>
              </a:lnSpc>
            </a:pPr>
            <a:r>
              <a:rPr lang="en-IN" dirty="0" smtClean="0"/>
              <a:t>Let</a:t>
            </a:r>
            <a:endParaRPr lang="en-US" dirty="0"/>
          </a:p>
        </p:txBody>
      </p:sp>
      <p:graphicFrame>
        <p:nvGraphicFramePr>
          <p:cNvPr id="9" name="Content Placeholder 19" descr="f(x) = (x^2 minus 1)∕(x minus 1).">
            <a:extLst>
              <a:ext uri="{FF2B5EF4-FFF2-40B4-BE49-F238E27FC236}">
                <a16:creationId xmlns:a16="http://schemas.microsoft.com/office/drawing/2014/main" xmlns="" id="{16FEA136-67E1-4DAA-B0A7-942C97D03ED4}"/>
              </a:ext>
            </a:extLst>
          </p:cNvPr>
          <p:cNvGraphicFramePr>
            <a:graphicFrameLocks noGrp="1" noChangeAspect="1"/>
          </p:cNvGraphicFramePr>
          <p:nvPr>
            <p:ph sz="quarter" idx="4294967295"/>
            <p:extLst/>
          </p:nvPr>
        </p:nvGraphicFramePr>
        <p:xfrm>
          <a:off x="1291237" y="3274444"/>
          <a:ext cx="3107342" cy="383154"/>
        </p:xfrm>
        <a:graphic>
          <a:graphicData uri="http://schemas.openxmlformats.org/presentationml/2006/ole">
            <mc:AlternateContent xmlns:mc="http://schemas.openxmlformats.org/markup-compatibility/2006">
              <mc:Choice xmlns:v="urn:schemas-microsoft-com:vml" Requires="v">
                <p:oleObj spid="_x0000_s515237" name="Equation" r:id="rId5" imgW="3288960" imgH="406080" progId="Equation.DSMT4">
                  <p:embed/>
                </p:oleObj>
              </mc:Choice>
              <mc:Fallback>
                <p:oleObj name="Equation" r:id="rId5" imgW="3288960" imgH="406080" progId="Equation.DSMT4">
                  <p:embed/>
                  <p:pic>
                    <p:nvPicPr>
                      <p:cNvPr id="0" name=""/>
                      <p:cNvPicPr/>
                      <p:nvPr/>
                    </p:nvPicPr>
                    <p:blipFill>
                      <a:blip r:embed="rId6"/>
                      <a:stretch>
                        <a:fillRect/>
                      </a:stretch>
                    </p:blipFill>
                    <p:spPr>
                      <a:xfrm>
                        <a:off x="1291237" y="3274444"/>
                        <a:ext cx="3107342" cy="383154"/>
                      </a:xfrm>
                      <a:prstGeom prst="rect">
                        <a:avLst/>
                      </a:prstGeom>
                    </p:spPr>
                  </p:pic>
                </p:oleObj>
              </mc:Fallback>
            </mc:AlternateContent>
          </a:graphicData>
        </a:graphic>
      </p:graphicFrame>
      <p:sp>
        <p:nvSpPr>
          <p:cNvPr id="8"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52370" y="3294997"/>
            <a:ext cx="10617200" cy="2371512"/>
          </a:xfrm>
        </p:spPr>
        <p:txBody>
          <a:bodyPr/>
          <a:lstStyle/>
          <a:p>
            <a:pPr>
              <a:lnSpc>
                <a:spcPct val="100000"/>
              </a:lnSpc>
            </a:pPr>
            <a:r>
              <a:rPr lang="en-IN" dirty="0" smtClean="0"/>
              <a:t>                                             We </a:t>
            </a:r>
            <a:r>
              <a:rPr lang="en-IN" dirty="0"/>
              <a:t>can’t find the limit by substituting </a:t>
            </a:r>
            <a:r>
              <a:rPr lang="en-IN" i="1" dirty="0"/>
              <a:t>x </a:t>
            </a:r>
            <a:r>
              <a:rPr lang="en-IN" dirty="0"/>
              <a:t>= 1 because </a:t>
            </a:r>
            <a:r>
              <a:rPr lang="en-IN" i="1" dirty="0" smtClean="0"/>
              <a:t>f</a:t>
            </a:r>
            <a:r>
              <a:rPr lang="en-IN" sz="400" i="1" dirty="0" smtClean="0"/>
              <a:t> </a:t>
            </a:r>
            <a:r>
              <a:rPr lang="en-IN" dirty="0"/>
              <a:t>(1) isn’t defined. Nor can we apply the Quotient Law, because the limit of the denominator is 0. </a:t>
            </a:r>
          </a:p>
          <a:p>
            <a:pPr>
              <a:lnSpc>
                <a:spcPct val="100000"/>
              </a:lnSpc>
            </a:pPr>
            <a:endParaRPr lang="en-IN" sz="1050" dirty="0"/>
          </a:p>
          <a:p>
            <a:pPr>
              <a:lnSpc>
                <a:spcPct val="100000"/>
              </a:lnSpc>
            </a:pPr>
            <a:r>
              <a:rPr lang="en-IN" dirty="0"/>
              <a:t>Instead, we need to do some preliminary algebra. We factor the numerator as a difference of squares:</a:t>
            </a:r>
            <a:endParaRPr lang="en-US" dirty="0"/>
          </a:p>
        </p:txBody>
      </p:sp>
      <p:graphicFrame>
        <p:nvGraphicFramePr>
          <p:cNvPr id="7" name="Content Placeholder 19" descr="(x^2 minus 1)∕(x minus 1) = ((x minus 1)(x + 1))∕(x minus 1)">
            <a:extLst>
              <a:ext uri="{FF2B5EF4-FFF2-40B4-BE49-F238E27FC236}">
                <a16:creationId xmlns:a16="http://schemas.microsoft.com/office/drawing/2014/main" xmlns="" id="{16FEA136-67E1-4DAA-B0A7-942C97D03ED4}"/>
              </a:ext>
            </a:extLst>
          </p:cNvPr>
          <p:cNvGraphicFramePr>
            <a:graphicFrameLocks noGrp="1" noChangeAspect="1"/>
          </p:cNvGraphicFramePr>
          <p:nvPr>
            <p:ph sz="quarter" idx="4294967295"/>
            <p:extLst/>
          </p:nvPr>
        </p:nvGraphicFramePr>
        <p:xfrm>
          <a:off x="4792133" y="5666509"/>
          <a:ext cx="2462213" cy="699681"/>
        </p:xfrm>
        <a:graphic>
          <a:graphicData uri="http://schemas.openxmlformats.org/presentationml/2006/ole">
            <mc:AlternateContent xmlns:mc="http://schemas.openxmlformats.org/markup-compatibility/2006">
              <mc:Choice xmlns:v="urn:schemas-microsoft-com:vml" Requires="v">
                <p:oleObj spid="_x0000_s515238" name="Equation" r:id="rId7" imgW="2730240" imgH="774360" progId="Equation.DSMT4">
                  <p:embed/>
                </p:oleObj>
              </mc:Choice>
              <mc:Fallback>
                <p:oleObj name="Equation" r:id="rId7" imgW="2730240" imgH="774360" progId="Equation.DSMT4">
                  <p:embed/>
                  <p:pic>
                    <p:nvPicPr>
                      <p:cNvPr id="0" name=""/>
                      <p:cNvPicPr/>
                      <p:nvPr/>
                    </p:nvPicPr>
                    <p:blipFill>
                      <a:blip r:embed="rId8"/>
                      <a:stretch>
                        <a:fillRect/>
                      </a:stretch>
                    </p:blipFill>
                    <p:spPr>
                      <a:xfrm>
                        <a:off x="4792133" y="5666509"/>
                        <a:ext cx="2462213" cy="699681"/>
                      </a:xfrm>
                      <a:prstGeom prst="rect">
                        <a:avLst/>
                      </a:prstGeom>
                    </p:spPr>
                  </p:pic>
                </p:oleObj>
              </mc:Fallback>
            </mc:AlternateContent>
          </a:graphicData>
        </a:graphic>
      </p:graphicFrame>
    </p:spTree>
    <p:extLst>
      <p:ext uri="{BB962C8B-B14F-4D97-AF65-F5344CB8AC3E}">
        <p14:creationId xmlns:p14="http://schemas.microsoft.com/office/powerpoint/2010/main" val="3702304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r>
              <a:rPr lang="en-US" altLang="en-US" dirty="0" smtClean="0"/>
              <a:t>Example 3 – Solution</a:t>
            </a:r>
            <a:endParaRPr lang="en-US" dirty="0"/>
          </a:p>
        </p:txBody>
      </p:sp>
      <p:sp>
        <p:nvSpPr>
          <p:cNvPr id="3"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36600" y="1289048"/>
            <a:ext cx="10718800" cy="2139952"/>
          </a:xfrm>
        </p:spPr>
        <p:txBody>
          <a:bodyPr/>
          <a:lstStyle/>
          <a:p>
            <a:pPr>
              <a:lnSpc>
                <a:spcPct val="100000"/>
              </a:lnSpc>
            </a:pPr>
            <a:r>
              <a:rPr lang="en-IN" dirty="0"/>
              <a:t>The numerator and denominator have a common factor of </a:t>
            </a:r>
            <a:r>
              <a:rPr lang="en-IN" i="1" dirty="0"/>
              <a:t>x </a:t>
            </a:r>
            <a:r>
              <a:rPr lang="en-IN" dirty="0"/>
              <a:t>− 1. When we take the limit as </a:t>
            </a:r>
            <a:r>
              <a:rPr lang="en-IN" i="1" dirty="0"/>
              <a:t>x </a:t>
            </a:r>
            <a:r>
              <a:rPr lang="en-IN" dirty="0"/>
              <a:t>approaches 1, we have </a:t>
            </a:r>
            <a:r>
              <a:rPr lang="en-IN" i="1" dirty="0"/>
              <a:t>x </a:t>
            </a:r>
            <a:r>
              <a:rPr lang="en-IN" dirty="0"/>
              <a:t>≠ 1 and so </a:t>
            </a:r>
            <a:r>
              <a:rPr lang="en-IN" i="1" dirty="0"/>
              <a:t>x </a:t>
            </a:r>
            <a:r>
              <a:rPr lang="en-IN" dirty="0"/>
              <a:t>− 1 ≠ 0. </a:t>
            </a:r>
          </a:p>
          <a:p>
            <a:pPr>
              <a:lnSpc>
                <a:spcPct val="100000"/>
              </a:lnSpc>
            </a:pPr>
            <a:endParaRPr lang="en-IN" dirty="0"/>
          </a:p>
          <a:p>
            <a:pPr>
              <a:lnSpc>
                <a:spcPct val="100000"/>
              </a:lnSpc>
            </a:pPr>
            <a:r>
              <a:rPr lang="en-IN" dirty="0"/>
              <a:t>Therefore we can cancel the common factor, </a:t>
            </a:r>
            <a:r>
              <a:rPr lang="en-IN" i="1" dirty="0"/>
              <a:t>x </a:t>
            </a:r>
            <a:r>
              <a:rPr lang="en-IN" dirty="0"/>
              <a:t>− 1, and then compute the limit by direct substitution as follows:</a:t>
            </a:r>
            <a:endParaRPr lang="en-US" altLang="en-US" dirty="0"/>
          </a:p>
        </p:txBody>
      </p:sp>
      <p:graphicFrame>
        <p:nvGraphicFramePr>
          <p:cNvPr id="5" name="Content Placeholder 4" descr="lim_(x right arrow 1) ((x^2 minus 1)∕(x minus 1)) = lim_(x right arrow 1) ((x minus 1)(x + 1))∕(x minus 1)"/>
          <p:cNvGraphicFramePr>
            <a:graphicFrameLocks noGrp="1" noChangeAspect="1"/>
          </p:cNvGraphicFramePr>
          <p:nvPr>
            <p:ph sz="quarter" idx="23"/>
            <p:extLst/>
          </p:nvPr>
        </p:nvGraphicFramePr>
        <p:xfrm>
          <a:off x="4084638" y="3802027"/>
          <a:ext cx="3653896" cy="793255"/>
        </p:xfrm>
        <a:graphic>
          <a:graphicData uri="http://schemas.openxmlformats.org/presentationml/2006/ole">
            <mc:AlternateContent xmlns:mc="http://schemas.openxmlformats.org/markup-compatibility/2006">
              <mc:Choice xmlns:v="urn:schemas-microsoft-com:vml" Requires="v">
                <p:oleObj spid="_x0000_s516206" name="Equation" r:id="rId3" imgW="3568680" imgH="774360" progId="Equation.DSMT4">
                  <p:embed/>
                </p:oleObj>
              </mc:Choice>
              <mc:Fallback>
                <p:oleObj name="Equation" r:id="rId3" imgW="3568680" imgH="774360" progId="Equation.DSMT4">
                  <p:embed/>
                  <p:pic>
                    <p:nvPicPr>
                      <p:cNvPr id="0" name=""/>
                      <p:cNvPicPr/>
                      <p:nvPr/>
                    </p:nvPicPr>
                    <p:blipFill>
                      <a:blip r:embed="rId4"/>
                      <a:stretch>
                        <a:fillRect/>
                      </a:stretch>
                    </p:blipFill>
                    <p:spPr>
                      <a:xfrm>
                        <a:off x="4084638" y="3802027"/>
                        <a:ext cx="3653896" cy="793255"/>
                      </a:xfrm>
                      <a:prstGeom prst="rect">
                        <a:avLst/>
                      </a:prstGeom>
                    </p:spPr>
                  </p:pic>
                </p:oleObj>
              </mc:Fallback>
            </mc:AlternateContent>
          </a:graphicData>
        </a:graphic>
      </p:graphicFrame>
      <p:graphicFrame>
        <p:nvGraphicFramePr>
          <p:cNvPr id="9" name="Content Placeholder 4" descr="= lim_(x right arrow 1) (x + 1) = 1 + 1 = 2"/>
          <p:cNvGraphicFramePr>
            <a:graphicFrameLocks noGrp="1" noChangeAspect="1"/>
          </p:cNvGraphicFramePr>
          <p:nvPr>
            <p:ph sz="quarter" idx="4294967295"/>
            <p:extLst/>
          </p:nvPr>
        </p:nvGraphicFramePr>
        <p:xfrm>
          <a:off x="5337700" y="5249333"/>
          <a:ext cx="2784160" cy="502709"/>
        </p:xfrm>
        <a:graphic>
          <a:graphicData uri="http://schemas.openxmlformats.org/presentationml/2006/ole">
            <mc:AlternateContent xmlns:mc="http://schemas.openxmlformats.org/markup-compatibility/2006">
              <mc:Choice xmlns:v="urn:schemas-microsoft-com:vml" Requires="v">
                <p:oleObj spid="_x0000_s516207" name="Equation" r:id="rId5" imgW="2743200" imgH="495000" progId="Equation.DSMT4">
                  <p:embed/>
                </p:oleObj>
              </mc:Choice>
              <mc:Fallback>
                <p:oleObj name="Equation" r:id="rId5" imgW="2743200" imgH="495000" progId="Equation.DSMT4">
                  <p:embed/>
                  <p:pic>
                    <p:nvPicPr>
                      <p:cNvPr id="0" name=""/>
                      <p:cNvPicPr/>
                      <p:nvPr/>
                    </p:nvPicPr>
                    <p:blipFill>
                      <a:blip r:embed="rId6"/>
                      <a:stretch>
                        <a:fillRect/>
                      </a:stretch>
                    </p:blipFill>
                    <p:spPr>
                      <a:xfrm>
                        <a:off x="5337700" y="5249333"/>
                        <a:ext cx="2784160" cy="502709"/>
                      </a:xfrm>
                      <a:prstGeom prst="rect">
                        <a:avLst/>
                      </a:prstGeom>
                    </p:spPr>
                  </p:pic>
                </p:oleObj>
              </mc:Fallback>
            </mc:AlternateContent>
          </a:graphicData>
        </a:graphic>
      </p:graphicFrame>
    </p:spTree>
    <p:extLst>
      <p:ext uri="{BB962C8B-B14F-4D97-AF65-F5344CB8AC3E}">
        <p14:creationId xmlns:p14="http://schemas.microsoft.com/office/powerpoint/2010/main" val="1121035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pPr algn="l"/>
            <a:r>
              <a:rPr lang="en-US" altLang="en-US" dirty="0" smtClean="0"/>
              <a:t>Example 4</a:t>
            </a:r>
            <a:endParaRPr lang="en-US" dirty="0"/>
          </a:p>
        </p:txBody>
      </p:sp>
      <p:sp>
        <p:nvSpPr>
          <p:cNvPr id="3"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36600" y="1289049"/>
            <a:ext cx="10718800" cy="445241"/>
          </a:xfrm>
        </p:spPr>
        <p:txBody>
          <a:bodyPr/>
          <a:lstStyle/>
          <a:p>
            <a:pPr>
              <a:lnSpc>
                <a:spcPct val="100000"/>
              </a:lnSpc>
            </a:pPr>
            <a:r>
              <a:rPr lang="en-IN" dirty="0"/>
              <a:t>Find</a:t>
            </a:r>
            <a:endParaRPr lang="en-US" altLang="en-US" dirty="0"/>
          </a:p>
        </p:txBody>
      </p:sp>
      <p:sp>
        <p:nvSpPr>
          <p:cNvPr id="5"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36601" y="2801277"/>
            <a:ext cx="1297152" cy="856321"/>
          </a:xfrm>
        </p:spPr>
        <p:txBody>
          <a:bodyPr/>
          <a:lstStyle/>
          <a:p>
            <a:pPr>
              <a:lnSpc>
                <a:spcPct val="100000"/>
              </a:lnSpc>
            </a:pPr>
            <a:r>
              <a:rPr lang="en-US" dirty="0">
                <a:solidFill>
                  <a:srgbClr val="0079C2"/>
                </a:solidFill>
              </a:rPr>
              <a:t>Solution:</a:t>
            </a:r>
          </a:p>
          <a:p>
            <a:pPr>
              <a:lnSpc>
                <a:spcPct val="100000"/>
              </a:lnSpc>
            </a:pPr>
            <a:r>
              <a:rPr lang="en-IN" dirty="0" smtClean="0"/>
              <a:t>Let</a:t>
            </a:r>
            <a:endParaRPr lang="en-US" dirty="0"/>
          </a:p>
        </p:txBody>
      </p:sp>
      <p:sp>
        <p:nvSpPr>
          <p:cNvPr id="8"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354030" y="3229437"/>
            <a:ext cx="10617200" cy="2089538"/>
          </a:xfrm>
        </p:spPr>
        <p:txBody>
          <a:bodyPr/>
          <a:lstStyle/>
          <a:p>
            <a:pPr>
              <a:lnSpc>
                <a:spcPct val="100000"/>
              </a:lnSpc>
            </a:pPr>
            <a:r>
              <a:rPr lang="en-IN" dirty="0" smtClean="0"/>
              <a:t>                                                   We </a:t>
            </a:r>
            <a:r>
              <a:rPr lang="en-IN" dirty="0"/>
              <a:t>can’t find the limit by substituting </a:t>
            </a:r>
            <a:r>
              <a:rPr lang="en-IN" i="1" dirty="0"/>
              <a:t>h</a:t>
            </a:r>
            <a:r>
              <a:rPr lang="en-IN" i="1" dirty="0" smtClean="0"/>
              <a:t> </a:t>
            </a:r>
            <a:r>
              <a:rPr lang="en-IN" dirty="0"/>
              <a:t>= </a:t>
            </a:r>
            <a:r>
              <a:rPr lang="en-IN" dirty="0" smtClean="0"/>
              <a:t>5 </a:t>
            </a:r>
          </a:p>
          <a:p>
            <a:pPr>
              <a:lnSpc>
                <a:spcPct val="100000"/>
              </a:lnSpc>
            </a:pPr>
            <a:endParaRPr lang="en-IN" dirty="0" smtClean="0"/>
          </a:p>
          <a:p>
            <a:pPr>
              <a:lnSpc>
                <a:spcPct val="100000"/>
              </a:lnSpc>
            </a:pPr>
            <a:r>
              <a:rPr lang="en-IN" dirty="0" smtClean="0"/>
              <a:t>because </a:t>
            </a:r>
            <a:r>
              <a:rPr lang="en-IN" i="1" dirty="0" smtClean="0"/>
              <a:t>f</a:t>
            </a:r>
            <a:r>
              <a:rPr lang="en-IN" sz="400" i="1" dirty="0" smtClean="0"/>
              <a:t> </a:t>
            </a:r>
            <a:r>
              <a:rPr lang="en-IN" dirty="0" smtClean="0"/>
              <a:t>(5) </a:t>
            </a:r>
            <a:r>
              <a:rPr lang="en-IN" dirty="0"/>
              <a:t>isn’t defined. Nor can we apply the Quotient Law, because </a:t>
            </a:r>
            <a:r>
              <a:rPr lang="en-IN" dirty="0" smtClean="0"/>
              <a:t>the</a:t>
            </a:r>
          </a:p>
          <a:p>
            <a:pPr>
              <a:lnSpc>
                <a:spcPct val="100000"/>
              </a:lnSpc>
            </a:pPr>
            <a:r>
              <a:rPr lang="en-IN" dirty="0" smtClean="0"/>
              <a:t>limit </a:t>
            </a:r>
            <a:r>
              <a:rPr lang="en-IN" dirty="0"/>
              <a:t>of the denominator is 0. </a:t>
            </a:r>
          </a:p>
          <a:p>
            <a:pPr>
              <a:lnSpc>
                <a:spcPct val="100000"/>
              </a:lnSpc>
            </a:pPr>
            <a:endParaRPr lang="en-IN" sz="1050" dirty="0"/>
          </a:p>
          <a:p>
            <a:pPr>
              <a:lnSpc>
                <a:spcPct val="100000"/>
              </a:lnSpc>
            </a:pPr>
            <a:r>
              <a:rPr lang="en-IN" dirty="0"/>
              <a:t>Instead, we need to do some preliminary algebra. We </a:t>
            </a:r>
            <a:r>
              <a:rPr lang="en-IN" dirty="0" smtClean="0"/>
              <a:t>expand </a:t>
            </a:r>
            <a:r>
              <a:rPr lang="en-IN" dirty="0"/>
              <a:t>the numerator </a:t>
            </a:r>
            <a:r>
              <a:rPr lang="en-IN" dirty="0" smtClean="0"/>
              <a:t>and factor.</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1415351" y="1529320"/>
                <a:ext cx="2693009" cy="74116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e>
                                  </m:d>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−100</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15351" y="1529320"/>
                <a:ext cx="2693009" cy="741165"/>
              </a:xfrm>
              <a:prstGeom prst="rect">
                <a:avLst/>
              </a:prstGeom>
              <a:blipFill rotWithShape="0">
                <a:blip r:embed="rId2"/>
                <a:stretch>
                  <a:fillRect b="-826"/>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385177" y="3021029"/>
                <a:ext cx="2693009" cy="74116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e>
                                  </m:d>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−100</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385177" y="3021029"/>
                <a:ext cx="2693009" cy="741165"/>
              </a:xfrm>
              <a:prstGeom prst="rect">
                <a:avLst/>
              </a:prstGeom>
              <a:blipFill rotWithShape="0">
                <a:blip r:embed="rId3"/>
                <a:stretch>
                  <a:fillRect l="-226" r="-9276" b="-826"/>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0279826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r>
              <a:rPr lang="en-US" altLang="en-US" dirty="0" smtClean="0"/>
              <a:t>Example 4 - </a:t>
            </a:r>
            <a:r>
              <a:rPr lang="en-US" altLang="en-US" dirty="0" err="1" smtClean="0"/>
              <a:t>Solut</a:t>
            </a:r>
            <a:r>
              <a:rPr lang="en-IN" dirty="0" err="1"/>
              <a:t>i</a:t>
            </a:r>
            <a:r>
              <a:rPr lang="en-US" altLang="en-US" dirty="0" smtClean="0"/>
              <a:t>on</a:t>
            </a:r>
            <a:endParaRPr lang="en-US" dirty="0"/>
          </a:p>
        </p:txBody>
      </p:sp>
      <p:sp>
        <p:nvSpPr>
          <p:cNvPr id="5"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565345" y="1468534"/>
            <a:ext cx="1297152" cy="490630"/>
          </a:xfrm>
        </p:spPr>
        <p:txBody>
          <a:bodyPr/>
          <a:lstStyle/>
          <a:p>
            <a:pPr>
              <a:lnSpc>
                <a:spcPct val="100000"/>
              </a:lnSpc>
            </a:pPr>
            <a:r>
              <a:rPr lang="en-US" dirty="0">
                <a:solidFill>
                  <a:srgbClr val="0079C2"/>
                </a:solidFill>
              </a:rPr>
              <a:t>Solution</a:t>
            </a:r>
            <a:r>
              <a:rPr lang="en-US" dirty="0" smtClean="0">
                <a:solidFill>
                  <a:srgbClr val="0079C2"/>
                </a:solidFill>
              </a:rPr>
              <a:t>:</a:t>
            </a:r>
            <a:endParaRPr lang="en-US" dirty="0">
              <a:solidFill>
                <a:srgbClr val="0079C2"/>
              </a:solidFill>
            </a:endParaRPr>
          </a:p>
        </p:txBody>
      </p:sp>
      <mc:AlternateContent xmlns:mc="http://schemas.openxmlformats.org/markup-compatibility/2006" xmlns:a14="http://schemas.microsoft.com/office/drawing/2010/main">
        <mc:Choice Requires="a14">
          <p:sp>
            <p:nvSpPr>
              <p:cNvPr id="10" name="TextBox 9"/>
              <p:cNvSpPr txBox="1"/>
              <p:nvPr/>
            </p:nvSpPr>
            <p:spPr>
              <a:xfrm>
                <a:off x="1616996" y="1955843"/>
                <a:ext cx="6251995" cy="74116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e>
                                  </m:d>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−100</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+25−100</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616996" y="1955843"/>
                <a:ext cx="6251995" cy="741165"/>
              </a:xfrm>
              <a:prstGeom prst="rect">
                <a:avLst/>
              </a:prstGeom>
              <a:blipFill rotWithShape="0">
                <a:blip r:embed="rId2"/>
                <a:stretch>
                  <a:fillRect b="-826"/>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23578" y="2889992"/>
                <a:ext cx="3508796" cy="74116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+10</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−75</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823578" y="2889992"/>
                <a:ext cx="3508796" cy="741165"/>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948074" y="4044818"/>
                <a:ext cx="3508796" cy="70121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+15)</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948074" y="4044818"/>
                <a:ext cx="3508796" cy="701218"/>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482287" y="5215736"/>
                <a:ext cx="3508796" cy="481094"/>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lim>
                          </m:limLow>
                        </m:fName>
                        <m:e>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+15</m:t>
                              </m:r>
                            </m:e>
                          </m:d>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482287" y="5215736"/>
                <a:ext cx="3508796" cy="481094"/>
              </a:xfrm>
              <a:prstGeom prst="rect">
                <a:avLst/>
              </a:prstGeom>
              <a:blipFill rotWithShape="0">
                <a:blip r:embed="rId5"/>
                <a:stretch>
                  <a:fillRect b="-1519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853629" y="6061056"/>
                <a:ext cx="2792570" cy="369332"/>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+15</m:t>
                      </m:r>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=20</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853629" y="6061056"/>
                <a:ext cx="2792570" cy="369332"/>
              </a:xfrm>
              <a:prstGeom prst="rect">
                <a:avLst/>
              </a:prstGeom>
              <a:blipFill rotWithShape="0">
                <a:blip r:embed="rId6"/>
                <a:stretch>
                  <a:fillRect b="-8197"/>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42389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pPr algn="l"/>
            <a:r>
              <a:rPr lang="en-US" altLang="en-US" dirty="0" smtClean="0"/>
              <a:t>Example 5</a:t>
            </a:r>
            <a:endParaRPr lang="en-US" dirty="0"/>
          </a:p>
        </p:txBody>
      </p:sp>
      <p:sp>
        <p:nvSpPr>
          <p:cNvPr id="3"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36600" y="1289049"/>
            <a:ext cx="10718800" cy="445241"/>
          </a:xfrm>
        </p:spPr>
        <p:txBody>
          <a:bodyPr/>
          <a:lstStyle/>
          <a:p>
            <a:pPr>
              <a:lnSpc>
                <a:spcPct val="100000"/>
              </a:lnSpc>
            </a:pPr>
            <a:r>
              <a:rPr lang="en-IN" dirty="0"/>
              <a:t>Find</a:t>
            </a:r>
            <a:endParaRPr lang="en-US" altLang="en-US" dirty="0"/>
          </a:p>
        </p:txBody>
      </p:sp>
      <p:sp>
        <p:nvSpPr>
          <p:cNvPr id="5"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36601" y="2801277"/>
            <a:ext cx="1297152" cy="856321"/>
          </a:xfrm>
        </p:spPr>
        <p:txBody>
          <a:bodyPr/>
          <a:lstStyle/>
          <a:p>
            <a:pPr>
              <a:lnSpc>
                <a:spcPct val="100000"/>
              </a:lnSpc>
            </a:pPr>
            <a:r>
              <a:rPr lang="en-US" dirty="0">
                <a:solidFill>
                  <a:srgbClr val="0079C2"/>
                </a:solidFill>
              </a:rPr>
              <a:t>Solution:</a:t>
            </a:r>
          </a:p>
          <a:p>
            <a:pPr>
              <a:lnSpc>
                <a:spcPct val="100000"/>
              </a:lnSpc>
            </a:pPr>
            <a:r>
              <a:rPr lang="en-IN" dirty="0" smtClean="0"/>
              <a:t>Let</a:t>
            </a:r>
            <a:endParaRPr lang="en-US" dirty="0"/>
          </a:p>
        </p:txBody>
      </p:sp>
      <p:sp>
        <p:nvSpPr>
          <p:cNvPr id="8"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354030" y="3229437"/>
            <a:ext cx="10617200" cy="2089538"/>
          </a:xfrm>
        </p:spPr>
        <p:txBody>
          <a:bodyPr/>
          <a:lstStyle/>
          <a:p>
            <a:pPr>
              <a:lnSpc>
                <a:spcPct val="100000"/>
              </a:lnSpc>
            </a:pPr>
            <a:r>
              <a:rPr lang="en-IN" dirty="0" smtClean="0"/>
              <a:t>                                                   We </a:t>
            </a:r>
            <a:r>
              <a:rPr lang="en-IN" dirty="0"/>
              <a:t>can’t find the limit by substituting </a:t>
            </a:r>
            <a:r>
              <a:rPr lang="en-IN" i="1" dirty="0"/>
              <a:t>h</a:t>
            </a:r>
            <a:r>
              <a:rPr lang="en-IN" i="1" dirty="0" smtClean="0"/>
              <a:t> </a:t>
            </a:r>
            <a:r>
              <a:rPr lang="en-IN" dirty="0"/>
              <a:t>= </a:t>
            </a:r>
            <a:r>
              <a:rPr lang="en-IN" dirty="0" smtClean="0"/>
              <a:t>1 </a:t>
            </a:r>
          </a:p>
          <a:p>
            <a:pPr>
              <a:lnSpc>
                <a:spcPct val="100000"/>
              </a:lnSpc>
            </a:pPr>
            <a:endParaRPr lang="en-IN" dirty="0" smtClean="0"/>
          </a:p>
          <a:p>
            <a:pPr>
              <a:lnSpc>
                <a:spcPct val="100000"/>
              </a:lnSpc>
            </a:pPr>
            <a:r>
              <a:rPr lang="en-IN" dirty="0" smtClean="0"/>
              <a:t>because </a:t>
            </a:r>
            <a:r>
              <a:rPr lang="en-IN" i="1" dirty="0" smtClean="0"/>
              <a:t>f</a:t>
            </a:r>
            <a:r>
              <a:rPr lang="en-IN" sz="400" i="1" dirty="0" smtClean="0"/>
              <a:t> </a:t>
            </a:r>
            <a:r>
              <a:rPr lang="en-IN" dirty="0" smtClean="0"/>
              <a:t>(1) </a:t>
            </a:r>
            <a:r>
              <a:rPr lang="en-IN" dirty="0"/>
              <a:t>isn’t defined. Nor can we apply the Quotient Law, because </a:t>
            </a:r>
            <a:r>
              <a:rPr lang="en-IN" dirty="0" smtClean="0"/>
              <a:t>the</a:t>
            </a:r>
          </a:p>
          <a:p>
            <a:pPr>
              <a:lnSpc>
                <a:spcPct val="100000"/>
              </a:lnSpc>
            </a:pPr>
            <a:r>
              <a:rPr lang="en-IN" dirty="0" smtClean="0"/>
              <a:t>limit </a:t>
            </a:r>
            <a:r>
              <a:rPr lang="en-IN" dirty="0"/>
              <a:t>of the denominator is 0. </a:t>
            </a:r>
          </a:p>
          <a:p>
            <a:pPr>
              <a:lnSpc>
                <a:spcPct val="100000"/>
              </a:lnSpc>
            </a:pPr>
            <a:endParaRPr lang="en-IN" sz="1050" dirty="0"/>
          </a:p>
          <a:p>
            <a:pPr>
              <a:lnSpc>
                <a:spcPct val="100000"/>
              </a:lnSpc>
            </a:pPr>
            <a:r>
              <a:rPr lang="en-IN" dirty="0"/>
              <a:t>Instead, we need to do some preliminary algebra. We </a:t>
            </a:r>
            <a:r>
              <a:rPr lang="en-IN" dirty="0" smtClean="0"/>
              <a:t>rational</a:t>
            </a:r>
            <a:r>
              <a:rPr lang="en-IN" dirty="0"/>
              <a:t>i</a:t>
            </a:r>
            <a:r>
              <a:rPr lang="en-IN" dirty="0" smtClean="0"/>
              <a:t>ze the </a:t>
            </a:r>
            <a:r>
              <a:rPr lang="en-IN" dirty="0"/>
              <a:t>numerator </a:t>
            </a:r>
            <a:r>
              <a:rPr lang="en-IN" dirty="0" smtClean="0"/>
              <a:t>and then factor.</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1415351" y="1476357"/>
                <a:ext cx="2693009" cy="79412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15351" y="1476357"/>
                <a:ext cx="2693009" cy="794128"/>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385177" y="2984609"/>
                <a:ext cx="2693009" cy="77758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385177" y="2984609"/>
                <a:ext cx="2693009" cy="777585"/>
              </a:xfrm>
              <a:prstGeom prst="rect">
                <a:avLst/>
              </a:prstGeom>
              <a:blipFill rotWithShape="0">
                <a:blip r:embed="rId3"/>
                <a:stretch>
                  <a:fillRect l="-226" r="-8371"/>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602148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r>
              <a:rPr lang="en-US" altLang="en-US" dirty="0" smtClean="0"/>
              <a:t>Example 5 - </a:t>
            </a:r>
            <a:r>
              <a:rPr lang="en-US" altLang="en-US" dirty="0" err="1" smtClean="0"/>
              <a:t>Solut</a:t>
            </a:r>
            <a:r>
              <a:rPr lang="en-IN" dirty="0" err="1"/>
              <a:t>i</a:t>
            </a:r>
            <a:r>
              <a:rPr lang="en-US" altLang="en-US" dirty="0" smtClean="0"/>
              <a:t>on</a:t>
            </a:r>
            <a:endParaRPr lang="en-US" dirty="0"/>
          </a:p>
        </p:txBody>
      </p:sp>
      <p:sp>
        <p:nvSpPr>
          <p:cNvPr id="5"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565345" y="1468534"/>
            <a:ext cx="1297152" cy="490630"/>
          </a:xfrm>
        </p:spPr>
        <p:txBody>
          <a:bodyPr/>
          <a:lstStyle/>
          <a:p>
            <a:pPr>
              <a:lnSpc>
                <a:spcPct val="100000"/>
              </a:lnSpc>
            </a:pPr>
            <a:r>
              <a:rPr lang="en-US" dirty="0">
                <a:solidFill>
                  <a:srgbClr val="0079C2"/>
                </a:solidFill>
              </a:rPr>
              <a:t>Solution</a:t>
            </a:r>
            <a:r>
              <a:rPr lang="en-US" dirty="0" smtClean="0">
                <a:solidFill>
                  <a:srgbClr val="0079C2"/>
                </a:solidFill>
              </a:rPr>
              <a:t>:</a:t>
            </a:r>
            <a:endParaRPr lang="en-US" dirty="0">
              <a:solidFill>
                <a:srgbClr val="0079C2"/>
              </a:solidFill>
            </a:endParaRPr>
          </a:p>
        </p:txBody>
      </p:sp>
      <mc:AlternateContent xmlns:mc="http://schemas.openxmlformats.org/markup-compatibility/2006" xmlns:a14="http://schemas.microsoft.com/office/drawing/2010/main">
        <mc:Choice Requires="a14">
          <p:sp>
            <p:nvSpPr>
              <p:cNvPr id="10" name="TextBox 9"/>
              <p:cNvSpPr txBox="1"/>
              <p:nvPr/>
            </p:nvSpPr>
            <p:spPr>
              <a:xfrm>
                <a:off x="1616996" y="1850301"/>
                <a:ext cx="8557314" cy="84670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den>
                      </m:f>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616996" y="1850301"/>
                <a:ext cx="8557314" cy="846707"/>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25098" y="2877555"/>
                <a:ext cx="4444659" cy="813300"/>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+143−144</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725098" y="2877555"/>
                <a:ext cx="4444659" cy="813300"/>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81283" y="3871402"/>
                <a:ext cx="4732287" cy="813300"/>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581283" y="3871402"/>
                <a:ext cx="4732287" cy="813300"/>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27491" y="4872521"/>
                <a:ext cx="4732287" cy="762966"/>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h</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+143</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027491" y="4872521"/>
                <a:ext cx="4732287" cy="762966"/>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729856" y="5817847"/>
                <a:ext cx="4732287" cy="762966"/>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1+143</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den>
                      </m:f>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729856" y="5817847"/>
                <a:ext cx="4732287" cy="762966"/>
              </a:xfrm>
              <a:prstGeom prst="rect">
                <a:avLst/>
              </a:prstGeom>
              <a:blipFill rotWithShape="0">
                <a:blip r:embed="rId6"/>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442023" y="5817847"/>
                <a:ext cx="4732287" cy="69147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24</m:t>
                          </m:r>
                        </m:den>
                      </m:f>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442023" y="5817847"/>
                <a:ext cx="4732287" cy="691471"/>
              </a:xfrm>
              <a:prstGeom prst="rect">
                <a:avLst/>
              </a:prstGeom>
              <a:blipFill rotWithShape="0">
                <a:blip r:embed="rId7"/>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406067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9" grpId="0"/>
      <p:bldP spid="11"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EA4C3-8626-4F1F-85AB-FCF6226729EE}"/>
              </a:ext>
            </a:extLst>
          </p:cNvPr>
          <p:cNvSpPr>
            <a:spLocks noGrp="1"/>
          </p:cNvSpPr>
          <p:nvPr>
            <p:ph type="title"/>
          </p:nvPr>
        </p:nvSpPr>
        <p:spPr/>
        <p:txBody>
          <a:bodyPr/>
          <a:lstStyle/>
          <a:p>
            <a:r>
              <a:rPr lang="en-US" altLang="en-US" dirty="0"/>
              <a:t>Using One-Sided </a:t>
            </a:r>
            <a:r>
              <a:rPr lang="en-US" altLang="en-US" dirty="0" smtClean="0"/>
              <a:t>Limits</a:t>
            </a:r>
            <a:endParaRPr lang="en-US" sz="2800" dirty="0"/>
          </a:p>
        </p:txBody>
      </p:sp>
      <p:sp>
        <p:nvSpPr>
          <p:cNvPr id="3" name="Content Placeholder 2">
            <a:extLst>
              <a:ext uri="{FF2B5EF4-FFF2-40B4-BE49-F238E27FC236}">
                <a16:creationId xmlns:a16="http://schemas.microsoft.com/office/drawing/2014/main" xmlns="" id="{22C202C0-80A4-4828-8D96-4229E3920776}"/>
              </a:ext>
            </a:extLst>
          </p:cNvPr>
          <p:cNvSpPr>
            <a:spLocks noGrp="1"/>
          </p:cNvSpPr>
          <p:nvPr>
            <p:ph sz="quarter" idx="23"/>
          </p:nvPr>
        </p:nvSpPr>
        <p:spPr>
          <a:xfrm>
            <a:off x="736600" y="1289049"/>
            <a:ext cx="10718800" cy="1790327"/>
          </a:xfrm>
        </p:spPr>
        <p:txBody>
          <a:bodyPr/>
          <a:lstStyle/>
          <a:p>
            <a:pPr>
              <a:lnSpc>
                <a:spcPct val="100000"/>
              </a:lnSpc>
            </a:pPr>
            <a:r>
              <a:rPr lang="en-US" altLang="en-US" dirty="0"/>
              <a:t>Some limits are best calculated by first finding the left- and right-hand limits. </a:t>
            </a:r>
          </a:p>
          <a:p>
            <a:pPr>
              <a:lnSpc>
                <a:spcPct val="100000"/>
              </a:lnSpc>
            </a:pPr>
            <a:endParaRPr lang="en-US" altLang="en-US" dirty="0"/>
          </a:p>
          <a:p>
            <a:pPr>
              <a:lnSpc>
                <a:spcPct val="100000"/>
              </a:lnSpc>
            </a:pPr>
            <a:r>
              <a:rPr lang="en-US" altLang="en-US" dirty="0"/>
              <a:t>The following theorem says that a two-sided </a:t>
            </a:r>
            <a:r>
              <a:rPr lang="en-IN" dirty="0"/>
              <a:t>limit exists if and only if both of the one-sided limits exist and are equal.</a:t>
            </a:r>
            <a:endParaRPr lang="en-US" altLang="en-US" dirty="0"/>
          </a:p>
        </p:txBody>
      </p:sp>
      <p:sp>
        <p:nvSpPr>
          <p:cNvPr id="4" name="Content Placeholder 3">
            <a:extLst>
              <a:ext uri="{FF2B5EF4-FFF2-40B4-BE49-F238E27FC236}">
                <a16:creationId xmlns:a16="http://schemas.microsoft.com/office/drawing/2014/main" xmlns="" id="{1BB4B8F7-E8B3-4C2F-95E5-1733EF125A8D}"/>
              </a:ext>
            </a:extLst>
          </p:cNvPr>
          <p:cNvSpPr>
            <a:spLocks noGrp="1"/>
          </p:cNvSpPr>
          <p:nvPr>
            <p:ph sz="quarter" idx="24"/>
          </p:nvPr>
        </p:nvSpPr>
        <p:spPr>
          <a:xfrm>
            <a:off x="736600" y="3344666"/>
            <a:ext cx="1608394" cy="292911"/>
          </a:xfrm>
        </p:spPr>
        <p:txBody>
          <a:bodyPr/>
          <a:lstStyle/>
          <a:p>
            <a:r>
              <a:rPr lang="en-US" b="1" dirty="0" smtClean="0">
                <a:solidFill>
                  <a:srgbClr val="EF2E24"/>
                </a:solidFill>
              </a:rPr>
              <a:t>Theorem</a:t>
            </a:r>
            <a:endParaRPr lang="en-US" b="1" dirty="0">
              <a:solidFill>
                <a:srgbClr val="EF2E24"/>
              </a:solidFill>
            </a:endParaRPr>
          </a:p>
        </p:txBody>
      </p:sp>
      <p:graphicFrame>
        <p:nvGraphicFramePr>
          <p:cNvPr id="12" name="Content Placeholder 11" descr="lim_(x right arrow a) (f(x)) = L if and only if lim_(x right arrow a^(negative)) (f(x)) = L = lim_(x right arrow a^(+)) (f(x))">
            <a:extLst>
              <a:ext uri="{FF2B5EF4-FFF2-40B4-BE49-F238E27FC236}">
                <a16:creationId xmlns:a16="http://schemas.microsoft.com/office/drawing/2014/main" xmlns="" id="{2818ABC8-2C79-4FD5-B67D-73BEF0156465}"/>
              </a:ext>
            </a:extLst>
          </p:cNvPr>
          <p:cNvGraphicFramePr>
            <a:graphicFrameLocks noGrp="1" noChangeAspect="1"/>
          </p:cNvGraphicFramePr>
          <p:nvPr>
            <p:ph sz="quarter" idx="25"/>
            <p:extLst/>
          </p:nvPr>
        </p:nvGraphicFramePr>
        <p:xfrm>
          <a:off x="2436813" y="3321888"/>
          <a:ext cx="7105650" cy="527050"/>
        </p:xfrm>
        <a:graphic>
          <a:graphicData uri="http://schemas.openxmlformats.org/presentationml/2006/ole">
            <mc:AlternateContent xmlns:mc="http://schemas.openxmlformats.org/markup-compatibility/2006">
              <mc:Choice xmlns:v="urn:schemas-microsoft-com:vml" Requires="v">
                <p:oleObj spid="_x0000_s517175" name="Equation" r:id="rId3" imgW="7188120" imgH="533160" progId="Equation.DSMT4">
                  <p:embed/>
                </p:oleObj>
              </mc:Choice>
              <mc:Fallback>
                <p:oleObj name="Equation" r:id="rId3" imgW="7188120" imgH="533160" progId="Equation.DSMT4">
                  <p:embed/>
                  <p:pic>
                    <p:nvPicPr>
                      <p:cNvPr id="0" name=""/>
                      <p:cNvPicPr/>
                      <p:nvPr/>
                    </p:nvPicPr>
                    <p:blipFill>
                      <a:blip r:embed="rId4"/>
                      <a:stretch>
                        <a:fillRect/>
                      </a:stretch>
                    </p:blipFill>
                    <p:spPr>
                      <a:xfrm>
                        <a:off x="2436813" y="3321888"/>
                        <a:ext cx="7105650" cy="52705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05138254-9982-4548-8853-BF32F3167D93}"/>
              </a:ext>
            </a:extLst>
          </p:cNvPr>
          <p:cNvSpPr>
            <a:spLocks noGrp="1"/>
          </p:cNvSpPr>
          <p:nvPr>
            <p:ph sz="quarter" idx="26"/>
          </p:nvPr>
        </p:nvSpPr>
        <p:spPr>
          <a:xfrm>
            <a:off x="736600" y="4366251"/>
            <a:ext cx="10718800" cy="851208"/>
          </a:xfrm>
        </p:spPr>
        <p:txBody>
          <a:bodyPr/>
          <a:lstStyle/>
          <a:p>
            <a:pPr>
              <a:lnSpc>
                <a:spcPct val="100000"/>
              </a:lnSpc>
            </a:pPr>
            <a:r>
              <a:rPr lang="en-US" altLang="en-US" dirty="0"/>
              <a:t>When computing one-sided limits, we use the fact that the Limit Laws also hold for one-sided limits.</a:t>
            </a:r>
          </a:p>
        </p:txBody>
      </p:sp>
    </p:spTree>
    <p:extLst>
      <p:ext uri="{BB962C8B-B14F-4D97-AF65-F5344CB8AC3E}">
        <p14:creationId xmlns:p14="http://schemas.microsoft.com/office/powerpoint/2010/main" val="1275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EC7D7-AEA7-48F9-8C84-E7BCDF687235}"/>
              </a:ext>
            </a:extLst>
          </p:cNvPr>
          <p:cNvSpPr>
            <a:spLocks noGrp="1"/>
          </p:cNvSpPr>
          <p:nvPr>
            <p:ph type="title"/>
          </p:nvPr>
        </p:nvSpPr>
        <p:spPr/>
        <p:txBody>
          <a:bodyPr/>
          <a:lstStyle/>
          <a:p>
            <a:r>
              <a:rPr lang="en-IN" sz="3600" dirty="0" smtClean="0"/>
              <a:t>Definition of right-hand limit</a:t>
            </a:r>
            <a:endParaRPr lang="en-US" sz="3600" dirty="0"/>
          </a:p>
        </p:txBody>
      </p:sp>
      <mc:AlternateContent xmlns:mc="http://schemas.openxmlformats.org/markup-compatibility/2006" xmlns:a14="http://schemas.microsoft.com/office/drawing/2010/main">
        <mc:Choice Requires="a14">
          <p:sp>
            <p:nvSpPr>
              <p:cNvPr id="6" name="TextBox 5"/>
              <p:cNvSpPr txBox="1"/>
              <p:nvPr/>
            </p:nvSpPr>
            <p:spPr>
              <a:xfrm>
                <a:off x="1138533" y="1814906"/>
                <a:ext cx="1025117"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138533" y="1814906"/>
                <a:ext cx="1025117" cy="553998"/>
              </a:xfrm>
              <a:prstGeom prst="rect">
                <a:avLst/>
              </a:prstGeom>
              <a:blipFill rotWithShape="0">
                <a:blip r:embed="rId2"/>
                <a:stretch>
                  <a:fillRect/>
                </a:stretch>
              </a:blipFill>
              <a:effectLst/>
            </p:spPr>
            <p:txBody>
              <a:bodyPr/>
              <a:lstStyle/>
              <a:p>
                <a:r>
                  <a:rPr lang="en-US">
                    <a:noFill/>
                  </a:rPr>
                  <a:t> </a:t>
                </a:r>
              </a:p>
            </p:txBody>
          </p:sp>
        </mc:Fallback>
      </mc:AlternateContent>
      <p:sp>
        <p:nvSpPr>
          <p:cNvPr id="11" name="TextBox 10"/>
          <p:cNvSpPr txBox="1"/>
          <p:nvPr/>
        </p:nvSpPr>
        <p:spPr>
          <a:xfrm>
            <a:off x="643196" y="1850458"/>
            <a:ext cx="348478"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If</a:t>
            </a:r>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3" name="TextBox 12"/>
              <p:cNvSpPr txBox="1"/>
              <p:nvPr/>
            </p:nvSpPr>
            <p:spPr>
              <a:xfrm>
                <a:off x="604911" y="2538673"/>
                <a:ext cx="11255759" cy="1708160"/>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from the right then we say that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a:t>
                </a:r>
                <a:r>
                  <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right-hand limit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of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f(x) exists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at x</a:t>
                </a:r>
                <a:r>
                  <a:rPr lang="en-US" sz="3600" dirty="0">
                    <a:solidFill>
                      <a:srgbClr val="000000"/>
                    </a:solidFill>
                    <a:ea typeface="Cambria Math" panose="02040503050406030204" pitchFamily="18" charset="0"/>
                    <a:cs typeface="Open Sans" panose="020B0606030504020204" pitchFamily="34" charset="0"/>
                  </a:rPr>
                  <a:t> </a:t>
                </a:r>
                <a14:m>
                  <m:oMath xmlns:m="http://schemas.openxmlformats.org/officeDocument/2006/math">
                    <m:r>
                      <a:rPr lang="en-US" sz="3600" i="1">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a14:m>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 and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a:t>
                </a:r>
                <a:r>
                  <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right</a:t>
                </a:r>
                <a:r>
                  <a:rPr lang="en-US" sz="3600"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r>
                  <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hand limit</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of f(x)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is </a:t>
                </a:r>
                <a:r>
                  <a:rPr lang="en-US" sz="3600" i="1"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M</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as x approaches to </a:t>
                </a:r>
                <a:r>
                  <a:rPr lang="en-US" sz="3600" i="1"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a:t>
                </a:r>
                <a:endParaRPr lang="en-US" sz="3600" i="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04911" y="2538673"/>
                <a:ext cx="11255759" cy="1708160"/>
              </a:xfrm>
              <a:prstGeom prst="rect">
                <a:avLst/>
              </a:prstGeom>
              <a:blipFill rotWithShape="0">
                <a:blip r:embed="rId3"/>
                <a:stretch>
                  <a:fillRect l="-2436" t="-7117" r="-3032" b="-13523"/>
                </a:stretch>
              </a:blipFill>
              <a:effectLst/>
            </p:spPr>
            <p:txBody>
              <a:bodyPr/>
              <a:lstStyle/>
              <a:p>
                <a:r>
                  <a:rPr lang="en-US">
                    <a:noFill/>
                  </a:rPr>
                  <a:t> </a:t>
                </a:r>
              </a:p>
            </p:txBody>
          </p:sp>
        </mc:Fallback>
      </mc:AlternateContent>
      <p:sp>
        <p:nvSpPr>
          <p:cNvPr id="12" name="TextBox 11"/>
          <p:cNvSpPr txBox="1"/>
          <p:nvPr/>
        </p:nvSpPr>
        <p:spPr>
          <a:xfrm>
            <a:off x="604911" y="1089934"/>
            <a:ext cx="7315200" cy="600164"/>
          </a:xfrm>
          <a:prstGeom prst="rect">
            <a:avLst/>
          </a:prstGeom>
          <a:noFill/>
          <a:effectLst/>
        </p:spPr>
        <p:txBody>
          <a:bodyPr wrap="square" lIns="0" tIns="0" rIns="0" rtlCol="0" anchor="b">
            <a:spAutoFit/>
          </a:bodyPr>
          <a:lstStyle/>
          <a:p>
            <a:r>
              <a:rPr lang="en-US" sz="3600" dirty="0" smtClean="0">
                <a:latin typeface="Open Sans" panose="020B0606030504020204" pitchFamily="34" charset="0"/>
                <a:ea typeface="Open Sans" panose="020B0606030504020204" pitchFamily="34" charset="0"/>
                <a:cs typeface="Open Sans" panose="020B0606030504020204" pitchFamily="34" charset="0"/>
              </a:rPr>
              <a:t>Right-hand limit:</a:t>
            </a:r>
          </a:p>
        </p:txBody>
      </p:sp>
      <mc:AlternateContent xmlns:mc="http://schemas.openxmlformats.org/markup-compatibility/2006" xmlns:a14="http://schemas.microsoft.com/office/drawing/2010/main">
        <mc:Choice Requires="a14">
          <p:sp>
            <p:nvSpPr>
              <p:cNvPr id="16" name="TextBox 15"/>
              <p:cNvSpPr txBox="1"/>
              <p:nvPr/>
            </p:nvSpPr>
            <p:spPr>
              <a:xfrm>
                <a:off x="1551473" y="4999006"/>
                <a:ext cx="5898465"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e>
                                <m:sup>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r>
                        <a:rPr lang="en-US" sz="36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𝑀</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551473" y="4999006"/>
                <a:ext cx="5898465" cy="736099"/>
              </a:xfrm>
              <a:prstGeom prst="rect">
                <a:avLst/>
              </a:prstGeom>
              <a:blipFill rotWithShape="0">
                <a:blip r:embed="rId4"/>
                <a:stretch>
                  <a:fillRect/>
                </a:stretch>
              </a:blipFill>
              <a:effectLst/>
            </p:spPr>
            <p:txBody>
              <a:bodyPr/>
              <a:lstStyle/>
              <a:p>
                <a:r>
                  <a:rPr lang="en-US">
                    <a:noFill/>
                  </a:rPr>
                  <a:t> </a:t>
                </a:r>
              </a:p>
            </p:txBody>
          </p:sp>
        </mc:Fallback>
      </mc:AlternateContent>
      <p:sp>
        <p:nvSpPr>
          <p:cNvPr id="17" name="TextBox 16"/>
          <p:cNvSpPr txBox="1"/>
          <p:nvPr/>
        </p:nvSpPr>
        <p:spPr>
          <a:xfrm>
            <a:off x="651294" y="4447504"/>
            <a:ext cx="4770712"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Notation:</a:t>
            </a:r>
            <a:endPar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5332677" y="1842173"/>
                <a:ext cx="591606"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𝑀</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332677" y="1842173"/>
                <a:ext cx="591606" cy="553998"/>
              </a:xfrm>
              <a:prstGeom prst="rect">
                <a:avLst/>
              </a:prstGeom>
              <a:blipFill rotWithShape="0">
                <a:blip r:embed="rId5"/>
                <a:stretch>
                  <a:fillRect/>
                </a:stretch>
              </a:blipFill>
              <a:effectLst/>
            </p:spPr>
            <p:txBody>
              <a:bodyPr/>
              <a:lstStyle/>
              <a:p>
                <a:r>
                  <a:rPr lang="en-US">
                    <a:noFill/>
                  </a:rPr>
                  <a:t> </a:t>
                </a:r>
              </a:p>
            </p:txBody>
          </p:sp>
        </mc:Fallback>
      </mc:AlternateContent>
      <p:sp>
        <p:nvSpPr>
          <p:cNvPr id="19" name="TextBox 18"/>
          <p:cNvSpPr txBox="1"/>
          <p:nvPr/>
        </p:nvSpPr>
        <p:spPr>
          <a:xfrm>
            <a:off x="2310509" y="1806130"/>
            <a:ext cx="3092074"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approaches to </a:t>
            </a:r>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20" name="TextBox 19"/>
          <p:cNvSpPr txBox="1"/>
          <p:nvPr/>
        </p:nvSpPr>
        <p:spPr>
          <a:xfrm>
            <a:off x="6007534" y="1806130"/>
            <a:ext cx="1230393"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when </a:t>
            </a:r>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21" name="TextBox 20"/>
              <p:cNvSpPr txBox="1"/>
              <p:nvPr/>
            </p:nvSpPr>
            <p:spPr>
              <a:xfrm>
                <a:off x="7250410" y="1771149"/>
                <a:ext cx="51255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250410" y="1771149"/>
                <a:ext cx="512559" cy="553998"/>
              </a:xfrm>
              <a:prstGeom prst="rect">
                <a:avLst/>
              </a:prstGeom>
              <a:blipFill rotWithShape="0">
                <a:blip r:embed="rId6"/>
                <a:stretch>
                  <a:fillRect/>
                </a:stretch>
              </a:blipFill>
              <a:effectLst/>
            </p:spPr>
            <p:txBody>
              <a:bodyPr/>
              <a:lstStyle/>
              <a:p>
                <a:r>
                  <a:rPr lang="en-US">
                    <a:noFill/>
                  </a:rPr>
                  <a:t> </a:t>
                </a:r>
              </a:p>
            </p:txBody>
          </p:sp>
        </mc:Fallback>
      </mc:AlternateContent>
      <p:sp>
        <p:nvSpPr>
          <p:cNvPr id="22" name="TextBox 21"/>
          <p:cNvSpPr txBox="1"/>
          <p:nvPr/>
        </p:nvSpPr>
        <p:spPr>
          <a:xfrm>
            <a:off x="7935270" y="1794148"/>
            <a:ext cx="3256471"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approaches to </a:t>
            </a:r>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11097520" y="1802030"/>
                <a:ext cx="512559"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11097520" y="1802030"/>
                <a:ext cx="512559" cy="553998"/>
              </a:xfrm>
              <a:prstGeom prst="rect">
                <a:avLst/>
              </a:prstGeom>
              <a:blipFill rotWithShape="0">
                <a:blip r:embed="rId7"/>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354511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pPr algn="l"/>
            <a:r>
              <a:rPr lang="en-US" altLang="en-US" dirty="0" smtClean="0"/>
              <a:t>Example 6</a:t>
            </a:r>
            <a:endParaRPr lang="en-US" dirty="0"/>
          </a:p>
        </p:txBody>
      </p:sp>
      <p:sp>
        <p:nvSpPr>
          <p:cNvPr id="3"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36600" y="1289049"/>
            <a:ext cx="1437263" cy="445241"/>
          </a:xfrm>
        </p:spPr>
        <p:txBody>
          <a:bodyPr/>
          <a:lstStyle/>
          <a:p>
            <a:pPr>
              <a:lnSpc>
                <a:spcPct val="100000"/>
              </a:lnSpc>
            </a:pPr>
            <a:r>
              <a:rPr lang="en-IN" dirty="0"/>
              <a:t>Show that</a:t>
            </a:r>
            <a:endParaRPr lang="en-US" altLang="en-US" dirty="0"/>
          </a:p>
        </p:txBody>
      </p:sp>
      <p:graphicFrame>
        <p:nvGraphicFramePr>
          <p:cNvPr id="20" name="Content Placeholder 19" descr="lim_(x right arrow 0) (abs(x)) = 0.">
            <a:extLst>
              <a:ext uri="{FF2B5EF4-FFF2-40B4-BE49-F238E27FC236}">
                <a16:creationId xmlns:a16="http://schemas.microsoft.com/office/drawing/2014/main" xmlns="" id="{16FEA136-67E1-4DAA-B0A7-942C97D03ED4}"/>
              </a:ext>
            </a:extLst>
          </p:cNvPr>
          <p:cNvGraphicFramePr>
            <a:graphicFrameLocks noGrp="1" noChangeAspect="1"/>
          </p:cNvGraphicFramePr>
          <p:nvPr>
            <p:ph sz="quarter" idx="25"/>
            <p:extLst/>
          </p:nvPr>
        </p:nvGraphicFramePr>
        <p:xfrm>
          <a:off x="2173863" y="1321233"/>
          <a:ext cx="1234353" cy="482002"/>
        </p:xfrm>
        <a:graphic>
          <a:graphicData uri="http://schemas.openxmlformats.org/presentationml/2006/ole">
            <mc:AlternateContent xmlns:mc="http://schemas.openxmlformats.org/markup-compatibility/2006">
              <mc:Choice xmlns:v="urn:schemas-microsoft-com:vml" Requires="v">
                <p:oleObj spid="_x0000_s518322" name="Equation" r:id="rId3" imgW="1333440" imgH="520560" progId="Equation.DSMT4">
                  <p:embed/>
                </p:oleObj>
              </mc:Choice>
              <mc:Fallback>
                <p:oleObj name="Equation" r:id="rId3" imgW="1333440" imgH="520560" progId="Equation.DSMT4">
                  <p:embed/>
                  <p:pic>
                    <p:nvPicPr>
                      <p:cNvPr id="0" name=""/>
                      <p:cNvPicPr/>
                      <p:nvPr/>
                    </p:nvPicPr>
                    <p:blipFill>
                      <a:blip r:embed="rId4"/>
                      <a:stretch>
                        <a:fillRect/>
                      </a:stretch>
                    </p:blipFill>
                    <p:spPr>
                      <a:xfrm>
                        <a:off x="2173863" y="1321233"/>
                        <a:ext cx="1234353" cy="48200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1201057" y="2469493"/>
            <a:ext cx="10617200" cy="460602"/>
          </a:xfrm>
        </p:spPr>
        <p:txBody>
          <a:bodyPr/>
          <a:lstStyle/>
          <a:p>
            <a:pPr>
              <a:lnSpc>
                <a:spcPct val="100000"/>
              </a:lnSpc>
            </a:pPr>
            <a:r>
              <a:rPr lang="en-IN" dirty="0" smtClean="0"/>
              <a:t>We </a:t>
            </a:r>
            <a:r>
              <a:rPr lang="en-IN" dirty="0"/>
              <a:t>know that</a:t>
            </a:r>
            <a:endParaRPr lang="en-US" dirty="0"/>
          </a:p>
        </p:txBody>
      </p:sp>
      <p:sp>
        <p:nvSpPr>
          <p:cNvPr id="23"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58147" y="4206750"/>
            <a:ext cx="885821" cy="449938"/>
          </a:xfrm>
        </p:spPr>
        <p:txBody>
          <a:bodyPr/>
          <a:lstStyle/>
          <a:p>
            <a:pPr>
              <a:lnSpc>
                <a:spcPct val="100000"/>
              </a:lnSpc>
            </a:pPr>
            <a:r>
              <a:rPr lang="en-IN" dirty="0"/>
              <a:t>Since</a:t>
            </a:r>
            <a:endParaRPr lang="en-US" dirty="0"/>
          </a:p>
        </p:txBody>
      </p:sp>
      <p:sp>
        <p:nvSpPr>
          <p:cNvPr id="24"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2791039" y="4199068"/>
            <a:ext cx="2709333" cy="457620"/>
          </a:xfrm>
        </p:spPr>
        <p:txBody>
          <a:bodyPr/>
          <a:lstStyle/>
          <a:p>
            <a:pPr>
              <a:lnSpc>
                <a:spcPct val="100000"/>
              </a:lnSpc>
            </a:pPr>
            <a:r>
              <a:rPr lang="en-IN" dirty="0"/>
              <a:t>for </a:t>
            </a:r>
            <a:r>
              <a:rPr lang="en-IN" i="1" dirty="0"/>
              <a:t>x </a:t>
            </a:r>
            <a:r>
              <a:rPr lang="en-IN" dirty="0"/>
              <a:t>&gt; 0, we have</a:t>
            </a:r>
            <a:endParaRPr lang="en-US" dirty="0"/>
          </a:p>
        </p:txBody>
      </p:sp>
      <p:sp>
        <p:nvSpPr>
          <p:cNvPr id="11"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36600" y="1968478"/>
            <a:ext cx="10617200" cy="342277"/>
          </a:xfrm>
        </p:spPr>
        <p:txBody>
          <a:bodyPr/>
          <a:lstStyle/>
          <a:p>
            <a:pPr>
              <a:lnSpc>
                <a:spcPct val="100000"/>
              </a:lnSpc>
            </a:pPr>
            <a:r>
              <a:rPr lang="en-US" dirty="0">
                <a:solidFill>
                  <a:srgbClr val="0079C2"/>
                </a:solidFill>
              </a:rPr>
              <a:t>Solution</a:t>
            </a:r>
            <a:r>
              <a:rPr lang="en-US" dirty="0" smtClean="0">
                <a:solidFill>
                  <a:srgbClr val="0079C2"/>
                </a:solidFill>
              </a:rPr>
              <a:t>:</a:t>
            </a:r>
            <a:endParaRPr lang="en-US" dirty="0">
              <a:solidFill>
                <a:srgbClr val="0079C2"/>
              </a:solidFill>
            </a:endParaRPr>
          </a:p>
        </p:txBody>
      </p:sp>
      <mc:AlternateContent xmlns:mc="http://schemas.openxmlformats.org/markup-compatibility/2006" xmlns:a14="http://schemas.microsoft.com/office/drawing/2010/main">
        <mc:Choice Requires="a14">
          <p:sp>
            <p:nvSpPr>
              <p:cNvPr id="4" name="TextBox 3"/>
              <p:cNvSpPr txBox="1"/>
              <p:nvPr/>
            </p:nvSpPr>
            <p:spPr>
              <a:xfrm>
                <a:off x="4209952" y="4897030"/>
                <a:ext cx="1366080" cy="49109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d>
                            <m:dPr>
                              <m:begChr m:val="|"/>
                              <m:endChr m:val="|"/>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209952" y="4897030"/>
                <a:ext cx="1366080" cy="491096"/>
              </a:xfrm>
              <a:prstGeom prst="rect">
                <a:avLst/>
              </a:prstGeom>
              <a:blipFill rotWithShape="0">
                <a:blip r:embed="rId5"/>
                <a:stretch>
                  <a:fillRect l="-893" r="-1339" b="-1481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352124" y="4916090"/>
                <a:ext cx="907877" cy="491096"/>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352124" y="4916090"/>
                <a:ext cx="907877" cy="491096"/>
              </a:xfrm>
              <a:prstGeom prst="rect">
                <a:avLst/>
              </a:prstGeom>
              <a:blipFill rotWithShape="0">
                <a:blip r:embed="rId6"/>
                <a:stretch>
                  <a:fillRect l="-2013" r="-2685" b="-1481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227272" y="4957912"/>
                <a:ext cx="564770" cy="36933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227272" y="4957912"/>
                <a:ext cx="564770" cy="369332"/>
              </a:xfrm>
              <a:prstGeom prst="rect">
                <a:avLst/>
              </a:prstGeom>
              <a:blipFill rotWithShape="0">
                <a:blip r:embed="rId7"/>
                <a:stretch>
                  <a:fillRect l="-4348" r="-11957" b="-6557"/>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558263" y="4206750"/>
                <a:ext cx="1083245" cy="369332"/>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558263" y="4206750"/>
                <a:ext cx="1083245" cy="369332"/>
              </a:xfrm>
              <a:prstGeom prst="rect">
                <a:avLst/>
              </a:prstGeom>
              <a:blipFill rotWithShape="0">
                <a:blip r:embed="rId8"/>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09952" y="2937370"/>
                <a:ext cx="3441583" cy="82381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d>
                        <m:dPr>
                          <m:begChr m:val="{"/>
                          <m:endChr m:val=""/>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m>
                            <m:mPr>
                              <m:mcs>
                                <m:mc>
                                  <m:mcPr>
                                    <m:count m:val="1"/>
                                    <m:mcJc m:val="center"/>
                                  </m:mcPr>
                                </m:mc>
                              </m:mcs>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mPr>
                            <m:mr>
                              <m:e>
                                <m:r>
                                  <m:rPr>
                                    <m:brk m:alnAt="7"/>
                                  </m:r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𝑖𝑓</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e>
                            </m:mr>
                            <m:m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𝑖𝑓</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&lt;0   </m:t>
                                </m:r>
                              </m:e>
                            </m:mr>
                          </m:m>
                        </m:e>
                      </m:d>
                    </m:oMath>
                  </m:oMathPara>
                </a14:m>
                <a:endParaRPr lang="en-US" sz="24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09952" y="2937370"/>
                <a:ext cx="3441583" cy="823815"/>
              </a:xfrm>
              <a:prstGeom prst="rect">
                <a:avLst/>
              </a:prstGeom>
              <a:blipFill rotWithShape="0">
                <a:blip r:embed="rId9"/>
                <a:stretch>
                  <a:fillRect b="-741"/>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57961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Effect transition="in" filter="fade">
                                      <p:cBhvr>
                                        <p:cTn id="20" dur="500"/>
                                        <p:tgtEl>
                                          <p:spTgt spid="2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3" grpId="0" build="p"/>
      <p:bldP spid="24" grpId="0" build="p"/>
      <p:bldP spid="4" grpId="0"/>
      <p:bldP spid="13" grpId="0"/>
      <p:bldP spid="14" grpId="0"/>
      <p:bldP spid="1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6 – </a:t>
            </a:r>
            <a:r>
              <a:rPr lang="en-US" altLang="en-US" dirty="0"/>
              <a:t>Solution</a:t>
            </a:r>
            <a:endParaRPr lang="en-US" dirty="0"/>
          </a:p>
        </p:txBody>
      </p:sp>
      <p:sp>
        <p:nvSpPr>
          <p:cNvPr id="2" name="Content Placeholder 1"/>
          <p:cNvSpPr>
            <a:spLocks noGrp="1"/>
          </p:cNvSpPr>
          <p:nvPr>
            <p:ph sz="quarter" idx="23"/>
          </p:nvPr>
        </p:nvSpPr>
        <p:spPr>
          <a:xfrm>
            <a:off x="736600" y="1289050"/>
            <a:ext cx="2582333" cy="367772"/>
          </a:xfrm>
        </p:spPr>
        <p:txBody>
          <a:bodyPr/>
          <a:lstStyle/>
          <a:p>
            <a:r>
              <a:rPr lang="en-IN" dirty="0"/>
              <a:t>For </a:t>
            </a:r>
            <a:r>
              <a:rPr lang="en-IN" i="1" dirty="0"/>
              <a:t>x </a:t>
            </a:r>
            <a:r>
              <a:rPr lang="en-IN" dirty="0"/>
              <a:t>&lt; 0</a:t>
            </a:r>
            <a:r>
              <a:rPr lang="en-IN" dirty="0" smtClean="0"/>
              <a:t> </a:t>
            </a:r>
            <a:r>
              <a:rPr lang="en-IN" dirty="0"/>
              <a:t>we </a:t>
            </a:r>
            <a:r>
              <a:rPr lang="en-IN" dirty="0" smtClean="0"/>
              <a:t>have</a:t>
            </a:r>
            <a:endParaRPr lang="en-US" altLang="en-US" dirty="0"/>
          </a:p>
        </p:txBody>
      </p:sp>
      <p:graphicFrame>
        <p:nvGraphicFramePr>
          <p:cNvPr id="11" name="Content Placeholder 10" descr="abs(x) = negative x"/>
          <p:cNvGraphicFramePr>
            <a:graphicFrameLocks noGrp="1" noChangeAspect="1"/>
          </p:cNvGraphicFramePr>
          <p:nvPr>
            <p:ph sz="quarter" idx="24"/>
            <p:extLst/>
          </p:nvPr>
        </p:nvGraphicFramePr>
        <p:xfrm>
          <a:off x="3251201" y="1255184"/>
          <a:ext cx="933450" cy="401638"/>
        </p:xfrm>
        <a:graphic>
          <a:graphicData uri="http://schemas.openxmlformats.org/presentationml/2006/ole">
            <mc:AlternateContent xmlns:mc="http://schemas.openxmlformats.org/markup-compatibility/2006">
              <mc:Choice xmlns:v="urn:schemas-microsoft-com:vml" Requires="v">
                <p:oleObj spid="_x0000_s519335" name="Equation" r:id="rId3" imgW="1002960" imgH="431640" progId="Equation.DSMT4">
                  <p:embed/>
                </p:oleObj>
              </mc:Choice>
              <mc:Fallback>
                <p:oleObj name="Equation" r:id="rId3" imgW="1002960" imgH="431640" progId="Equation.DSMT4">
                  <p:embed/>
                  <p:pic>
                    <p:nvPicPr>
                      <p:cNvPr id="0" name=""/>
                      <p:cNvPicPr/>
                      <p:nvPr/>
                    </p:nvPicPr>
                    <p:blipFill>
                      <a:blip r:embed="rId4"/>
                      <a:stretch>
                        <a:fillRect/>
                      </a:stretch>
                    </p:blipFill>
                    <p:spPr>
                      <a:xfrm>
                        <a:off x="3251201" y="1255184"/>
                        <a:ext cx="933450" cy="401638"/>
                      </a:xfrm>
                      <a:prstGeom prst="rect">
                        <a:avLst/>
                      </a:prstGeom>
                    </p:spPr>
                  </p:pic>
                </p:oleObj>
              </mc:Fallback>
            </mc:AlternateContent>
          </a:graphicData>
        </a:graphic>
      </p:graphicFrame>
      <p:sp>
        <p:nvSpPr>
          <p:cNvPr id="4" name="Content Placeholder 3"/>
          <p:cNvSpPr>
            <a:spLocks noGrp="1"/>
          </p:cNvSpPr>
          <p:nvPr>
            <p:ph sz="quarter" idx="25"/>
          </p:nvPr>
        </p:nvSpPr>
        <p:spPr>
          <a:xfrm>
            <a:off x="4218517" y="1289050"/>
            <a:ext cx="1007533" cy="367772"/>
          </a:xfrm>
        </p:spPr>
        <p:txBody>
          <a:bodyPr/>
          <a:lstStyle/>
          <a:p>
            <a:r>
              <a:rPr lang="en-IN" dirty="0"/>
              <a:t>and </a:t>
            </a:r>
            <a:r>
              <a:rPr lang="en-IN" dirty="0" smtClean="0"/>
              <a:t>so</a:t>
            </a:r>
            <a:endParaRPr lang="en-US" altLang="en-US" dirty="0"/>
          </a:p>
        </p:txBody>
      </p:sp>
      <p:graphicFrame>
        <p:nvGraphicFramePr>
          <p:cNvPr id="12" name="Content Placeholder 11" descr="lim_(x right arrow 0^(negative)) (abs(x)) = lim_(x right arrow 0^(negative)) (negative x) = 0"/>
          <p:cNvGraphicFramePr>
            <a:graphicFrameLocks noGrp="1" noChangeAspect="1"/>
          </p:cNvGraphicFramePr>
          <p:nvPr>
            <p:ph sz="quarter" idx="26"/>
            <p:extLst/>
          </p:nvPr>
        </p:nvGraphicFramePr>
        <p:xfrm>
          <a:off x="4527460" y="1849438"/>
          <a:ext cx="3320072" cy="639762"/>
        </p:xfrm>
        <a:graphic>
          <a:graphicData uri="http://schemas.openxmlformats.org/presentationml/2006/ole">
            <mc:AlternateContent xmlns:mc="http://schemas.openxmlformats.org/markup-compatibility/2006">
              <mc:Choice xmlns:v="urn:schemas-microsoft-com:vml" Requires="v">
                <p:oleObj spid="_x0000_s519336" name="Equation" r:id="rId5" imgW="2768400" imgH="533160" progId="Equation.DSMT4">
                  <p:embed/>
                </p:oleObj>
              </mc:Choice>
              <mc:Fallback>
                <p:oleObj name="Equation" r:id="rId5" imgW="2768400" imgH="533160" progId="Equation.DSMT4">
                  <p:embed/>
                  <p:pic>
                    <p:nvPicPr>
                      <p:cNvPr id="0" name=""/>
                      <p:cNvPicPr/>
                      <p:nvPr/>
                    </p:nvPicPr>
                    <p:blipFill>
                      <a:blip r:embed="rId6"/>
                      <a:stretch>
                        <a:fillRect/>
                      </a:stretch>
                    </p:blipFill>
                    <p:spPr>
                      <a:xfrm>
                        <a:off x="4527460" y="1849438"/>
                        <a:ext cx="3320072" cy="639762"/>
                      </a:xfrm>
                      <a:prstGeom prst="rect">
                        <a:avLst/>
                      </a:prstGeom>
                    </p:spPr>
                  </p:pic>
                </p:oleObj>
              </mc:Fallback>
            </mc:AlternateContent>
          </a:graphicData>
        </a:graphic>
      </p:graphicFrame>
      <p:sp>
        <p:nvSpPr>
          <p:cNvPr id="6" name="Content Placeholder 5"/>
          <p:cNvSpPr>
            <a:spLocks noGrp="1"/>
          </p:cNvSpPr>
          <p:nvPr>
            <p:ph sz="quarter" idx="27"/>
          </p:nvPr>
        </p:nvSpPr>
        <p:spPr>
          <a:xfrm>
            <a:off x="719667" y="2741612"/>
            <a:ext cx="3666067" cy="550862"/>
          </a:xfrm>
        </p:spPr>
        <p:txBody>
          <a:bodyPr/>
          <a:lstStyle/>
          <a:p>
            <a:r>
              <a:rPr lang="en-IN" dirty="0" smtClean="0"/>
              <a:t>Therefore,</a:t>
            </a:r>
            <a:endParaRPr lang="en-US" altLang="en-US" dirty="0"/>
          </a:p>
        </p:txBody>
      </p:sp>
      <p:graphicFrame>
        <p:nvGraphicFramePr>
          <p:cNvPr id="13" name="Content Placeholder 12" descr="lim_(x right arrow 0) (abs(x)) = 0."/>
          <p:cNvGraphicFramePr>
            <a:graphicFrameLocks noGrp="1" noChangeAspect="1"/>
          </p:cNvGraphicFramePr>
          <p:nvPr>
            <p:ph sz="quarter" idx="28"/>
            <p:extLst/>
          </p:nvPr>
        </p:nvGraphicFramePr>
        <p:xfrm>
          <a:off x="4718060" y="3292474"/>
          <a:ext cx="1504950" cy="587375"/>
        </p:xfrm>
        <a:graphic>
          <a:graphicData uri="http://schemas.openxmlformats.org/presentationml/2006/ole">
            <mc:AlternateContent xmlns:mc="http://schemas.openxmlformats.org/markup-compatibility/2006">
              <mc:Choice xmlns:v="urn:schemas-microsoft-com:vml" Requires="v">
                <p:oleObj spid="_x0000_s519337" name="Equation" r:id="rId7" imgW="1333440" imgH="520560" progId="Equation.DSMT4">
                  <p:embed/>
                </p:oleObj>
              </mc:Choice>
              <mc:Fallback>
                <p:oleObj name="Equation" r:id="rId7" imgW="1333440" imgH="520560" progId="Equation.DSMT4">
                  <p:embed/>
                  <p:pic>
                    <p:nvPicPr>
                      <p:cNvPr id="0" name=""/>
                      <p:cNvPicPr/>
                      <p:nvPr/>
                    </p:nvPicPr>
                    <p:blipFill>
                      <a:blip r:embed="rId8"/>
                      <a:stretch>
                        <a:fillRect/>
                      </a:stretch>
                    </p:blipFill>
                    <p:spPr>
                      <a:xfrm>
                        <a:off x="4718060" y="3292474"/>
                        <a:ext cx="1504950" cy="587375"/>
                      </a:xfrm>
                      <a:prstGeom prst="rect">
                        <a:avLst/>
                      </a:prstGeom>
                    </p:spPr>
                  </p:pic>
                </p:oleObj>
              </mc:Fallback>
            </mc:AlternateContent>
          </a:graphicData>
        </a:graphic>
      </p:graphicFrame>
    </p:spTree>
    <p:extLst>
      <p:ext uri="{BB962C8B-B14F-4D97-AF65-F5344CB8AC3E}">
        <p14:creationId xmlns:p14="http://schemas.microsoft.com/office/powerpoint/2010/main" val="5206747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pPr algn="l"/>
            <a:r>
              <a:rPr lang="en-US" altLang="en-US" dirty="0" smtClean="0"/>
              <a:t>Example 7</a:t>
            </a:r>
            <a:endParaRPr lang="en-US" dirty="0"/>
          </a:p>
        </p:txBody>
      </p:sp>
      <p:sp>
        <p:nvSpPr>
          <p:cNvPr id="3"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36600" y="1420021"/>
            <a:ext cx="1437263" cy="445241"/>
          </a:xfrm>
        </p:spPr>
        <p:txBody>
          <a:bodyPr/>
          <a:lstStyle/>
          <a:p>
            <a:pPr>
              <a:lnSpc>
                <a:spcPct val="100000"/>
              </a:lnSpc>
            </a:pPr>
            <a:r>
              <a:rPr lang="en-IN" dirty="0"/>
              <a:t>Show that</a:t>
            </a:r>
            <a:endParaRPr lang="en-US" altLang="en-US" dirty="0"/>
          </a:p>
        </p:txBody>
      </p:sp>
      <p:sp>
        <p:nvSpPr>
          <p:cNvPr id="5"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36600" y="2150113"/>
            <a:ext cx="10617200" cy="911742"/>
          </a:xfrm>
        </p:spPr>
        <p:txBody>
          <a:bodyPr/>
          <a:lstStyle/>
          <a:p>
            <a:pPr>
              <a:lnSpc>
                <a:spcPct val="100000"/>
              </a:lnSpc>
            </a:pPr>
            <a:r>
              <a:rPr lang="en-US" dirty="0">
                <a:solidFill>
                  <a:srgbClr val="0079C2"/>
                </a:solidFill>
              </a:rPr>
              <a:t>Solution:</a:t>
            </a:r>
          </a:p>
          <a:p>
            <a:pPr>
              <a:lnSpc>
                <a:spcPct val="100000"/>
              </a:lnSpc>
            </a:pPr>
            <a:r>
              <a:rPr lang="en-IN" dirty="0"/>
              <a:t>We know that</a:t>
            </a:r>
            <a:endParaRPr lang="en-US" dirty="0"/>
          </a:p>
        </p:txBody>
      </p:sp>
      <p:graphicFrame>
        <p:nvGraphicFramePr>
          <p:cNvPr id="25" name="Content Placeholder 19" descr="abs(x) = x if x &gt;= 0,&#10;abs(x) = negative x if x &lt; 0">
            <a:extLst>
              <a:ext uri="{FF2B5EF4-FFF2-40B4-BE49-F238E27FC236}">
                <a16:creationId xmlns:a16="http://schemas.microsoft.com/office/drawing/2014/main" xmlns="" id="{16FEA136-67E1-4DAA-B0A7-942C97D03ED4}"/>
              </a:ext>
            </a:extLst>
          </p:cNvPr>
          <p:cNvGraphicFramePr>
            <a:graphicFrameLocks noGrp="1" noChangeAspect="1"/>
          </p:cNvGraphicFramePr>
          <p:nvPr>
            <p:ph sz="quarter" idx="4294967295"/>
            <p:extLst/>
          </p:nvPr>
        </p:nvGraphicFramePr>
        <p:xfrm>
          <a:off x="4209952" y="3021014"/>
          <a:ext cx="3274581" cy="989107"/>
        </p:xfrm>
        <a:graphic>
          <a:graphicData uri="http://schemas.openxmlformats.org/presentationml/2006/ole">
            <mc:AlternateContent xmlns:mc="http://schemas.openxmlformats.org/markup-compatibility/2006">
              <mc:Choice xmlns:v="urn:schemas-microsoft-com:vml" Requires="v">
                <p:oleObj spid="_x0000_s520248" name="Equation" r:id="rId3" imgW="2857320" imgH="863280" progId="Equation.DSMT4">
                  <p:embed/>
                </p:oleObj>
              </mc:Choice>
              <mc:Fallback>
                <p:oleObj name="Equation" r:id="rId3" imgW="2857320" imgH="863280" progId="Equation.DSMT4">
                  <p:embed/>
                  <p:pic>
                    <p:nvPicPr>
                      <p:cNvPr id="0" name=""/>
                      <p:cNvPicPr/>
                      <p:nvPr/>
                    </p:nvPicPr>
                    <p:blipFill>
                      <a:blip r:embed="rId4"/>
                      <a:stretch>
                        <a:fillRect/>
                      </a:stretch>
                    </p:blipFill>
                    <p:spPr>
                      <a:xfrm>
                        <a:off x="4209952" y="3021014"/>
                        <a:ext cx="3274581" cy="989107"/>
                      </a:xfrm>
                      <a:prstGeom prst="rect">
                        <a:avLst/>
                      </a:prstGeom>
                    </p:spPr>
                  </p:pic>
                </p:oleObj>
              </mc:Fallback>
            </mc:AlternateContent>
          </a:graphicData>
        </a:graphic>
      </p:graphicFrame>
      <p:sp>
        <p:nvSpPr>
          <p:cNvPr id="23"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758147" y="5507515"/>
            <a:ext cx="885821" cy="449938"/>
          </a:xfrm>
        </p:spPr>
        <p:txBody>
          <a:bodyPr/>
          <a:lstStyle/>
          <a:p>
            <a:pPr>
              <a:lnSpc>
                <a:spcPct val="100000"/>
              </a:lnSpc>
            </a:pPr>
            <a:r>
              <a:rPr lang="en-IN" dirty="0" smtClean="0"/>
              <a:t>Since</a:t>
            </a:r>
            <a:endParaRPr lang="en-US" dirty="0"/>
          </a:p>
        </p:txBody>
      </p:sp>
      <p:sp>
        <p:nvSpPr>
          <p:cNvPr id="24" name="Content Placeholder 4">
            <a:extLst>
              <a:ext uri="{FF2B5EF4-FFF2-40B4-BE49-F238E27FC236}">
                <a16:creationId xmlns:a16="http://schemas.microsoft.com/office/drawing/2014/main" xmlns="" id="{2769D9E1-720D-4C2F-A6C6-545AD138728D}"/>
              </a:ext>
            </a:extLst>
          </p:cNvPr>
          <p:cNvSpPr>
            <a:spLocks noGrp="1"/>
          </p:cNvSpPr>
          <p:nvPr>
            <p:ph sz="quarter" idx="24"/>
          </p:nvPr>
        </p:nvSpPr>
        <p:spPr>
          <a:xfrm>
            <a:off x="3695412" y="5486267"/>
            <a:ext cx="2709333" cy="457620"/>
          </a:xfrm>
        </p:spPr>
        <p:txBody>
          <a:bodyPr/>
          <a:lstStyle/>
          <a:p>
            <a:pPr>
              <a:lnSpc>
                <a:spcPct val="100000"/>
              </a:lnSpc>
            </a:pPr>
            <a:r>
              <a:rPr lang="en-IN" dirty="0"/>
              <a:t>for </a:t>
            </a:r>
            <a:r>
              <a:rPr lang="en-IN" i="1" dirty="0"/>
              <a:t>x </a:t>
            </a:r>
            <a:r>
              <a:rPr lang="en-IN" dirty="0"/>
              <a:t>&gt; </a:t>
            </a:r>
            <a:r>
              <a:rPr lang="en-IN" dirty="0" smtClean="0"/>
              <a:t>1, </a:t>
            </a:r>
            <a:r>
              <a:rPr lang="en-IN" dirty="0"/>
              <a:t>we have</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2418397" y="1147844"/>
                <a:ext cx="1429556" cy="80336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d>
                                <m:dPr>
                                  <m:begChr m:val="|"/>
                                  <m:endChr m:val="|"/>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d>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18397" y="1147844"/>
                <a:ext cx="1429556" cy="803361"/>
              </a:xfrm>
              <a:prstGeom prst="rect">
                <a:avLst/>
              </a:prstGeom>
              <a:blipFill rotWithShape="0">
                <a:blip r:embed="rId5"/>
                <a:stretch>
                  <a:fillRect/>
                </a:stretch>
              </a:blipFill>
              <a:effectLst/>
            </p:spPr>
            <p:txBody>
              <a:bodyPr/>
              <a:lstStyle/>
              <a:p>
                <a:r>
                  <a:rPr lang="en-US">
                    <a:noFill/>
                  </a:rPr>
                  <a:t> </a:t>
                </a:r>
              </a:p>
            </p:txBody>
          </p:sp>
        </mc:Fallback>
      </mc:AlternateContent>
      <p:sp>
        <p:nvSpPr>
          <p:cNvPr id="6" name="TextBox 5"/>
          <p:cNvSpPr txBox="1"/>
          <p:nvPr/>
        </p:nvSpPr>
        <p:spPr>
          <a:xfrm>
            <a:off x="4209952" y="1403093"/>
            <a:ext cx="2963580" cy="353943"/>
          </a:xfrm>
          <a:prstGeom prst="rect">
            <a:avLst/>
          </a:prstGeom>
          <a:noFill/>
          <a:effectLst/>
        </p:spPr>
        <p:txBody>
          <a:bodyPr wrap="square" lIns="0" tIns="0" rIns="0" rtlCol="0" anchor="b">
            <a:spAutoFit/>
          </a:bodyPr>
          <a:lstStyle/>
          <a:p>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d</a:t>
            </a:r>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oes not ex</a:t>
            </a:r>
            <a:r>
              <a:rPr lang="en-IN" sz="2000" dirty="0" err="1">
                <a:solidFill>
                  <a:srgbClr val="000000"/>
                </a:solidFill>
              </a:rPr>
              <a:t>i</a:t>
            </a:r>
            <a:r>
              <a:rPr lang="en-US" sz="2000" dirty="0" err="1" smtClean="0">
                <a:solidFill>
                  <a:srgbClr val="000000"/>
                </a:solidFill>
                <a:latin typeface="Open Sans" panose="020B0606030504020204" pitchFamily="34" charset="0"/>
                <a:ea typeface="Open Sans" panose="020B0606030504020204" pitchFamily="34" charset="0"/>
                <a:cs typeface="Open Sans" panose="020B0606030504020204" pitchFamily="34" charset="0"/>
              </a:rPr>
              <a:t>st</a:t>
            </a:r>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4248822" y="4705490"/>
                <a:ext cx="5058821" cy="686535"/>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d>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d>
                        <m:dPr>
                          <m:begChr m:val="{"/>
                          <m:endChr m:val=""/>
                          <m:ctrlP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eqArr>
                            <m:eqArrPr>
                              <m:ctrlP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eqArrPr>
                            <m:e>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−&amp;</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&lt;0</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𝑜𝑟</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&lt;1</m:t>
                              </m:r>
                            </m:e>
                            <m:e>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&amp;</m:t>
                              </m:r>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𝑜𝑟</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≥1</m:t>
                              </m:r>
                            </m:e>
                          </m:eqArr>
                        </m:e>
                      </m:d>
                    </m:oMath>
                  </m:oMathPara>
                </a14:m>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248822" y="4705490"/>
                <a:ext cx="5058821" cy="686535"/>
              </a:xfrm>
              <a:prstGeom prst="rect">
                <a:avLst/>
              </a:prstGeom>
              <a:blipFill rotWithShape="0">
                <a:blip r:embed="rId6"/>
                <a:stretch>
                  <a:fillRect/>
                </a:stretch>
              </a:blipFill>
              <a:effectLst/>
            </p:spPr>
            <p:txBody>
              <a:bodyPr/>
              <a:lstStyle/>
              <a:p>
                <a:r>
                  <a:rPr lang="en-US">
                    <a:noFill/>
                  </a:rPr>
                  <a:t> </a:t>
                </a:r>
              </a:p>
            </p:txBody>
          </p:sp>
        </mc:Fallback>
      </mc:AlternateContent>
      <p:sp>
        <p:nvSpPr>
          <p:cNvPr id="9" name="TextBox 8"/>
          <p:cNvSpPr txBox="1"/>
          <p:nvPr/>
        </p:nvSpPr>
        <p:spPr>
          <a:xfrm>
            <a:off x="566670" y="4214557"/>
            <a:ext cx="4005330" cy="353943"/>
          </a:xfrm>
          <a:prstGeom prst="rect">
            <a:avLst/>
          </a:prstGeom>
          <a:noFill/>
          <a:effectLst/>
        </p:spPr>
        <p:txBody>
          <a:bodyPr wrap="square" lIns="0" tIns="0" rIns="0" rtlCol="0" anchor="b">
            <a:spAutoFit/>
          </a:bodyPr>
          <a:lstStyle/>
          <a:p>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By </a:t>
            </a:r>
            <a:r>
              <a:rPr lang="en-US" sz="2000" dirty="0" err="1" smtClean="0">
                <a:solidFill>
                  <a:srgbClr val="000000"/>
                </a:solidFill>
                <a:latin typeface="Open Sans" panose="020B0606030504020204" pitchFamily="34" charset="0"/>
                <a:ea typeface="Open Sans" panose="020B0606030504020204" pitchFamily="34" charset="0"/>
                <a:cs typeface="Open Sans" panose="020B0606030504020204" pitchFamily="34" charset="0"/>
              </a:rPr>
              <a:t>replac</a:t>
            </a:r>
            <a:r>
              <a:rPr lang="en-IN" sz="20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ing</a:t>
            </a:r>
            <a:r>
              <a:rPr lang="en-IN"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x by  x-1 we get</a:t>
            </a:r>
            <a:endPar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10" name="TextBox 9"/>
              <p:cNvSpPr txBox="1"/>
              <p:nvPr/>
            </p:nvSpPr>
            <p:spPr>
              <a:xfrm>
                <a:off x="1643968" y="5529015"/>
                <a:ext cx="1750607" cy="307777"/>
              </a:xfrm>
              <a:prstGeom prst="rect">
                <a:avLst/>
              </a:prstGeom>
              <a:noFill/>
              <a:effectLst/>
            </p:spPr>
            <p:txBody>
              <a:bodyPr wrap="none" lIns="0" tIns="0" rIns="0" bIns="0" rtlCol="0" anchor="b">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d>
                      <m:r>
                        <a:rPr lang="en-US" sz="20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0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𝑥</m:t>
                      </m:r>
                      <m:r>
                        <a:rPr lang="en-US" sz="20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−1</m:t>
                      </m:r>
                    </m:oMath>
                  </m:oMathPara>
                </a14:m>
                <a:endPar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643968" y="5529015"/>
                <a:ext cx="1750607" cy="307777"/>
              </a:xfrm>
              <a:prstGeom prst="rect">
                <a:avLst/>
              </a:prstGeom>
              <a:blipFill rotWithShape="0">
                <a:blip r:embed="rId7"/>
                <a:stretch>
                  <a:fillRect r="-2439" b="-800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58509" y="6040166"/>
                <a:ext cx="10495291" cy="790666"/>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d>
                                <m:dPr>
                                  <m:begChr m:val="|"/>
                                  <m:endChr m:val="|"/>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d>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+1)=2</m:t>
                          </m:r>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58509" y="6040166"/>
                <a:ext cx="10495291" cy="790666"/>
              </a:xfrm>
              <a:prstGeom prst="rect">
                <a:avLst/>
              </a:prstGeom>
              <a:blipFill rotWithShape="0">
                <a:blip r:embed="rId8"/>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4835814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7 – </a:t>
            </a:r>
            <a:r>
              <a:rPr lang="en-US" altLang="en-US" dirty="0"/>
              <a:t>Solution</a:t>
            </a:r>
            <a:endParaRPr lang="en-US" dirty="0"/>
          </a:p>
        </p:txBody>
      </p:sp>
      <p:sp>
        <p:nvSpPr>
          <p:cNvPr id="2" name="Content Placeholder 1"/>
          <p:cNvSpPr>
            <a:spLocks noGrp="1"/>
          </p:cNvSpPr>
          <p:nvPr>
            <p:ph sz="quarter" idx="23"/>
          </p:nvPr>
        </p:nvSpPr>
        <p:spPr>
          <a:xfrm>
            <a:off x="736600" y="1289050"/>
            <a:ext cx="2582333" cy="367772"/>
          </a:xfrm>
        </p:spPr>
        <p:txBody>
          <a:bodyPr/>
          <a:lstStyle/>
          <a:p>
            <a:r>
              <a:rPr lang="en-IN" dirty="0"/>
              <a:t>For </a:t>
            </a:r>
            <a:r>
              <a:rPr lang="en-IN" i="1" dirty="0"/>
              <a:t>x </a:t>
            </a:r>
            <a:r>
              <a:rPr lang="en-IN" dirty="0"/>
              <a:t>&lt; </a:t>
            </a:r>
            <a:r>
              <a:rPr lang="en-IN" dirty="0" smtClean="0"/>
              <a:t>1 </a:t>
            </a:r>
            <a:r>
              <a:rPr lang="en-IN" dirty="0"/>
              <a:t>we </a:t>
            </a:r>
            <a:r>
              <a:rPr lang="en-IN" dirty="0" smtClean="0"/>
              <a:t>have</a:t>
            </a:r>
            <a:endParaRPr lang="en-US" altLang="en-US" dirty="0"/>
          </a:p>
        </p:txBody>
      </p:sp>
      <p:sp>
        <p:nvSpPr>
          <p:cNvPr id="4" name="Content Placeholder 3"/>
          <p:cNvSpPr>
            <a:spLocks noGrp="1"/>
          </p:cNvSpPr>
          <p:nvPr>
            <p:ph sz="quarter" idx="25"/>
          </p:nvPr>
        </p:nvSpPr>
        <p:spPr>
          <a:xfrm>
            <a:off x="5683729" y="1243385"/>
            <a:ext cx="1007533" cy="367772"/>
          </a:xfrm>
        </p:spPr>
        <p:txBody>
          <a:bodyPr/>
          <a:lstStyle/>
          <a:p>
            <a:r>
              <a:rPr lang="en-IN" dirty="0"/>
              <a:t>and </a:t>
            </a:r>
            <a:r>
              <a:rPr lang="en-IN" dirty="0" smtClean="0"/>
              <a:t>so</a:t>
            </a:r>
            <a:endParaRPr lang="en-US" altLang="en-US" dirty="0"/>
          </a:p>
        </p:txBody>
      </p:sp>
      <p:sp>
        <p:nvSpPr>
          <p:cNvPr id="6" name="Content Placeholder 5"/>
          <p:cNvSpPr>
            <a:spLocks noGrp="1"/>
          </p:cNvSpPr>
          <p:nvPr>
            <p:ph sz="quarter" idx="27"/>
          </p:nvPr>
        </p:nvSpPr>
        <p:spPr>
          <a:xfrm>
            <a:off x="473297" y="3238143"/>
            <a:ext cx="5771285" cy="550862"/>
          </a:xfrm>
        </p:spPr>
        <p:txBody>
          <a:bodyPr/>
          <a:lstStyle/>
          <a:p>
            <a:r>
              <a:rPr lang="en-IN" dirty="0"/>
              <a:t>Therefore</a:t>
            </a:r>
            <a:r>
              <a:rPr lang="en-IN" dirty="0" smtClean="0"/>
              <a:t>, limit does not exist</a:t>
            </a:r>
            <a:endParaRPr lang="en-US" altLang="en-US" dirty="0"/>
          </a:p>
        </p:txBody>
      </p:sp>
      <mc:AlternateContent xmlns:mc="http://schemas.openxmlformats.org/markup-compatibility/2006" xmlns:a14="http://schemas.microsoft.com/office/drawing/2010/main">
        <mc:Choice Requires="a14">
          <p:sp>
            <p:nvSpPr>
              <p:cNvPr id="9" name="TextBox 8"/>
              <p:cNvSpPr txBox="1"/>
              <p:nvPr/>
            </p:nvSpPr>
            <p:spPr>
              <a:xfrm>
                <a:off x="3358940" y="1285612"/>
                <a:ext cx="2056782" cy="307777"/>
              </a:xfrm>
              <a:prstGeom prst="rect">
                <a:avLst/>
              </a:prstGeom>
              <a:noFill/>
              <a:effectLst/>
            </p:spPr>
            <p:txBody>
              <a:bodyPr wrap="none" lIns="0" tIns="0" rIns="0" bIns="0" rtlCol="0" anchor="b">
                <a:spAutoFit/>
              </a:bodyPr>
              <a:lstStyle/>
              <a:p>
                <a14:m>
                  <m:oMath xmlns:m="http://schemas.openxmlformats.org/officeDocument/2006/math">
                    <m:d>
                      <m:dPr>
                        <m:begChr m:val="|"/>
                        <m:endChr m:val="|"/>
                        <m:ctrlPr>
                          <a:rPr lang="en-US" sz="20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0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d>
                    <m:r>
                      <a:rPr lang="en-US" sz="20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0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0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𝑥</m:t>
                    </m:r>
                    <m:r>
                      <a:rPr lang="en-US" sz="20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−1</m:t>
                    </m:r>
                  </m:oMath>
                </a14:m>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3358940" y="1285612"/>
                <a:ext cx="2056782" cy="307777"/>
              </a:xfrm>
              <a:prstGeom prst="rect">
                <a:avLst/>
              </a:prstGeom>
              <a:blipFill rotWithShape="0">
                <a:blip r:embed="rId2"/>
                <a:stretch>
                  <a:fillRect t="-26000" r="-6825" b="-5200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0" y="1742254"/>
                <a:ext cx="10495291" cy="80663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d>
                                <m:dPr>
                                  <m:begChr m:val="|"/>
                                  <m:endChr m:val="|"/>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d>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d>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=−2</m:t>
                          </m:r>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0" y="1742254"/>
                <a:ext cx="10495291" cy="806631"/>
              </a:xfrm>
              <a:prstGeom prst="rect">
                <a:avLst/>
              </a:prstGeom>
              <a:blipFill rotWithShape="0">
                <a:blip r:embed="rId3"/>
                <a:stretch>
                  <a:fillRect b="-758"/>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9179028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Limit at infinity</a:t>
            </a:r>
            <a:endParaRPr lang="en-IN" sz="4000" dirty="0">
              <a:solidFill>
                <a:srgbClr val="0079C2"/>
              </a:solidFill>
            </a:endParaRPr>
          </a:p>
        </p:txBody>
      </p:sp>
    </p:spTree>
    <p:extLst>
      <p:ext uri="{BB962C8B-B14F-4D97-AF65-F5344CB8AC3E}">
        <p14:creationId xmlns:p14="http://schemas.microsoft.com/office/powerpoint/2010/main" val="34465757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12: Limit at infinity</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463639" y="1636570"/>
                <a:ext cx="3374265" cy="747320"/>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63639" y="1636570"/>
                <a:ext cx="3374265" cy="747320"/>
              </a:xfrm>
              <a:prstGeom prst="rect">
                <a:avLst/>
              </a:prstGeom>
              <a:blipFill rotWithShape="0">
                <a:blip r:embed="rId2"/>
                <a:stretch>
                  <a:fillRect b="-81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269088" y="1330877"/>
                <a:ext cx="3374265" cy="135870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num>
                            <m:den>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269088" y="1330877"/>
                <a:ext cx="3374265" cy="1358705"/>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178935" y="3127344"/>
                <a:ext cx="3374265" cy="135126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sSup>
                                    <m:sSup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num>
                            <m:den>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178935" y="3127344"/>
                <a:ext cx="3374265" cy="135126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985751" y="4599582"/>
                <a:ext cx="3374265" cy="1324786"/>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f>
                                <m:f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985751" y="4599582"/>
                <a:ext cx="3374265" cy="1324786"/>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73756" y="6194840"/>
                <a:ext cx="1328671" cy="69147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073756" y="6194840"/>
                <a:ext cx="1328671" cy="691471"/>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35278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arn(inVertical)">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13: Limit at infinity</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463639" y="1636570"/>
                <a:ext cx="3374265" cy="747320"/>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63639" y="1636570"/>
                <a:ext cx="3374265" cy="747320"/>
              </a:xfrm>
              <a:prstGeom prst="rect">
                <a:avLst/>
              </a:prstGeom>
              <a:blipFill rotWithShape="0">
                <a:blip r:embed="rId2"/>
                <a:stretch>
                  <a:fillRect b="-813"/>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269088" y="1330877"/>
                <a:ext cx="3374265" cy="1358705"/>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num>
                            <m:den>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269088" y="1330877"/>
                <a:ext cx="3374265" cy="1358705"/>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178935" y="3127344"/>
                <a:ext cx="3374265" cy="135126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sSup>
                                    <m:sSup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num>
                            <m:den>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178935" y="3127344"/>
                <a:ext cx="3374265" cy="135126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985751" y="4599582"/>
                <a:ext cx="3374265" cy="1324786"/>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f>
                                <m:f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2985751" y="4599582"/>
                <a:ext cx="3374265" cy="1324786"/>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73756" y="6194840"/>
                <a:ext cx="1328671" cy="69147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073756" y="6194840"/>
                <a:ext cx="1328671" cy="691471"/>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411042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12: Limit at infinity</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463639" y="1590339"/>
                <a:ext cx="3644722" cy="79355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63639" y="1590339"/>
                <a:ext cx="3644722" cy="793551"/>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738091" y="1354793"/>
                <a:ext cx="4174901" cy="133446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num>
                            <m:den>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738091" y="1354793"/>
                <a:ext cx="4174901" cy="1334468"/>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178935" y="3035074"/>
                <a:ext cx="4734057" cy="144353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178935" y="3035074"/>
                <a:ext cx="4734057" cy="144353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858830" y="4478611"/>
                <a:ext cx="3374265" cy="144687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unc>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−50+</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den>
                      </m:f>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858830" y="4478611"/>
                <a:ext cx="3374265" cy="1446871"/>
              </a:xfrm>
              <a:prstGeom prst="rect">
                <a:avLst/>
              </a:prstGeom>
              <a:blipFill rotWithShape="0">
                <a:blip r:embed="rId5"/>
                <a:stretch>
                  <a:fillRect r="-181"/>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390362" y="6079838"/>
                <a:ext cx="3137083" cy="778162"/>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−50</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
                        <m:fPr>
                          <m:ctrlP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ctrlPr>
                        </m:fPr>
                        <m:num>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3</m:t>
                          </m:r>
                        </m:num>
                        <m:den>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25</m:t>
                          </m:r>
                        </m:den>
                      </m:f>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390362" y="6079838"/>
                <a:ext cx="3137083" cy="778162"/>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59650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13: Limit at infinity</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463638" y="1590339"/>
                <a:ext cx="3928057" cy="793551"/>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63638" y="1590339"/>
                <a:ext cx="3928057" cy="793551"/>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11578" y="1354793"/>
                <a:ext cx="4174901" cy="133446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num>
                            <m:den>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111578" y="1354793"/>
                <a:ext cx="4174901" cy="1334468"/>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552422" y="2881915"/>
                <a:ext cx="4734057" cy="144353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552422" y="2881915"/>
                <a:ext cx="4734057" cy="1443537"/>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112115" y="4507791"/>
                <a:ext cx="3374265" cy="139236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1−</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−50+</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7</m:t>
                                  </m:r>
                                </m:num>
                                <m:den>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4112115" y="4507791"/>
                <a:ext cx="3374265" cy="1392369"/>
              </a:xfrm>
              <a:prstGeom prst="rect">
                <a:avLst/>
              </a:prstGeom>
              <a:blipFill rotWithShape="0">
                <a:blip r:embed="rId5"/>
                <a:stretch>
                  <a:fillRect r="-2170"/>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712334" y="6041886"/>
                <a:ext cx="3137083" cy="778162"/>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ad>
                                <m:radPr>
                                  <m:degHide m:val="on"/>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−50</m:t>
                              </m:r>
                            </m:den>
                          </m:f>
                        </m:e>
                      </m:func>
                      <m: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
                        <m:fPr>
                          <m:ctrlPr>
                            <a:rPr lang="en-US" sz="24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ctrlPr>
                        </m:fPr>
                        <m:num>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2</m:t>
                          </m:r>
                        </m:num>
                        <m:den>
                          <m:r>
                            <a:rPr lang="en-US" sz="24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25</m:t>
                          </m:r>
                        </m:den>
                      </m:f>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712334" y="6041886"/>
                <a:ext cx="3137083" cy="778162"/>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60727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14: Limit at infinity</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463638" y="1641435"/>
                <a:ext cx="4198514" cy="577402"/>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d>
                            <m:dPr>
                              <m:begChr m:val="["/>
                              <m:endChr m:val="]"/>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63638" y="1641435"/>
                <a:ext cx="4198514" cy="577402"/>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507606" y="1392217"/>
                <a:ext cx="7430034" cy="858440"/>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a:rPr lang="en-US" sz="2400" b="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d>
                                <m:d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d>
                                <m:d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dPr>
                                <m:e>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d>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507606" y="1392217"/>
                <a:ext cx="7430034" cy="858440"/>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349841" y="2815552"/>
                <a:ext cx="4536580" cy="810222"/>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349841" y="2815552"/>
                <a:ext cx="4536580" cy="810222"/>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349841" y="4014167"/>
                <a:ext cx="4433551" cy="77046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349841" y="4014167"/>
                <a:ext cx="4433551" cy="770467"/>
              </a:xfrm>
              <a:prstGeom prst="rect">
                <a:avLst/>
              </a:prstGeom>
              <a:blipFill rotWithShape="0">
                <a:blip r:embed="rId5"/>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362720" y="4979697"/>
                <a:ext cx="4536580" cy="1358770"/>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num>
                            <m:den>
                              <m:f>
                                <m:f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e>
                                  </m:rad>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362720" y="4979697"/>
                <a:ext cx="4536580" cy="1358770"/>
              </a:xfrm>
              <a:prstGeom prst="rect">
                <a:avLst/>
              </a:prstGeom>
              <a:blipFill rotWithShape="0">
                <a:blip r:embed="rId6"/>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38590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EC7D7-AEA7-48F9-8C84-E7BCDF687235}"/>
              </a:ext>
            </a:extLst>
          </p:cNvPr>
          <p:cNvSpPr>
            <a:spLocks noGrp="1"/>
          </p:cNvSpPr>
          <p:nvPr>
            <p:ph type="title"/>
          </p:nvPr>
        </p:nvSpPr>
        <p:spPr/>
        <p:txBody>
          <a:bodyPr/>
          <a:lstStyle/>
          <a:p>
            <a:r>
              <a:rPr lang="en-IN" sz="3600" dirty="0" smtClean="0"/>
              <a:t>Definition of Limit</a:t>
            </a:r>
            <a:endParaRPr lang="en-US" sz="3600" dirty="0"/>
          </a:p>
        </p:txBody>
      </p:sp>
      <mc:AlternateContent xmlns:mc="http://schemas.openxmlformats.org/markup-compatibility/2006" xmlns:a14="http://schemas.microsoft.com/office/drawing/2010/main">
        <mc:Choice Requires="a14">
          <p:sp>
            <p:nvSpPr>
              <p:cNvPr id="6" name="TextBox 5"/>
              <p:cNvSpPr txBox="1"/>
              <p:nvPr/>
            </p:nvSpPr>
            <p:spPr>
              <a:xfrm>
                <a:off x="1134414" y="1831686"/>
                <a:ext cx="5898465"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e>
                                <m:sup>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r>
                        <a:rPr lang="en-US" sz="36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e>
                                <m:sup>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r>
                        <a:rPr lang="en-US" sz="36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𝐿</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134414" y="1831686"/>
                <a:ext cx="5898465" cy="736099"/>
              </a:xfrm>
              <a:prstGeom prst="rect">
                <a:avLst/>
              </a:prstGeom>
              <a:blipFill rotWithShape="0">
                <a:blip r:embed="rId2"/>
                <a:stretch>
                  <a:fillRect b="-826"/>
                </a:stretch>
              </a:blipFill>
              <a:effectLst/>
            </p:spPr>
            <p:txBody>
              <a:bodyPr/>
              <a:lstStyle/>
              <a:p>
                <a:r>
                  <a:rPr lang="en-US">
                    <a:noFill/>
                  </a:rPr>
                  <a:t> </a:t>
                </a:r>
              </a:p>
            </p:txBody>
          </p:sp>
        </mc:Fallback>
      </mc:AlternateContent>
      <p:sp>
        <p:nvSpPr>
          <p:cNvPr id="11" name="TextBox 10"/>
          <p:cNvSpPr txBox="1"/>
          <p:nvPr/>
        </p:nvSpPr>
        <p:spPr>
          <a:xfrm>
            <a:off x="729915" y="1892904"/>
            <a:ext cx="2083625" cy="600164"/>
          </a:xfrm>
          <a:prstGeom prst="rect">
            <a:avLst/>
          </a:prstGeom>
          <a:noFill/>
          <a:effectLst/>
        </p:spPr>
        <p:txBody>
          <a:bodyPr wrap="square" lIns="0" tIns="0" rIns="0" rtlCol="0" anchor="b">
            <a:spAutoFit/>
          </a:bodyPr>
          <a:lstStyle/>
          <a:p>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If</a:t>
            </a:r>
            <a:r>
              <a:rPr lang="en-US" sz="20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p>
        </p:txBody>
      </p:sp>
      <mc:AlternateContent xmlns:mc="http://schemas.openxmlformats.org/markup-compatibility/2006" xmlns:a14="http://schemas.microsoft.com/office/drawing/2010/main">
        <mc:Choice Requires="a14">
          <p:sp>
            <p:nvSpPr>
              <p:cNvPr id="13" name="TextBox 12"/>
              <p:cNvSpPr txBox="1"/>
              <p:nvPr/>
            </p:nvSpPr>
            <p:spPr>
              <a:xfrm>
                <a:off x="729914" y="2823854"/>
                <a:ext cx="11255759" cy="1708160"/>
              </a:xfrm>
              <a:prstGeom prst="rect">
                <a:avLst/>
              </a:prstGeom>
              <a:noFill/>
              <a:effectLst/>
            </p:spPr>
            <p:txBody>
              <a:bodyPr wrap="square" lIns="0" tIns="0" rIns="0" rtlCol="0" anchor="b">
                <a:spAutoFit/>
              </a:bodyPr>
              <a:lstStyle/>
              <a:p>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t</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hen we say that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a:t>
                </a:r>
                <a:r>
                  <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limit</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of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f(x) exists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at x</a:t>
                </a:r>
                <a:r>
                  <a:rPr lang="en-US" sz="3600" dirty="0">
                    <a:solidFill>
                      <a:srgbClr val="000000"/>
                    </a:solidFill>
                    <a:ea typeface="Cambria Math" panose="02040503050406030204" pitchFamily="18" charset="0"/>
                    <a:cs typeface="Open Sans" panose="020B0606030504020204" pitchFamily="34" charset="0"/>
                  </a:rPr>
                  <a:t> </a:t>
                </a:r>
                <a14:m>
                  <m:oMath xmlns:m="http://schemas.openxmlformats.org/officeDocument/2006/math">
                    <m:r>
                      <a:rPr lang="en-US" sz="3600" i="1">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a14:m>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 and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the limit of f(x)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is </a:t>
                </a:r>
                <a:r>
                  <a:rPr lang="en-US" sz="3600" i="1"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L</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as x approaches to </a:t>
                </a:r>
                <a:r>
                  <a:rPr lang="en-US" sz="3600" i="1"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and we write</a:t>
                </a:r>
                <a:endParaRPr lang="en-US" sz="3600" i="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29914" y="2823854"/>
                <a:ext cx="11255759" cy="1708160"/>
              </a:xfrm>
              <a:prstGeom prst="rect">
                <a:avLst/>
              </a:prstGeom>
              <a:blipFill rotWithShape="0">
                <a:blip r:embed="rId3"/>
                <a:stretch>
                  <a:fillRect l="-2492" t="-7500" b="-13571"/>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430628" y="4999889"/>
                <a:ext cx="5898465"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lim>
                          </m:limLow>
                        </m:fName>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r>
                        <a:rPr lang="en-US" sz="36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𝐿</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430628" y="4999889"/>
                <a:ext cx="5898465" cy="736099"/>
              </a:xfrm>
              <a:prstGeom prst="rect">
                <a:avLst/>
              </a:prstGeom>
              <a:blipFill rotWithShape="0">
                <a:blip r:embed="rId4"/>
                <a:stretch>
                  <a:fillRect/>
                </a:stretch>
              </a:blipFill>
              <a:effectLst/>
            </p:spPr>
            <p:txBody>
              <a:bodyPr/>
              <a:lstStyle/>
              <a:p>
                <a:r>
                  <a:rPr lang="en-US">
                    <a:noFill/>
                  </a:rPr>
                  <a:t> </a:t>
                </a:r>
              </a:p>
            </p:txBody>
          </p:sp>
        </mc:Fallback>
      </mc:AlternateContent>
      <p:sp>
        <p:nvSpPr>
          <p:cNvPr id="8" name="TextBox 7"/>
          <p:cNvSpPr txBox="1"/>
          <p:nvPr/>
        </p:nvSpPr>
        <p:spPr>
          <a:xfrm>
            <a:off x="604911" y="1089934"/>
            <a:ext cx="7315200" cy="600164"/>
          </a:xfrm>
          <a:prstGeom prst="rect">
            <a:avLst/>
          </a:prstGeom>
          <a:noFill/>
          <a:effectLst/>
        </p:spPr>
        <p:txBody>
          <a:bodyPr wrap="square" lIns="0" tIns="0" rIns="0" rtlCol="0" anchor="b">
            <a:spAutoFit/>
          </a:bodyPr>
          <a:lstStyle/>
          <a:p>
            <a:r>
              <a:rPr lang="en-US" sz="3600" dirty="0" smtClean="0">
                <a:latin typeface="Open Sans" panose="020B0606030504020204" pitchFamily="34" charset="0"/>
                <a:ea typeface="Open Sans" panose="020B0606030504020204" pitchFamily="34" charset="0"/>
                <a:cs typeface="Open Sans" panose="020B0606030504020204" pitchFamily="34" charset="0"/>
              </a:rPr>
              <a:t>Limit:</a:t>
            </a:r>
          </a:p>
        </p:txBody>
      </p:sp>
    </p:spTree>
    <p:extLst>
      <p:ext uri="{BB962C8B-B14F-4D97-AF65-F5344CB8AC3E}">
        <p14:creationId xmlns:p14="http://schemas.microsoft.com/office/powerpoint/2010/main" val="30106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14: Limit at infinity</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4568783" y="1133762"/>
                <a:ext cx="3841122" cy="140230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568783" y="1133762"/>
                <a:ext cx="3841122" cy="1402307"/>
              </a:xfrm>
              <a:prstGeom prst="rect">
                <a:avLst/>
              </a:prstGeom>
              <a:blipFill rotWithShape="0">
                <a:blip r:embed="rId2"/>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68783" y="2925982"/>
                <a:ext cx="3428998" cy="1402307"/>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Low>
                            <m:limLow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24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lim>
                          </m:limLow>
                        </m:fName>
                        <m:e>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f>
                                <m:fPr>
                                  <m:ctrlP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f>
                                    <m:f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4</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den>
                                  </m:f>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65</m:t>
                                      </m:r>
                                    </m:num>
                                    <m:den>
                                      <m:sSup>
                                        <m:sSup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e>
                                        <m:sup>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sup>
                                      </m:sSup>
                                    </m:den>
                                  </m:f>
                                </m:e>
                              </m:rad>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e>
                      </m:func>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568783" y="2925982"/>
                <a:ext cx="3428998" cy="1402307"/>
              </a:xfrm>
              <a:prstGeom prst="rect">
                <a:avLst/>
              </a:prstGeom>
              <a:blipFill rotWithShape="0">
                <a:blip r:embed="rId3"/>
                <a:stretch>
                  <a:fillRect b="-435"/>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49841" y="4912809"/>
                <a:ext cx="3094148" cy="762966"/>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num>
                        <m:den>
                          <m:rad>
                            <m:radPr>
                              <m:degHide m:val="on"/>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radPr>
                            <m:deg/>
                            <m:e>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25+</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e>
                          </m:rad>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349841" y="4912809"/>
                <a:ext cx="3094148" cy="762966"/>
              </a:xfrm>
              <a:prstGeom prst="rect">
                <a:avLst/>
              </a:prstGeom>
              <a:blipFill rotWithShape="0">
                <a:blip r:embed="rId4"/>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568783" y="6147557"/>
                <a:ext cx="1432772" cy="693844"/>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i="1">
                              <a:solidFill>
                                <a:srgbClr val="000000"/>
                              </a:solidFill>
                              <a:latin typeface="Cambria Math" panose="02040503050406030204" pitchFamily="18" charset="0"/>
                              <a:ea typeface="Open Sans" panose="020B0606030504020204" pitchFamily="34" charset="0"/>
                              <a:cs typeface="Open Sans" panose="020B0606030504020204" pitchFamily="34" charset="0"/>
                            </a:rPr>
                            <m:t>4</m:t>
                          </m:r>
                        </m:num>
                        <m:den>
                          <m:r>
                            <a:rPr lang="en-US" sz="24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1</m:t>
                          </m:r>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0</m:t>
                          </m:r>
                        </m:den>
                      </m:f>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Pr>
                        <m:num>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2</m:t>
                          </m:r>
                        </m:num>
                        <m:den>
                          <m:r>
                            <a:rPr lang="en-US" sz="24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5</m:t>
                          </m:r>
                        </m:den>
                      </m:f>
                    </m:oMath>
                  </m:oMathPara>
                </a14:m>
                <a:endParaRPr lang="en-US" sz="24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568783" y="6147557"/>
                <a:ext cx="1432772" cy="693844"/>
              </a:xfrm>
              <a:prstGeom prst="rect">
                <a:avLst/>
              </a:prstGeom>
              <a:blipFill rotWithShape="0">
                <a:blip r:embed="rId5"/>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427861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smtClean="0"/>
              <a:t>Example 14: Limit at infinity</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271" y="1369452"/>
            <a:ext cx="5223457" cy="5223457"/>
          </a:xfrm>
          <a:prstGeom prst="rect">
            <a:avLst/>
          </a:prstGeom>
        </p:spPr>
      </p:pic>
    </p:spTree>
    <p:extLst>
      <p:ext uri="{BB962C8B-B14F-4D97-AF65-F5344CB8AC3E}">
        <p14:creationId xmlns:p14="http://schemas.microsoft.com/office/powerpoint/2010/main" val="27542357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D820A-2526-4725-8BD0-F5D5259CB4E5}"/>
              </a:ext>
            </a:extLst>
          </p:cNvPr>
          <p:cNvSpPr>
            <a:spLocks noGrp="1"/>
          </p:cNvSpPr>
          <p:nvPr>
            <p:ph type="title"/>
          </p:nvPr>
        </p:nvSpPr>
        <p:spPr/>
        <p:txBody>
          <a:bodyPr/>
          <a:lstStyle/>
          <a:p>
            <a:r>
              <a:rPr lang="en-US" altLang="en-US" dirty="0"/>
              <a:t>The Squeeze </a:t>
            </a:r>
            <a:r>
              <a:rPr lang="en-US" altLang="en-US" dirty="0" smtClean="0"/>
              <a:t>Theorem</a:t>
            </a:r>
            <a:endParaRPr lang="en-US" dirty="0"/>
          </a:p>
        </p:txBody>
      </p:sp>
      <p:sp>
        <p:nvSpPr>
          <p:cNvPr id="6" name="Content Placeholder 5">
            <a:extLst>
              <a:ext uri="{FF2B5EF4-FFF2-40B4-BE49-F238E27FC236}">
                <a16:creationId xmlns:a16="http://schemas.microsoft.com/office/drawing/2014/main" xmlns="" id="{B9E61A0A-A4FA-498C-8A58-9D9D6D2627D1}"/>
              </a:ext>
            </a:extLst>
          </p:cNvPr>
          <p:cNvSpPr>
            <a:spLocks noGrp="1"/>
          </p:cNvSpPr>
          <p:nvPr>
            <p:ph sz="quarter" idx="26"/>
          </p:nvPr>
        </p:nvSpPr>
        <p:spPr>
          <a:xfrm>
            <a:off x="838200" y="1816440"/>
            <a:ext cx="10895107" cy="646567"/>
          </a:xfrm>
        </p:spPr>
        <p:txBody>
          <a:bodyPr/>
          <a:lstStyle/>
          <a:p>
            <a:r>
              <a:rPr lang="en-US" dirty="0" smtClean="0"/>
              <a:t>If </a:t>
            </a:r>
            <a:r>
              <a:rPr lang="en-US" i="1" dirty="0" smtClean="0"/>
              <a:t>f</a:t>
            </a:r>
            <a:r>
              <a:rPr lang="en-US" sz="400" i="1" dirty="0" smtClean="0"/>
              <a:t> </a:t>
            </a:r>
            <a:r>
              <a:rPr lang="en-US" dirty="0" smtClean="0"/>
              <a:t>(</a:t>
            </a:r>
            <a:r>
              <a:rPr lang="en-US" i="1" dirty="0"/>
              <a:t>x</a:t>
            </a:r>
            <a:r>
              <a:rPr lang="en-US" dirty="0"/>
              <a:t>) ≤ </a:t>
            </a:r>
            <a:r>
              <a:rPr lang="en-US" i="1" dirty="0"/>
              <a:t>g</a:t>
            </a:r>
            <a:r>
              <a:rPr lang="en-US" dirty="0"/>
              <a:t>(</a:t>
            </a:r>
            <a:r>
              <a:rPr lang="en-US" i="1" dirty="0"/>
              <a:t>x</a:t>
            </a:r>
            <a:r>
              <a:rPr lang="en-US" dirty="0"/>
              <a:t>) ≤ </a:t>
            </a:r>
            <a:r>
              <a:rPr lang="en-US" i="1" dirty="0"/>
              <a:t>h</a:t>
            </a:r>
            <a:r>
              <a:rPr lang="en-US" dirty="0"/>
              <a:t>(</a:t>
            </a:r>
            <a:r>
              <a:rPr lang="en-US" i="1" dirty="0"/>
              <a:t>x</a:t>
            </a:r>
            <a:r>
              <a:rPr lang="en-US" dirty="0"/>
              <a:t>) when </a:t>
            </a:r>
            <a:r>
              <a:rPr lang="en-US" i="1" dirty="0"/>
              <a:t>x</a:t>
            </a:r>
            <a:r>
              <a:rPr lang="en-US" dirty="0"/>
              <a:t> is near </a:t>
            </a:r>
            <a:r>
              <a:rPr lang="en-US" i="1" dirty="0"/>
              <a:t>a</a:t>
            </a:r>
            <a:r>
              <a:rPr lang="en-US" dirty="0"/>
              <a:t> (except possibly at </a:t>
            </a:r>
            <a:r>
              <a:rPr lang="en-US" i="1" dirty="0"/>
              <a:t>a</a:t>
            </a:r>
            <a:r>
              <a:rPr lang="en-US" dirty="0"/>
              <a:t>) and</a:t>
            </a:r>
          </a:p>
        </p:txBody>
      </p:sp>
      <p:graphicFrame>
        <p:nvGraphicFramePr>
          <p:cNvPr id="16" name="Content Placeholder 15" descr="lim_(x right arrow a) (f(x)) = lim_(x right arrow a) (h(x)) = L ">
            <a:extLst>
              <a:ext uri="{FF2B5EF4-FFF2-40B4-BE49-F238E27FC236}">
                <a16:creationId xmlns:a16="http://schemas.microsoft.com/office/drawing/2014/main" xmlns="" id="{E1E31367-4BC2-4EDF-A027-0EB4F4393523}"/>
              </a:ext>
            </a:extLst>
          </p:cNvPr>
          <p:cNvGraphicFramePr>
            <a:graphicFrameLocks noGrp="1" noChangeAspect="1"/>
          </p:cNvGraphicFramePr>
          <p:nvPr>
            <p:ph sz="quarter" idx="27"/>
            <p:extLst>
              <p:ext uri="{D42A27DB-BD31-4B8C-83A1-F6EECF244321}">
                <p14:modId xmlns:p14="http://schemas.microsoft.com/office/powerpoint/2010/main" val="1674956270"/>
              </p:ext>
            </p:extLst>
          </p:nvPr>
        </p:nvGraphicFramePr>
        <p:xfrm>
          <a:off x="4711701" y="2476904"/>
          <a:ext cx="2971800" cy="520700"/>
        </p:xfrm>
        <a:graphic>
          <a:graphicData uri="http://schemas.openxmlformats.org/presentationml/2006/ole">
            <mc:AlternateContent xmlns:mc="http://schemas.openxmlformats.org/markup-compatibility/2006">
              <mc:Choice xmlns:v="urn:schemas-microsoft-com:vml" Requires="v">
                <p:oleObj spid="_x0000_s521341" name="Equation" r:id="rId3" imgW="2971800" imgH="520560" progId="Equation.DSMT4">
                  <p:embed/>
                </p:oleObj>
              </mc:Choice>
              <mc:Fallback>
                <p:oleObj name="Equation" r:id="rId3" imgW="2971800" imgH="520560" progId="Equation.DSMT4">
                  <p:embed/>
                  <p:pic>
                    <p:nvPicPr>
                      <p:cNvPr id="0" name=""/>
                      <p:cNvPicPr/>
                      <p:nvPr/>
                    </p:nvPicPr>
                    <p:blipFill>
                      <a:blip r:embed="rId4"/>
                      <a:stretch>
                        <a:fillRect/>
                      </a:stretch>
                    </p:blipFill>
                    <p:spPr>
                      <a:xfrm>
                        <a:off x="4711701" y="2476904"/>
                        <a:ext cx="2971800" cy="5207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945B541D-8F0D-41C3-BACB-DE841B325891}"/>
              </a:ext>
            </a:extLst>
          </p:cNvPr>
          <p:cNvSpPr>
            <a:spLocks noGrp="1"/>
          </p:cNvSpPr>
          <p:nvPr>
            <p:ph sz="quarter" idx="28"/>
          </p:nvPr>
        </p:nvSpPr>
        <p:spPr>
          <a:xfrm>
            <a:off x="838201" y="3014167"/>
            <a:ext cx="664497" cy="270745"/>
          </a:xfrm>
        </p:spPr>
        <p:txBody>
          <a:bodyPr/>
          <a:lstStyle/>
          <a:p>
            <a:r>
              <a:rPr lang="en-US" dirty="0"/>
              <a:t>then</a:t>
            </a:r>
          </a:p>
        </p:txBody>
      </p:sp>
      <p:graphicFrame>
        <p:nvGraphicFramePr>
          <p:cNvPr id="18" name="Content Placeholder 17" descr="lim_(x right arrow a) (g(x)) = L">
            <a:extLst>
              <a:ext uri="{FF2B5EF4-FFF2-40B4-BE49-F238E27FC236}">
                <a16:creationId xmlns:a16="http://schemas.microsoft.com/office/drawing/2014/main" xmlns="" id="{D73617AF-795E-4355-9B0B-2AF365ABC5A6}"/>
              </a:ext>
            </a:extLst>
          </p:cNvPr>
          <p:cNvGraphicFramePr>
            <a:graphicFrameLocks noGrp="1" noChangeAspect="1"/>
          </p:cNvGraphicFramePr>
          <p:nvPr>
            <p:ph sz="quarter" idx="29"/>
            <p:extLst>
              <p:ext uri="{D42A27DB-BD31-4B8C-83A1-F6EECF244321}">
                <p14:modId xmlns:p14="http://schemas.microsoft.com/office/powerpoint/2010/main" val="1752842608"/>
              </p:ext>
            </p:extLst>
          </p:nvPr>
        </p:nvGraphicFramePr>
        <p:xfrm>
          <a:off x="5435601" y="3356287"/>
          <a:ext cx="1516063" cy="485775"/>
        </p:xfrm>
        <a:graphic>
          <a:graphicData uri="http://schemas.openxmlformats.org/presentationml/2006/ole">
            <mc:AlternateContent xmlns:mc="http://schemas.openxmlformats.org/markup-compatibility/2006">
              <mc:Choice xmlns:v="urn:schemas-microsoft-com:vml" Requires="v">
                <p:oleObj spid="_x0000_s521342" name="Equation" r:id="rId5" imgW="1625400" imgH="520560" progId="Equation.DSMT4">
                  <p:embed/>
                </p:oleObj>
              </mc:Choice>
              <mc:Fallback>
                <p:oleObj name="Equation" r:id="rId5" imgW="1625400" imgH="520560" progId="Equation.DSMT4">
                  <p:embed/>
                  <p:pic>
                    <p:nvPicPr>
                      <p:cNvPr id="0" name=""/>
                      <p:cNvPicPr/>
                      <p:nvPr/>
                    </p:nvPicPr>
                    <p:blipFill>
                      <a:blip r:embed="rId6"/>
                      <a:stretch>
                        <a:fillRect/>
                      </a:stretch>
                    </p:blipFill>
                    <p:spPr>
                      <a:xfrm>
                        <a:off x="5435601" y="3356287"/>
                        <a:ext cx="1516063" cy="485775"/>
                      </a:xfrm>
                      <a:prstGeom prst="rect">
                        <a:avLst/>
                      </a:prstGeom>
                    </p:spPr>
                  </p:pic>
                </p:oleObj>
              </mc:Fallback>
            </mc:AlternateContent>
          </a:graphicData>
        </a:graphic>
      </p:graphicFrame>
    </p:spTree>
    <p:extLst>
      <p:ext uri="{BB962C8B-B14F-4D97-AF65-F5344CB8AC3E}">
        <p14:creationId xmlns:p14="http://schemas.microsoft.com/office/powerpoint/2010/main" val="21961568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84CD820A-2526-4725-8BD0-F5D5259CB4E5}"/>
              </a:ext>
            </a:extLst>
          </p:cNvPr>
          <p:cNvSpPr>
            <a:spLocks noGrp="1"/>
          </p:cNvSpPr>
          <p:nvPr>
            <p:ph type="title"/>
          </p:nvPr>
        </p:nvSpPr>
        <p:spPr>
          <a:xfrm>
            <a:off x="841248" y="380891"/>
            <a:ext cx="10515600" cy="672105"/>
          </a:xfrm>
        </p:spPr>
        <p:txBody>
          <a:bodyPr/>
          <a:lstStyle/>
          <a:p>
            <a:r>
              <a:rPr lang="en-US" altLang="en-US" dirty="0"/>
              <a:t>The Squeeze </a:t>
            </a:r>
            <a:r>
              <a:rPr lang="en-US" altLang="en-US" dirty="0" smtClean="0"/>
              <a:t>Theorem</a:t>
            </a:r>
            <a:endParaRPr lang="en-US" dirty="0"/>
          </a:p>
        </p:txBody>
      </p:sp>
      <p:sp>
        <p:nvSpPr>
          <p:cNvPr id="3" name="Content Placeholder 2">
            <a:extLst>
              <a:ext uri="{FF2B5EF4-FFF2-40B4-BE49-F238E27FC236}">
                <a16:creationId xmlns:a16="http://schemas.microsoft.com/office/drawing/2014/main" xmlns="" id="{F3B8BE6E-DDD3-4AC2-BC0C-B60AE61DD7A3}"/>
              </a:ext>
            </a:extLst>
          </p:cNvPr>
          <p:cNvSpPr>
            <a:spLocks noGrp="1"/>
          </p:cNvSpPr>
          <p:nvPr>
            <p:ph sz="quarter" idx="23"/>
          </p:nvPr>
        </p:nvSpPr>
        <p:spPr>
          <a:xfrm>
            <a:off x="736600" y="1289050"/>
            <a:ext cx="10718800" cy="781797"/>
          </a:xfrm>
        </p:spPr>
        <p:txBody>
          <a:bodyPr/>
          <a:lstStyle/>
          <a:p>
            <a:pPr>
              <a:lnSpc>
                <a:spcPct val="100000"/>
              </a:lnSpc>
              <a:spcAft>
                <a:spcPts val="600"/>
              </a:spcAft>
            </a:pPr>
            <a:r>
              <a:rPr lang="en-US" altLang="en-US" dirty="0"/>
              <a:t>The Squeeze Theorem, which is sometimes called the Sandwich Theorem or the Pinching Theorem, is illustrated by Figure 7. </a:t>
            </a:r>
          </a:p>
        </p:txBody>
      </p:sp>
      <p:sp>
        <p:nvSpPr>
          <p:cNvPr id="5" name="Content Placeholder 4">
            <a:extLst>
              <a:ext uri="{FF2B5EF4-FFF2-40B4-BE49-F238E27FC236}">
                <a16:creationId xmlns:a16="http://schemas.microsoft.com/office/drawing/2014/main" xmlns="" id="{FAE21CE8-F28B-42FE-B872-B20DCD9D30EA}"/>
              </a:ext>
            </a:extLst>
          </p:cNvPr>
          <p:cNvSpPr>
            <a:spLocks noGrp="1"/>
          </p:cNvSpPr>
          <p:nvPr>
            <p:ph sz="quarter" idx="25"/>
          </p:nvPr>
        </p:nvSpPr>
        <p:spPr>
          <a:xfrm>
            <a:off x="5614990" y="4747687"/>
            <a:ext cx="817120" cy="243651"/>
          </a:xfrm>
        </p:spPr>
        <p:txBody>
          <a:bodyPr/>
          <a:lstStyle/>
          <a:p>
            <a:r>
              <a:rPr lang="en-US" altLang="en-US" sz="1200" b="1" dirty="0"/>
              <a:t>Figure 7</a:t>
            </a:r>
          </a:p>
        </p:txBody>
      </p:sp>
      <p:pic>
        <p:nvPicPr>
          <p:cNvPr id="4" name="Content Placeholder 3" descr="Three curves are graphed on the x y coordinate plane. To the left of the y-axis, the curve labeled g is above the curve labeled h and the curve labeled f is below these two. To the right of the y-axis, the curve for h is the topmost, the curve for g is in the middle, and the curve for f is at the bottom. All the curves pass through the point (a, L). From this point, a perpendicular line is drawn to meet the x-axis at a and another perpendicular line is drawn to meet the y-axis at L."/>
          <p:cNvPicPr>
            <a:picLocks noGrp="1" noChangeAspect="1"/>
          </p:cNvPicPr>
          <p:nvPr>
            <p:ph sz="quarter" idx="24"/>
          </p:nvPr>
        </p:nvPicPr>
        <p:blipFill>
          <a:blip r:embed="rId2">
            <a:extLst>
              <a:ext uri="{28A0092B-C50C-407E-A947-70E740481C1C}">
                <a14:useLocalDpi xmlns:a14="http://schemas.microsoft.com/office/drawing/2010/main" val="0"/>
              </a:ext>
            </a:extLst>
          </a:blip>
          <a:stretch>
            <a:fillRect/>
          </a:stretch>
        </p:blipFill>
        <p:spPr>
          <a:xfrm>
            <a:off x="4123497" y="2248134"/>
            <a:ext cx="3787446" cy="2430278"/>
          </a:xfrm>
        </p:spPr>
      </p:pic>
      <p:sp>
        <p:nvSpPr>
          <p:cNvPr id="6" name="Content Placeholder 2">
            <a:extLst>
              <a:ext uri="{FF2B5EF4-FFF2-40B4-BE49-F238E27FC236}">
                <a16:creationId xmlns:a16="http://schemas.microsoft.com/office/drawing/2014/main" xmlns="" id="{F3B8BE6E-DDD3-4AC2-BC0C-B60AE61DD7A3}"/>
              </a:ext>
            </a:extLst>
          </p:cNvPr>
          <p:cNvSpPr>
            <a:spLocks noGrp="1"/>
          </p:cNvSpPr>
          <p:nvPr>
            <p:ph sz="quarter" idx="23"/>
          </p:nvPr>
        </p:nvSpPr>
        <p:spPr>
          <a:xfrm>
            <a:off x="754530" y="5298141"/>
            <a:ext cx="10718800" cy="981635"/>
          </a:xfrm>
        </p:spPr>
        <p:txBody>
          <a:bodyPr/>
          <a:lstStyle/>
          <a:p>
            <a:pPr>
              <a:lnSpc>
                <a:spcPct val="100000"/>
              </a:lnSpc>
              <a:spcAft>
                <a:spcPts val="600"/>
              </a:spcAft>
            </a:pPr>
            <a:r>
              <a:rPr lang="en-US" altLang="en-US" dirty="0"/>
              <a:t>It says that if </a:t>
            </a:r>
            <a:r>
              <a:rPr lang="en-US" altLang="en-US" i="1" dirty="0"/>
              <a:t>g</a:t>
            </a:r>
            <a:r>
              <a:rPr lang="en-US" altLang="en-US" sz="400" i="1" dirty="0"/>
              <a:t> </a:t>
            </a:r>
            <a:r>
              <a:rPr lang="en-US" altLang="en-US" dirty="0"/>
              <a:t>(</a:t>
            </a:r>
            <a:r>
              <a:rPr lang="en-US" altLang="en-US" i="1" dirty="0"/>
              <a:t>x</a:t>
            </a:r>
            <a:r>
              <a:rPr lang="en-US" altLang="en-US" dirty="0"/>
              <a:t>) is squeezed between </a:t>
            </a:r>
            <a:r>
              <a:rPr lang="en-US" altLang="en-US" i="1" dirty="0"/>
              <a:t>f</a:t>
            </a:r>
            <a:r>
              <a:rPr lang="en-US" altLang="en-US" sz="400" i="1" dirty="0"/>
              <a:t> </a:t>
            </a:r>
            <a:r>
              <a:rPr lang="en-US" altLang="en-US" dirty="0"/>
              <a:t>(</a:t>
            </a:r>
            <a:r>
              <a:rPr lang="en-US" altLang="en-US" i="1" dirty="0"/>
              <a:t>x</a:t>
            </a:r>
            <a:r>
              <a:rPr lang="en-US" altLang="en-US" dirty="0"/>
              <a:t>) and </a:t>
            </a:r>
            <a:r>
              <a:rPr lang="en-US" altLang="en-US" i="1" dirty="0"/>
              <a:t>h</a:t>
            </a:r>
            <a:r>
              <a:rPr lang="en-US" altLang="en-US" sz="400" i="1" dirty="0"/>
              <a:t> </a:t>
            </a:r>
            <a:r>
              <a:rPr lang="en-US" altLang="en-US" dirty="0"/>
              <a:t>(</a:t>
            </a:r>
            <a:r>
              <a:rPr lang="en-US" altLang="en-US" i="1" dirty="0"/>
              <a:t>x</a:t>
            </a:r>
            <a:r>
              <a:rPr lang="en-US" altLang="en-US" dirty="0"/>
              <a:t>) near </a:t>
            </a:r>
            <a:r>
              <a:rPr lang="en-US" altLang="en-US" i="1" dirty="0"/>
              <a:t>a</a:t>
            </a:r>
            <a:r>
              <a:rPr lang="en-US" altLang="en-US" dirty="0"/>
              <a:t>, and if </a:t>
            </a:r>
            <a:r>
              <a:rPr lang="en-US" altLang="en-US" i="1" dirty="0"/>
              <a:t>f</a:t>
            </a:r>
            <a:r>
              <a:rPr lang="en-US" altLang="en-US" dirty="0"/>
              <a:t> and </a:t>
            </a:r>
            <a:r>
              <a:rPr lang="en-US" altLang="en-US" i="1" dirty="0"/>
              <a:t>h</a:t>
            </a:r>
            <a:r>
              <a:rPr lang="en-US" altLang="en-US" dirty="0"/>
              <a:t> have the same limit </a:t>
            </a:r>
            <a:r>
              <a:rPr lang="en-US" altLang="en-US" i="1" dirty="0"/>
              <a:t>L </a:t>
            </a:r>
            <a:r>
              <a:rPr lang="en-US" altLang="en-US" dirty="0"/>
              <a:t>at </a:t>
            </a:r>
            <a:r>
              <a:rPr lang="en-US" altLang="en-US" i="1" dirty="0"/>
              <a:t>a</a:t>
            </a:r>
            <a:r>
              <a:rPr lang="en-US" altLang="en-US" dirty="0"/>
              <a:t>, then </a:t>
            </a:r>
            <a:r>
              <a:rPr lang="en-US" altLang="en-US" i="1" dirty="0"/>
              <a:t>g </a:t>
            </a:r>
            <a:r>
              <a:rPr lang="en-US" altLang="en-US" dirty="0"/>
              <a:t>is forced to have the same limit </a:t>
            </a:r>
            <a:r>
              <a:rPr lang="en-US" altLang="en-US" i="1" dirty="0"/>
              <a:t>L </a:t>
            </a:r>
            <a:r>
              <a:rPr lang="en-US" altLang="en-US" dirty="0"/>
              <a:t>at </a:t>
            </a:r>
            <a:r>
              <a:rPr lang="en-US" altLang="en-US" i="1" dirty="0"/>
              <a:t>a</a:t>
            </a:r>
            <a:r>
              <a:rPr lang="en-US" altLang="en-US" dirty="0"/>
              <a:t>.</a:t>
            </a:r>
          </a:p>
        </p:txBody>
      </p:sp>
    </p:spTree>
    <p:extLst>
      <p:ext uri="{BB962C8B-B14F-4D97-AF65-F5344CB8AC3E}">
        <p14:creationId xmlns:p14="http://schemas.microsoft.com/office/powerpoint/2010/main" val="4710662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a:t>Example </a:t>
            </a:r>
            <a:r>
              <a:rPr lang="en-US" altLang="en-US" dirty="0" smtClean="0"/>
              <a:t>15</a:t>
            </a:r>
            <a:endParaRPr lang="en-US" dirty="0"/>
          </a:p>
        </p:txBody>
      </p:sp>
      <p:sp>
        <p:nvSpPr>
          <p:cNvPr id="2" name="Content Placeholder 1"/>
          <p:cNvSpPr>
            <a:spLocks noGrp="1"/>
          </p:cNvSpPr>
          <p:nvPr>
            <p:ph sz="quarter" idx="23"/>
          </p:nvPr>
        </p:nvSpPr>
        <p:spPr>
          <a:xfrm>
            <a:off x="736600" y="1356782"/>
            <a:ext cx="10718800" cy="477838"/>
          </a:xfrm>
        </p:spPr>
        <p:txBody>
          <a:bodyPr/>
          <a:lstStyle/>
          <a:p>
            <a:r>
              <a:rPr lang="en-IN" dirty="0"/>
              <a:t>Show </a:t>
            </a:r>
            <a:r>
              <a:rPr lang="en-IN" dirty="0" smtClean="0"/>
              <a:t>that</a:t>
            </a:r>
            <a:endParaRPr lang="en-US" altLang="en-US" dirty="0"/>
          </a:p>
        </p:txBody>
      </p:sp>
      <p:graphicFrame>
        <p:nvGraphicFramePr>
          <p:cNvPr id="11" name="Content Placeholder 10" descr="lim_(x right arrow 0) (x^2 sin(1∕x)) = 0."/>
          <p:cNvGraphicFramePr>
            <a:graphicFrameLocks noGrp="1" noChangeAspect="1"/>
          </p:cNvGraphicFramePr>
          <p:nvPr>
            <p:ph sz="quarter" idx="24"/>
            <p:extLst/>
          </p:nvPr>
        </p:nvGraphicFramePr>
        <p:xfrm>
          <a:off x="3234267" y="1671107"/>
          <a:ext cx="1904471" cy="670141"/>
        </p:xfrm>
        <a:graphic>
          <a:graphicData uri="http://schemas.openxmlformats.org/presentationml/2006/ole">
            <mc:AlternateContent xmlns:mc="http://schemas.openxmlformats.org/markup-compatibility/2006">
              <mc:Choice xmlns:v="urn:schemas-microsoft-com:vml" Requires="v">
                <p:oleObj spid="_x0000_s522350" name="Equation" r:id="rId3" imgW="2057400" imgH="723600" progId="Equation.DSMT4">
                  <p:embed/>
                </p:oleObj>
              </mc:Choice>
              <mc:Fallback>
                <p:oleObj name="Equation" r:id="rId3" imgW="2057400" imgH="723600" progId="Equation.DSMT4">
                  <p:embed/>
                  <p:pic>
                    <p:nvPicPr>
                      <p:cNvPr id="0" name=""/>
                      <p:cNvPicPr/>
                      <p:nvPr/>
                    </p:nvPicPr>
                    <p:blipFill>
                      <a:blip r:embed="rId4"/>
                      <a:stretch>
                        <a:fillRect/>
                      </a:stretch>
                    </p:blipFill>
                    <p:spPr>
                      <a:xfrm>
                        <a:off x="3234267" y="1671107"/>
                        <a:ext cx="1904471" cy="670141"/>
                      </a:xfrm>
                      <a:prstGeom prst="rect">
                        <a:avLst/>
                      </a:prstGeom>
                    </p:spPr>
                  </p:pic>
                </p:oleObj>
              </mc:Fallback>
            </mc:AlternateContent>
          </a:graphicData>
        </a:graphic>
      </p:graphicFrame>
      <p:sp>
        <p:nvSpPr>
          <p:cNvPr id="4" name="Content Placeholder 3"/>
          <p:cNvSpPr>
            <a:spLocks noGrp="1"/>
          </p:cNvSpPr>
          <p:nvPr>
            <p:ph sz="quarter" idx="25"/>
          </p:nvPr>
        </p:nvSpPr>
        <p:spPr>
          <a:xfrm>
            <a:off x="736600" y="2764357"/>
            <a:ext cx="10712450" cy="918369"/>
          </a:xfrm>
        </p:spPr>
        <p:txBody>
          <a:bodyPr/>
          <a:lstStyle/>
          <a:p>
            <a:pPr>
              <a:lnSpc>
                <a:spcPct val="100000"/>
              </a:lnSpc>
            </a:pPr>
            <a:r>
              <a:rPr lang="en-US" dirty="0">
                <a:solidFill>
                  <a:srgbClr val="0079C2"/>
                </a:solidFill>
              </a:rPr>
              <a:t>Solution:</a:t>
            </a:r>
          </a:p>
          <a:p>
            <a:r>
              <a:rPr lang="en-IN" dirty="0"/>
              <a:t>First note that we </a:t>
            </a:r>
            <a:r>
              <a:rPr lang="en-IN" b="1" dirty="0"/>
              <a:t>cannot </a:t>
            </a:r>
            <a:r>
              <a:rPr lang="en-IN" dirty="0"/>
              <a:t>rewrite the limit as the product of the </a:t>
            </a:r>
            <a:r>
              <a:rPr lang="en-IN" dirty="0" smtClean="0"/>
              <a:t>limits</a:t>
            </a:r>
            <a:endParaRPr lang="en-US" dirty="0"/>
          </a:p>
        </p:txBody>
      </p:sp>
      <p:graphicFrame>
        <p:nvGraphicFramePr>
          <p:cNvPr id="12" name="Content Placeholder 11" descr="lim_(x right arrow 0) (x^2) and lim_(x right arrow 0) (sin(1∕x)) because lim_(x right arrow 0) (sin(1∕x))"/>
          <p:cNvGraphicFramePr>
            <a:graphicFrameLocks noGrp="1" noChangeAspect="1"/>
          </p:cNvGraphicFramePr>
          <p:nvPr>
            <p:ph sz="quarter" idx="26"/>
            <p:extLst/>
          </p:nvPr>
        </p:nvGraphicFramePr>
        <p:xfrm>
          <a:off x="736600" y="3682727"/>
          <a:ext cx="5613400" cy="497788"/>
        </p:xfrm>
        <a:graphic>
          <a:graphicData uri="http://schemas.openxmlformats.org/presentationml/2006/ole">
            <mc:AlternateContent xmlns:mc="http://schemas.openxmlformats.org/markup-compatibility/2006">
              <mc:Choice xmlns:v="urn:schemas-microsoft-com:vml" Requires="v">
                <p:oleObj spid="_x0000_s522351" name="Equation" r:id="rId5" imgW="5956200" imgH="545760" progId="Equation.DSMT4">
                  <p:embed/>
                </p:oleObj>
              </mc:Choice>
              <mc:Fallback>
                <p:oleObj name="Equation" r:id="rId5" imgW="5956200" imgH="545760" progId="Equation.DSMT4">
                  <p:embed/>
                  <p:pic>
                    <p:nvPicPr>
                      <p:cNvPr id="0" name=""/>
                      <p:cNvPicPr/>
                      <p:nvPr/>
                    </p:nvPicPr>
                    <p:blipFill>
                      <a:blip r:embed="rId6"/>
                      <a:stretch>
                        <a:fillRect/>
                      </a:stretch>
                    </p:blipFill>
                    <p:spPr>
                      <a:xfrm>
                        <a:off x="736600" y="3682727"/>
                        <a:ext cx="5613400" cy="497788"/>
                      </a:xfrm>
                      <a:prstGeom prst="rect">
                        <a:avLst/>
                      </a:prstGeom>
                    </p:spPr>
                  </p:pic>
                </p:oleObj>
              </mc:Fallback>
            </mc:AlternateContent>
          </a:graphicData>
        </a:graphic>
      </p:graphicFrame>
      <p:sp>
        <p:nvSpPr>
          <p:cNvPr id="6" name="Content Placeholder 5"/>
          <p:cNvSpPr>
            <a:spLocks noGrp="1"/>
          </p:cNvSpPr>
          <p:nvPr>
            <p:ph sz="quarter" idx="27"/>
          </p:nvPr>
        </p:nvSpPr>
        <p:spPr>
          <a:xfrm>
            <a:off x="6443129" y="3719238"/>
            <a:ext cx="2091267" cy="461277"/>
          </a:xfrm>
        </p:spPr>
        <p:txBody>
          <a:bodyPr/>
          <a:lstStyle/>
          <a:p>
            <a:r>
              <a:rPr lang="en-IN" dirty="0"/>
              <a:t>does not exist</a:t>
            </a:r>
            <a:r>
              <a:rPr lang="en-IN" dirty="0" smtClean="0"/>
              <a:t>.</a:t>
            </a:r>
            <a:endParaRPr lang="en-US" dirty="0"/>
          </a:p>
        </p:txBody>
      </p:sp>
      <p:sp>
        <p:nvSpPr>
          <p:cNvPr id="7" name="Content Placeholder 6"/>
          <p:cNvSpPr>
            <a:spLocks noGrp="1"/>
          </p:cNvSpPr>
          <p:nvPr>
            <p:ph sz="quarter" idx="28"/>
          </p:nvPr>
        </p:nvSpPr>
        <p:spPr>
          <a:xfrm>
            <a:off x="736600" y="4667771"/>
            <a:ext cx="10712450" cy="587375"/>
          </a:xfrm>
        </p:spPr>
        <p:txBody>
          <a:bodyPr/>
          <a:lstStyle/>
          <a:p>
            <a:r>
              <a:rPr lang="en-IN" dirty="0"/>
              <a:t>We </a:t>
            </a:r>
            <a:r>
              <a:rPr lang="en-IN" i="1" dirty="0"/>
              <a:t>can </a:t>
            </a:r>
            <a:r>
              <a:rPr lang="en-IN" dirty="0"/>
              <a:t>find the limit by using the Squeeze Theorem. </a:t>
            </a:r>
            <a:endParaRPr lang="en-US" dirty="0"/>
          </a:p>
        </p:txBody>
      </p:sp>
    </p:spTree>
    <p:extLst>
      <p:ext uri="{BB962C8B-B14F-4D97-AF65-F5344CB8AC3E}">
        <p14:creationId xmlns:p14="http://schemas.microsoft.com/office/powerpoint/2010/main" val="4167832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6E2C1D-1567-4457-B514-566C8D43A340}"/>
              </a:ext>
            </a:extLst>
          </p:cNvPr>
          <p:cNvSpPr>
            <a:spLocks noGrp="1"/>
          </p:cNvSpPr>
          <p:nvPr>
            <p:ph type="title"/>
          </p:nvPr>
        </p:nvSpPr>
        <p:spPr/>
        <p:txBody>
          <a:bodyPr/>
          <a:lstStyle/>
          <a:p>
            <a:r>
              <a:rPr lang="en-US" altLang="en-US" dirty="0"/>
              <a:t>Example </a:t>
            </a:r>
            <a:r>
              <a:rPr lang="en-US" altLang="en-US" dirty="0" smtClean="0"/>
              <a:t>15 </a:t>
            </a:r>
            <a:r>
              <a:rPr lang="en-US" altLang="en-US" dirty="0"/>
              <a:t>– Solution (1 of </a:t>
            </a:r>
            <a:r>
              <a:rPr lang="en-US" altLang="en-US" dirty="0" smtClean="0"/>
              <a:t>3)</a:t>
            </a:r>
            <a:endParaRPr lang="en-US" dirty="0"/>
          </a:p>
        </p:txBody>
      </p:sp>
      <p:sp>
        <p:nvSpPr>
          <p:cNvPr id="3"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36599" y="1289048"/>
            <a:ext cx="10939585" cy="331934"/>
          </a:xfrm>
        </p:spPr>
        <p:txBody>
          <a:bodyPr/>
          <a:lstStyle/>
          <a:p>
            <a:pPr>
              <a:lnSpc>
                <a:spcPct val="100000"/>
              </a:lnSpc>
            </a:pPr>
            <a:r>
              <a:rPr lang="en-IN" dirty="0"/>
              <a:t>To apply the Squeeze Theorem we need to find a function </a:t>
            </a:r>
            <a:r>
              <a:rPr lang="en-IN" i="1" dirty="0"/>
              <a:t>f </a:t>
            </a:r>
            <a:r>
              <a:rPr lang="en-IN" dirty="0"/>
              <a:t>smaller </a:t>
            </a:r>
            <a:r>
              <a:rPr lang="en-IN" dirty="0" smtClean="0"/>
              <a:t>than</a:t>
            </a:r>
            <a:endParaRPr lang="en-US" altLang="en-US" dirty="0"/>
          </a:p>
        </p:txBody>
      </p:sp>
      <p:graphicFrame>
        <p:nvGraphicFramePr>
          <p:cNvPr id="5" name="Content Placeholder 4" descr="g(x) = x^2 sin(1∕x)"/>
          <p:cNvGraphicFramePr>
            <a:graphicFrameLocks noGrp="1" noChangeAspect="1"/>
          </p:cNvGraphicFramePr>
          <p:nvPr>
            <p:ph sz="quarter" idx="23"/>
            <p:extLst/>
          </p:nvPr>
        </p:nvGraphicFramePr>
        <p:xfrm>
          <a:off x="733521" y="1711758"/>
          <a:ext cx="2259059" cy="415134"/>
        </p:xfrm>
        <a:graphic>
          <a:graphicData uri="http://schemas.openxmlformats.org/presentationml/2006/ole">
            <mc:AlternateContent xmlns:mc="http://schemas.openxmlformats.org/markup-compatibility/2006">
              <mc:Choice xmlns:v="urn:schemas-microsoft-com:vml" Requires="v">
                <p:oleObj spid="_x0000_s523374" name="Equation" r:id="rId3" imgW="1244520" imgH="228600" progId="Equation.DSMT4">
                  <p:embed/>
                </p:oleObj>
              </mc:Choice>
              <mc:Fallback>
                <p:oleObj name="Equation" r:id="rId3" imgW="1244520" imgH="228600" progId="Equation.DSMT4">
                  <p:embed/>
                  <p:pic>
                    <p:nvPicPr>
                      <p:cNvPr id="0" name=""/>
                      <p:cNvPicPr/>
                      <p:nvPr/>
                    </p:nvPicPr>
                    <p:blipFill>
                      <a:blip r:embed="rId4"/>
                      <a:stretch>
                        <a:fillRect/>
                      </a:stretch>
                    </p:blipFill>
                    <p:spPr>
                      <a:xfrm>
                        <a:off x="733521" y="1711758"/>
                        <a:ext cx="2259059" cy="415134"/>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xmlns="" id="{A30C1AC8-3728-4C6C-BEE1-EE0CE5CAE609}"/>
              </a:ext>
            </a:extLst>
          </p:cNvPr>
          <p:cNvSpPr>
            <a:spLocks noGrp="1"/>
          </p:cNvSpPr>
          <p:nvPr>
            <p:ph sz="quarter" idx="23"/>
          </p:nvPr>
        </p:nvSpPr>
        <p:spPr>
          <a:xfrm>
            <a:off x="740664" y="1733075"/>
            <a:ext cx="10939585" cy="2173907"/>
          </a:xfrm>
        </p:spPr>
        <p:txBody>
          <a:bodyPr/>
          <a:lstStyle/>
          <a:p>
            <a:pPr indent="2341563">
              <a:lnSpc>
                <a:spcPct val="100000"/>
              </a:lnSpc>
            </a:pPr>
            <a:r>
              <a:rPr lang="en-IN" dirty="0" smtClean="0"/>
              <a:t>and </a:t>
            </a:r>
            <a:r>
              <a:rPr lang="en-IN" dirty="0"/>
              <a:t>a function </a:t>
            </a:r>
            <a:r>
              <a:rPr lang="en-IN" i="1" dirty="0"/>
              <a:t>h </a:t>
            </a:r>
            <a:r>
              <a:rPr lang="en-IN" dirty="0"/>
              <a:t>bigger than </a:t>
            </a:r>
            <a:r>
              <a:rPr lang="en-IN" i="1" dirty="0" smtClean="0"/>
              <a:t>g</a:t>
            </a:r>
            <a:r>
              <a:rPr lang="en-IN" dirty="0" smtClean="0"/>
              <a:t> </a:t>
            </a:r>
            <a:r>
              <a:rPr lang="en-IN" dirty="0"/>
              <a:t>such that both </a:t>
            </a:r>
            <a:r>
              <a:rPr lang="en-IN" i="1" dirty="0"/>
              <a:t>f</a:t>
            </a:r>
            <a:r>
              <a:rPr lang="en-IN" sz="400" i="1" dirty="0"/>
              <a:t> </a:t>
            </a:r>
            <a:r>
              <a:rPr lang="en-IN" dirty="0"/>
              <a:t>(</a:t>
            </a:r>
            <a:r>
              <a:rPr lang="en-IN" i="1" dirty="0"/>
              <a:t>x</a:t>
            </a:r>
            <a:r>
              <a:rPr lang="en-IN" dirty="0"/>
              <a:t>) and </a:t>
            </a:r>
            <a:r>
              <a:rPr lang="en-IN" i="1" dirty="0"/>
              <a:t>h</a:t>
            </a:r>
            <a:r>
              <a:rPr lang="en-IN" dirty="0"/>
              <a:t>(</a:t>
            </a:r>
            <a:r>
              <a:rPr lang="en-IN" i="1" dirty="0"/>
              <a:t>x</a:t>
            </a:r>
            <a:r>
              <a:rPr lang="en-IN" dirty="0"/>
              <a:t>) approach 0 as </a:t>
            </a:r>
            <a:r>
              <a:rPr lang="en-IN" i="1" dirty="0"/>
              <a:t>x </a:t>
            </a:r>
            <a:r>
              <a:rPr lang="en-IN" dirty="0"/>
              <a:t>→ 0. </a:t>
            </a:r>
          </a:p>
          <a:p>
            <a:pPr>
              <a:lnSpc>
                <a:spcPct val="100000"/>
              </a:lnSpc>
            </a:pPr>
            <a:endParaRPr lang="en-IN" dirty="0"/>
          </a:p>
          <a:p>
            <a:pPr>
              <a:lnSpc>
                <a:spcPct val="100000"/>
              </a:lnSpc>
            </a:pPr>
            <a:r>
              <a:rPr lang="en-IN" dirty="0"/>
              <a:t>To do this we use our knowledge of the sine function. Because the sine of any number lies between −1 and 1, we can write</a:t>
            </a:r>
            <a:endParaRPr lang="en-US" altLang="en-US" dirty="0"/>
          </a:p>
        </p:txBody>
      </p:sp>
      <p:graphicFrame>
        <p:nvGraphicFramePr>
          <p:cNvPr id="13" name="Content Placeholder 12" descr="negative 1 &lt;= sin(1∕x) &lt;= 1"/>
          <p:cNvGraphicFramePr>
            <a:graphicFrameLocks noGrp="1" noChangeAspect="1"/>
          </p:cNvGraphicFramePr>
          <p:nvPr>
            <p:ph sz="quarter" idx="23"/>
            <p:extLst/>
          </p:nvPr>
        </p:nvGraphicFramePr>
        <p:xfrm>
          <a:off x="4829131" y="4424650"/>
          <a:ext cx="2116970" cy="890179"/>
        </p:xfrm>
        <a:graphic>
          <a:graphicData uri="http://schemas.openxmlformats.org/presentationml/2006/ole">
            <mc:AlternateContent xmlns:mc="http://schemas.openxmlformats.org/markup-compatibility/2006">
              <mc:Choice xmlns:v="urn:schemas-microsoft-com:vml" Requires="v">
                <p:oleObj spid="_x0000_s523375" name="Equation" r:id="rId5" imgW="1714320" imgH="723600" progId="Equation.DSMT4">
                  <p:embed/>
                </p:oleObj>
              </mc:Choice>
              <mc:Fallback>
                <p:oleObj name="Equation" r:id="rId5" imgW="1714320" imgH="723600" progId="Equation.DSMT4">
                  <p:embed/>
                  <p:pic>
                    <p:nvPicPr>
                      <p:cNvPr id="0" name=""/>
                      <p:cNvPicPr/>
                      <p:nvPr/>
                    </p:nvPicPr>
                    <p:blipFill>
                      <a:blip r:embed="rId6"/>
                      <a:stretch>
                        <a:fillRect/>
                      </a:stretch>
                    </p:blipFill>
                    <p:spPr>
                      <a:xfrm>
                        <a:off x="4829131" y="4424650"/>
                        <a:ext cx="2116970" cy="890179"/>
                      </a:xfrm>
                      <a:prstGeom prst="rect">
                        <a:avLst/>
                      </a:prstGeom>
                    </p:spPr>
                  </p:pic>
                </p:oleObj>
              </mc:Fallback>
            </mc:AlternateContent>
          </a:graphicData>
        </a:graphic>
      </p:graphicFrame>
    </p:spTree>
    <p:extLst>
      <p:ext uri="{BB962C8B-B14F-4D97-AF65-F5344CB8AC3E}">
        <p14:creationId xmlns:p14="http://schemas.microsoft.com/office/powerpoint/2010/main" val="15977709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Example </a:t>
            </a:r>
            <a:r>
              <a:rPr lang="en-US" altLang="en-US" dirty="0" smtClean="0"/>
              <a:t>15 </a:t>
            </a:r>
            <a:r>
              <a:rPr lang="en-US" altLang="en-US" dirty="0"/>
              <a:t>– Solution (2 of 3)</a:t>
            </a:r>
            <a:endParaRPr lang="en-US" dirty="0"/>
          </a:p>
        </p:txBody>
      </p:sp>
      <p:sp>
        <p:nvSpPr>
          <p:cNvPr id="2" name="Content Placeholder 1"/>
          <p:cNvSpPr>
            <a:spLocks noGrp="1"/>
          </p:cNvSpPr>
          <p:nvPr>
            <p:ph sz="quarter" idx="23"/>
          </p:nvPr>
        </p:nvSpPr>
        <p:spPr>
          <a:xfrm>
            <a:off x="736600" y="1289050"/>
            <a:ext cx="10718800" cy="477838"/>
          </a:xfrm>
        </p:spPr>
        <p:txBody>
          <a:bodyPr/>
          <a:lstStyle/>
          <a:p>
            <a:r>
              <a:rPr lang="en-IN" dirty="0"/>
              <a:t>Any inequality remains true when multiplied by a positive number. We know that</a:t>
            </a:r>
            <a:endParaRPr lang="en-US" dirty="0"/>
          </a:p>
        </p:txBody>
      </p:sp>
      <p:graphicFrame>
        <p:nvGraphicFramePr>
          <p:cNvPr id="19" name="Content Placeholder 18" descr="x^2 &gt;= 0"/>
          <p:cNvGraphicFramePr>
            <a:graphicFrameLocks noGrp="1" noChangeAspect="1"/>
          </p:cNvGraphicFramePr>
          <p:nvPr>
            <p:ph sz="quarter" idx="24"/>
            <p:extLst/>
          </p:nvPr>
        </p:nvGraphicFramePr>
        <p:xfrm>
          <a:off x="1311275" y="1555436"/>
          <a:ext cx="923925" cy="399571"/>
        </p:xfrm>
        <a:graphic>
          <a:graphicData uri="http://schemas.openxmlformats.org/presentationml/2006/ole">
            <mc:AlternateContent xmlns:mc="http://schemas.openxmlformats.org/markup-compatibility/2006">
              <mc:Choice xmlns:v="urn:schemas-microsoft-com:vml" Requires="v">
                <p:oleObj spid="_x0000_s524506" name="Equation" r:id="rId3" imgW="469800" imgH="203040" progId="Equation.DSMT4">
                  <p:embed/>
                </p:oleObj>
              </mc:Choice>
              <mc:Fallback>
                <p:oleObj name="Equation" r:id="rId3" imgW="469800" imgH="203040" progId="Equation.DSMT4">
                  <p:embed/>
                  <p:pic>
                    <p:nvPicPr>
                      <p:cNvPr id="0" name=""/>
                      <p:cNvPicPr/>
                      <p:nvPr/>
                    </p:nvPicPr>
                    <p:blipFill>
                      <a:blip r:embed="rId4"/>
                      <a:stretch>
                        <a:fillRect/>
                      </a:stretch>
                    </p:blipFill>
                    <p:spPr>
                      <a:xfrm>
                        <a:off x="1311275" y="1555436"/>
                        <a:ext cx="923925" cy="399571"/>
                      </a:xfrm>
                      <a:prstGeom prst="rect">
                        <a:avLst/>
                      </a:prstGeom>
                    </p:spPr>
                  </p:pic>
                </p:oleObj>
              </mc:Fallback>
            </mc:AlternateContent>
          </a:graphicData>
        </a:graphic>
      </p:graphicFrame>
      <p:sp>
        <p:nvSpPr>
          <p:cNvPr id="4" name="Content Placeholder 3"/>
          <p:cNvSpPr>
            <a:spLocks noGrp="1"/>
          </p:cNvSpPr>
          <p:nvPr>
            <p:ph sz="quarter" idx="25"/>
          </p:nvPr>
        </p:nvSpPr>
        <p:spPr>
          <a:xfrm>
            <a:off x="2235200" y="1623168"/>
            <a:ext cx="8703733" cy="473665"/>
          </a:xfrm>
        </p:spPr>
        <p:txBody>
          <a:bodyPr/>
          <a:lstStyle/>
          <a:p>
            <a:r>
              <a:rPr lang="en-IN" dirty="0"/>
              <a:t>for all </a:t>
            </a:r>
            <a:r>
              <a:rPr lang="en-IN" i="1" dirty="0"/>
              <a:t>x </a:t>
            </a:r>
            <a:r>
              <a:rPr lang="en-IN" dirty="0"/>
              <a:t>and so, multiplying each side of the inequalities in (4) by</a:t>
            </a:r>
            <a:endParaRPr lang="en-US" dirty="0"/>
          </a:p>
        </p:txBody>
      </p:sp>
      <p:graphicFrame>
        <p:nvGraphicFramePr>
          <p:cNvPr id="20" name="Content Placeholder 19" descr="x^2,"/>
          <p:cNvGraphicFramePr>
            <a:graphicFrameLocks noGrp="1" noChangeAspect="1"/>
          </p:cNvGraphicFramePr>
          <p:nvPr>
            <p:ph sz="quarter" idx="26"/>
            <p:extLst/>
          </p:nvPr>
        </p:nvGraphicFramePr>
        <p:xfrm>
          <a:off x="10897658" y="1538503"/>
          <a:ext cx="473075" cy="473075"/>
        </p:xfrm>
        <a:graphic>
          <a:graphicData uri="http://schemas.openxmlformats.org/presentationml/2006/ole">
            <mc:AlternateContent xmlns:mc="http://schemas.openxmlformats.org/markup-compatibility/2006">
              <mc:Choice xmlns:v="urn:schemas-microsoft-com:vml" Requires="v">
                <p:oleObj spid="_x0000_s524507" name="Equation" r:id="rId5" imgW="228600" imgH="228600" progId="Equation.DSMT4">
                  <p:embed/>
                </p:oleObj>
              </mc:Choice>
              <mc:Fallback>
                <p:oleObj name="Equation" r:id="rId5" imgW="228600" imgH="228600" progId="Equation.DSMT4">
                  <p:embed/>
                  <p:pic>
                    <p:nvPicPr>
                      <p:cNvPr id="0" name=""/>
                      <p:cNvPicPr/>
                      <p:nvPr/>
                    </p:nvPicPr>
                    <p:blipFill>
                      <a:blip r:embed="rId6"/>
                      <a:stretch>
                        <a:fillRect/>
                      </a:stretch>
                    </p:blipFill>
                    <p:spPr>
                      <a:xfrm>
                        <a:off x="10897658" y="1538503"/>
                        <a:ext cx="473075" cy="473075"/>
                      </a:xfrm>
                      <a:prstGeom prst="rect">
                        <a:avLst/>
                      </a:prstGeom>
                    </p:spPr>
                  </p:pic>
                </p:oleObj>
              </mc:Fallback>
            </mc:AlternateContent>
          </a:graphicData>
        </a:graphic>
      </p:graphicFrame>
      <p:sp>
        <p:nvSpPr>
          <p:cNvPr id="6" name="Content Placeholder 5"/>
          <p:cNvSpPr>
            <a:spLocks noGrp="1"/>
          </p:cNvSpPr>
          <p:nvPr>
            <p:ph sz="quarter" idx="27"/>
          </p:nvPr>
        </p:nvSpPr>
        <p:spPr>
          <a:xfrm>
            <a:off x="736600" y="1977039"/>
            <a:ext cx="1126067" cy="293688"/>
          </a:xfrm>
        </p:spPr>
        <p:txBody>
          <a:bodyPr/>
          <a:lstStyle/>
          <a:p>
            <a:r>
              <a:rPr lang="en-IN" dirty="0"/>
              <a:t>we get</a:t>
            </a:r>
            <a:endParaRPr lang="en-US" dirty="0"/>
          </a:p>
        </p:txBody>
      </p:sp>
      <p:graphicFrame>
        <p:nvGraphicFramePr>
          <p:cNvPr id="21" name="Content Placeholder 20" descr="negative x^2 &lt;= x^2 sin(1∕x) &lt;= x^2"/>
          <p:cNvGraphicFramePr>
            <a:graphicFrameLocks noGrp="1" noChangeAspect="1"/>
          </p:cNvGraphicFramePr>
          <p:nvPr>
            <p:ph sz="quarter" idx="28"/>
            <p:extLst/>
          </p:nvPr>
        </p:nvGraphicFramePr>
        <p:xfrm>
          <a:off x="4148667" y="2338459"/>
          <a:ext cx="2797705" cy="817655"/>
        </p:xfrm>
        <a:graphic>
          <a:graphicData uri="http://schemas.openxmlformats.org/presentationml/2006/ole">
            <mc:AlternateContent xmlns:mc="http://schemas.openxmlformats.org/markup-compatibility/2006">
              <mc:Choice xmlns:v="urn:schemas-microsoft-com:vml" Requires="v">
                <p:oleObj spid="_x0000_s524508" name="Equation" r:id="rId7" imgW="2476440" imgH="723600" progId="Equation.DSMT4">
                  <p:embed/>
                </p:oleObj>
              </mc:Choice>
              <mc:Fallback>
                <p:oleObj name="Equation" r:id="rId7" imgW="2476440" imgH="723600" progId="Equation.DSMT4">
                  <p:embed/>
                  <p:pic>
                    <p:nvPicPr>
                      <p:cNvPr id="0" name=""/>
                      <p:cNvPicPr/>
                      <p:nvPr/>
                    </p:nvPicPr>
                    <p:blipFill>
                      <a:blip r:embed="rId8"/>
                      <a:stretch>
                        <a:fillRect/>
                      </a:stretch>
                    </p:blipFill>
                    <p:spPr>
                      <a:xfrm>
                        <a:off x="4148667" y="2338459"/>
                        <a:ext cx="2797705" cy="817655"/>
                      </a:xfrm>
                      <a:prstGeom prst="rect">
                        <a:avLst/>
                      </a:prstGeom>
                    </p:spPr>
                  </p:pic>
                </p:oleObj>
              </mc:Fallback>
            </mc:AlternateContent>
          </a:graphicData>
        </a:graphic>
      </p:graphicFrame>
      <p:sp>
        <p:nvSpPr>
          <p:cNvPr id="8" name="Content Placeholder 7"/>
          <p:cNvSpPr>
            <a:spLocks noGrp="1"/>
          </p:cNvSpPr>
          <p:nvPr>
            <p:ph sz="quarter" idx="29"/>
          </p:nvPr>
        </p:nvSpPr>
        <p:spPr>
          <a:xfrm>
            <a:off x="736600" y="3228510"/>
            <a:ext cx="6209772" cy="444296"/>
          </a:xfrm>
        </p:spPr>
        <p:txBody>
          <a:bodyPr/>
          <a:lstStyle/>
          <a:p>
            <a:r>
              <a:rPr lang="en-IN" dirty="0"/>
              <a:t>as illustrated by Figure 8.</a:t>
            </a:r>
            <a:endParaRPr lang="en-US" altLang="en-US" dirty="0"/>
          </a:p>
          <a:p>
            <a:endParaRPr lang="en-US" dirty="0"/>
          </a:p>
        </p:txBody>
      </p:sp>
      <p:sp>
        <p:nvSpPr>
          <p:cNvPr id="11" name="Content Placeholder 10"/>
          <p:cNvSpPr>
            <a:spLocks noGrp="1"/>
          </p:cNvSpPr>
          <p:nvPr>
            <p:ph sz="quarter" idx="32"/>
          </p:nvPr>
        </p:nvSpPr>
        <p:spPr>
          <a:xfrm>
            <a:off x="5808133" y="6217695"/>
            <a:ext cx="850372" cy="271475"/>
          </a:xfrm>
        </p:spPr>
        <p:txBody>
          <a:bodyPr/>
          <a:lstStyle/>
          <a:p>
            <a:r>
              <a:rPr lang="en-IN" sz="1200" b="1" dirty="0" smtClean="0"/>
              <a:t>Figure 8</a:t>
            </a:r>
            <a:endParaRPr lang="en-US" sz="1200" dirty="0"/>
          </a:p>
        </p:txBody>
      </p:sp>
      <p:graphicFrame>
        <p:nvGraphicFramePr>
          <p:cNvPr id="22" name="Content Placeholder 21" descr="y = x^2 sin(1∕x)"/>
          <p:cNvGraphicFramePr>
            <a:graphicFrameLocks noGrp="1" noChangeAspect="1"/>
          </p:cNvGraphicFramePr>
          <p:nvPr>
            <p:ph sz="quarter" idx="31"/>
            <p:extLst/>
          </p:nvPr>
        </p:nvGraphicFramePr>
        <p:xfrm>
          <a:off x="5497840" y="5892799"/>
          <a:ext cx="1448532" cy="291571"/>
        </p:xfrm>
        <a:graphic>
          <a:graphicData uri="http://schemas.openxmlformats.org/presentationml/2006/ole">
            <mc:AlternateContent xmlns:mc="http://schemas.openxmlformats.org/markup-compatibility/2006">
              <mc:Choice xmlns:v="urn:schemas-microsoft-com:vml" Requires="v">
                <p:oleObj spid="_x0000_s524509" name="Equation" r:id="rId9" imgW="2019240" imgH="406080" progId="Equation.DSMT4">
                  <p:embed/>
                </p:oleObj>
              </mc:Choice>
              <mc:Fallback>
                <p:oleObj name="Equation" r:id="rId9" imgW="2019240" imgH="406080" progId="Equation.DSMT4">
                  <p:embed/>
                  <p:pic>
                    <p:nvPicPr>
                      <p:cNvPr id="0" name=""/>
                      <p:cNvPicPr/>
                      <p:nvPr/>
                    </p:nvPicPr>
                    <p:blipFill>
                      <a:blip r:embed="rId10"/>
                      <a:stretch>
                        <a:fillRect/>
                      </a:stretch>
                    </p:blipFill>
                    <p:spPr>
                      <a:xfrm>
                        <a:off x="5497840" y="5892799"/>
                        <a:ext cx="1448532" cy="291571"/>
                      </a:xfrm>
                      <a:prstGeom prst="rect">
                        <a:avLst/>
                      </a:prstGeom>
                    </p:spPr>
                  </p:pic>
                </p:oleObj>
              </mc:Fallback>
            </mc:AlternateContent>
          </a:graphicData>
        </a:graphic>
      </p:graphicFrame>
      <p:pic>
        <p:nvPicPr>
          <p:cNvPr id="5" name="Content Placeholder 4" descr="Three curves are graphed on the x y coordinate plane. The first curve labeled y = x^2 enters the top left of the viewing window in the second quadrant, goes down and to the right, passes through the points (negative 1, 1), (0, 0), and (1, 1), goes up and to the right, and exits the top right of the viewing window. The second curve labeled y = negative x^2 is a reflection of the first curve about the x-axis. The third curve oscillates between the other two curves."/>
          <p:cNvPicPr>
            <a:picLocks noGrp="1" noChangeAspect="1"/>
          </p:cNvPicPr>
          <p:nvPr>
            <p:ph sz="quarter" idx="30"/>
          </p:nvPr>
        </p:nvPicPr>
        <p:blipFill>
          <a:blip r:embed="rId11">
            <a:extLst>
              <a:ext uri="{28A0092B-C50C-407E-A947-70E740481C1C}">
                <a14:useLocalDpi xmlns:a14="http://schemas.microsoft.com/office/drawing/2010/main" val="0"/>
              </a:ext>
            </a:extLst>
          </a:blip>
          <a:stretch>
            <a:fillRect/>
          </a:stretch>
        </p:blipFill>
        <p:spPr>
          <a:xfrm>
            <a:off x="4754455" y="3684219"/>
            <a:ext cx="2929045" cy="2141702"/>
          </a:xfrm>
        </p:spPr>
      </p:pic>
    </p:spTree>
    <p:extLst>
      <p:ext uri="{BB962C8B-B14F-4D97-AF65-F5344CB8AC3E}">
        <p14:creationId xmlns:p14="http://schemas.microsoft.com/office/powerpoint/2010/main" val="35883095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en-US" dirty="0"/>
              <a:t>Example </a:t>
            </a:r>
            <a:r>
              <a:rPr lang="en-US" altLang="en-US" dirty="0" smtClean="0"/>
              <a:t>15 </a:t>
            </a:r>
            <a:r>
              <a:rPr lang="en-US" altLang="en-US" dirty="0"/>
              <a:t>– Solution (3 of 3)</a:t>
            </a:r>
            <a:endParaRPr lang="en-US" dirty="0"/>
          </a:p>
        </p:txBody>
      </p:sp>
      <p:sp>
        <p:nvSpPr>
          <p:cNvPr id="2" name="Content Placeholder 1"/>
          <p:cNvSpPr>
            <a:spLocks noGrp="1"/>
          </p:cNvSpPr>
          <p:nvPr>
            <p:ph sz="quarter" idx="23"/>
          </p:nvPr>
        </p:nvSpPr>
        <p:spPr/>
        <p:txBody>
          <a:bodyPr/>
          <a:lstStyle/>
          <a:p>
            <a:pPr>
              <a:lnSpc>
                <a:spcPct val="100000"/>
              </a:lnSpc>
            </a:pPr>
            <a:r>
              <a:rPr lang="en-IN" dirty="0"/>
              <a:t>We know that</a:t>
            </a:r>
            <a:endParaRPr lang="en-US" altLang="en-US" dirty="0"/>
          </a:p>
        </p:txBody>
      </p:sp>
      <p:graphicFrame>
        <p:nvGraphicFramePr>
          <p:cNvPr id="11" name="Content Placeholder 10" descr="lim_(x right arrow 0) (x^2) = 0 and lim_(x right arrow 0) (negative x^2) = 0"/>
          <p:cNvGraphicFramePr>
            <a:graphicFrameLocks noGrp="1" noChangeAspect="1"/>
          </p:cNvGraphicFramePr>
          <p:nvPr>
            <p:ph sz="quarter" idx="24"/>
            <p:extLst/>
          </p:nvPr>
        </p:nvGraphicFramePr>
        <p:xfrm>
          <a:off x="3480834" y="1676399"/>
          <a:ext cx="4904569" cy="633414"/>
        </p:xfrm>
        <a:graphic>
          <a:graphicData uri="http://schemas.openxmlformats.org/presentationml/2006/ole">
            <mc:AlternateContent xmlns:mc="http://schemas.openxmlformats.org/markup-compatibility/2006">
              <mc:Choice xmlns:v="urn:schemas-microsoft-com:vml" Requires="v">
                <p:oleObj spid="_x0000_s525476" name="Equation" r:id="rId3" imgW="4228920" imgH="545760" progId="Equation.DSMT4">
                  <p:embed/>
                </p:oleObj>
              </mc:Choice>
              <mc:Fallback>
                <p:oleObj name="Equation" r:id="rId3" imgW="4228920" imgH="545760" progId="Equation.DSMT4">
                  <p:embed/>
                  <p:pic>
                    <p:nvPicPr>
                      <p:cNvPr id="0" name=""/>
                      <p:cNvPicPr/>
                      <p:nvPr/>
                    </p:nvPicPr>
                    <p:blipFill>
                      <a:blip r:embed="rId4"/>
                      <a:stretch>
                        <a:fillRect/>
                      </a:stretch>
                    </p:blipFill>
                    <p:spPr>
                      <a:xfrm>
                        <a:off x="3480834" y="1676399"/>
                        <a:ext cx="4904569" cy="633414"/>
                      </a:xfrm>
                      <a:prstGeom prst="rect">
                        <a:avLst/>
                      </a:prstGeom>
                    </p:spPr>
                  </p:pic>
                </p:oleObj>
              </mc:Fallback>
            </mc:AlternateContent>
          </a:graphicData>
        </a:graphic>
      </p:graphicFrame>
      <p:sp>
        <p:nvSpPr>
          <p:cNvPr id="4" name="Content Placeholder 3"/>
          <p:cNvSpPr>
            <a:spLocks noGrp="1"/>
          </p:cNvSpPr>
          <p:nvPr>
            <p:ph sz="quarter" idx="25"/>
          </p:nvPr>
        </p:nvSpPr>
        <p:spPr>
          <a:xfrm>
            <a:off x="736600" y="2832090"/>
            <a:ext cx="1007533" cy="420688"/>
          </a:xfrm>
        </p:spPr>
        <p:txBody>
          <a:bodyPr/>
          <a:lstStyle/>
          <a:p>
            <a:r>
              <a:rPr lang="en-IN" dirty="0"/>
              <a:t>Taking</a:t>
            </a:r>
            <a:endParaRPr lang="en-US" dirty="0"/>
          </a:p>
        </p:txBody>
      </p:sp>
      <p:graphicFrame>
        <p:nvGraphicFramePr>
          <p:cNvPr id="12" name="Content Placeholder 11" descr="f(x) = negative x^2, g(x) = x^2 sin(1∕x), and h(x) = x^2"/>
          <p:cNvGraphicFramePr>
            <a:graphicFrameLocks noGrp="1" noChangeAspect="1"/>
          </p:cNvGraphicFramePr>
          <p:nvPr>
            <p:ph sz="quarter" idx="26"/>
            <p:extLst/>
          </p:nvPr>
        </p:nvGraphicFramePr>
        <p:xfrm>
          <a:off x="1677988" y="2762976"/>
          <a:ext cx="6396037" cy="484188"/>
        </p:xfrm>
        <a:graphic>
          <a:graphicData uri="http://schemas.openxmlformats.org/presentationml/2006/ole">
            <mc:AlternateContent xmlns:mc="http://schemas.openxmlformats.org/markup-compatibility/2006">
              <mc:Choice xmlns:v="urn:schemas-microsoft-com:vml" Requires="v">
                <p:oleObj spid="_x0000_s525477" name="Equation" r:id="rId5" imgW="3022560" imgH="228600" progId="Equation.DSMT4">
                  <p:embed/>
                </p:oleObj>
              </mc:Choice>
              <mc:Fallback>
                <p:oleObj name="Equation" r:id="rId5" imgW="3022560" imgH="228600" progId="Equation.DSMT4">
                  <p:embed/>
                  <p:pic>
                    <p:nvPicPr>
                      <p:cNvPr id="0" name=""/>
                      <p:cNvPicPr/>
                      <p:nvPr/>
                    </p:nvPicPr>
                    <p:blipFill>
                      <a:blip r:embed="rId6"/>
                      <a:stretch>
                        <a:fillRect/>
                      </a:stretch>
                    </p:blipFill>
                    <p:spPr>
                      <a:xfrm>
                        <a:off x="1677988" y="2762976"/>
                        <a:ext cx="6396037" cy="484188"/>
                      </a:xfrm>
                      <a:prstGeom prst="rect">
                        <a:avLst/>
                      </a:prstGeom>
                    </p:spPr>
                  </p:pic>
                </p:oleObj>
              </mc:Fallback>
            </mc:AlternateContent>
          </a:graphicData>
        </a:graphic>
      </p:graphicFrame>
      <p:sp>
        <p:nvSpPr>
          <p:cNvPr id="6" name="Content Placeholder 5"/>
          <p:cNvSpPr>
            <a:spLocks noGrp="1"/>
          </p:cNvSpPr>
          <p:nvPr>
            <p:ph sz="quarter" idx="27"/>
          </p:nvPr>
        </p:nvSpPr>
        <p:spPr>
          <a:xfrm>
            <a:off x="8074025" y="2849023"/>
            <a:ext cx="3559175" cy="550862"/>
          </a:xfrm>
        </p:spPr>
        <p:txBody>
          <a:bodyPr/>
          <a:lstStyle/>
          <a:p>
            <a:r>
              <a:rPr lang="en-IN" dirty="0"/>
              <a:t>in the Squeeze </a:t>
            </a:r>
            <a:r>
              <a:rPr lang="en-IN" dirty="0" smtClean="0"/>
              <a:t>Theorem,</a:t>
            </a:r>
            <a:endParaRPr lang="en-US" dirty="0"/>
          </a:p>
        </p:txBody>
      </p:sp>
      <p:sp>
        <p:nvSpPr>
          <p:cNvPr id="7" name="Content Placeholder 6"/>
          <p:cNvSpPr>
            <a:spLocks noGrp="1"/>
          </p:cNvSpPr>
          <p:nvPr>
            <p:ph sz="quarter" idx="28"/>
          </p:nvPr>
        </p:nvSpPr>
        <p:spPr>
          <a:xfrm>
            <a:off x="736600" y="3270799"/>
            <a:ext cx="1498600" cy="361402"/>
          </a:xfrm>
        </p:spPr>
        <p:txBody>
          <a:bodyPr/>
          <a:lstStyle/>
          <a:p>
            <a:r>
              <a:rPr lang="en-IN" dirty="0"/>
              <a:t>we </a:t>
            </a:r>
            <a:r>
              <a:rPr lang="en-IN" dirty="0" smtClean="0"/>
              <a:t>obtain</a:t>
            </a:r>
            <a:endParaRPr lang="en-US" dirty="0"/>
          </a:p>
        </p:txBody>
      </p:sp>
      <p:graphicFrame>
        <p:nvGraphicFramePr>
          <p:cNvPr id="13" name="Content Placeholder 12" descr="lim_(x right arrow 0) (x^2 sin(1∕x)) = 0"/>
          <p:cNvGraphicFramePr>
            <a:graphicFrameLocks noGrp="1" noChangeAspect="1"/>
          </p:cNvGraphicFramePr>
          <p:nvPr>
            <p:ph sz="quarter" idx="29"/>
            <p:extLst/>
          </p:nvPr>
        </p:nvGraphicFramePr>
        <p:xfrm>
          <a:off x="4381235" y="3883573"/>
          <a:ext cx="1943182" cy="705354"/>
        </p:xfrm>
        <a:graphic>
          <a:graphicData uri="http://schemas.openxmlformats.org/presentationml/2006/ole">
            <mc:AlternateContent xmlns:mc="http://schemas.openxmlformats.org/markup-compatibility/2006">
              <mc:Choice xmlns:v="urn:schemas-microsoft-com:vml" Requires="v">
                <p:oleObj spid="_x0000_s525478" name="Equation" r:id="rId7" imgW="1993680" imgH="723600" progId="Equation.DSMT4">
                  <p:embed/>
                </p:oleObj>
              </mc:Choice>
              <mc:Fallback>
                <p:oleObj name="Equation" r:id="rId7" imgW="1993680" imgH="723600" progId="Equation.DSMT4">
                  <p:embed/>
                  <p:pic>
                    <p:nvPicPr>
                      <p:cNvPr id="0" name=""/>
                      <p:cNvPicPr/>
                      <p:nvPr/>
                    </p:nvPicPr>
                    <p:blipFill>
                      <a:blip r:embed="rId8"/>
                      <a:stretch>
                        <a:fillRect/>
                      </a:stretch>
                    </p:blipFill>
                    <p:spPr>
                      <a:xfrm>
                        <a:off x="4381235" y="3883573"/>
                        <a:ext cx="1943182" cy="705354"/>
                      </a:xfrm>
                      <a:prstGeom prst="rect">
                        <a:avLst/>
                      </a:prstGeom>
                    </p:spPr>
                  </p:pic>
                </p:oleObj>
              </mc:Fallback>
            </mc:AlternateContent>
          </a:graphicData>
        </a:graphic>
      </p:graphicFrame>
    </p:spTree>
    <p:extLst>
      <p:ext uri="{BB962C8B-B14F-4D97-AF65-F5344CB8AC3E}">
        <p14:creationId xmlns:p14="http://schemas.microsoft.com/office/powerpoint/2010/main" val="330069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EC7D7-AEA7-48F9-8C84-E7BCDF687235}"/>
              </a:ext>
            </a:extLst>
          </p:cNvPr>
          <p:cNvSpPr>
            <a:spLocks noGrp="1"/>
          </p:cNvSpPr>
          <p:nvPr>
            <p:ph type="title"/>
          </p:nvPr>
        </p:nvSpPr>
        <p:spPr/>
        <p:txBody>
          <a:bodyPr/>
          <a:lstStyle/>
          <a:p>
            <a:r>
              <a:rPr lang="en-IN" sz="3600" dirty="0" smtClean="0"/>
              <a:t>Definition of Continuity</a:t>
            </a:r>
            <a:endParaRPr lang="en-US" sz="3600" dirty="0"/>
          </a:p>
        </p:txBody>
      </p:sp>
      <mc:AlternateContent xmlns:mc="http://schemas.openxmlformats.org/markup-compatibility/2006" xmlns:a14="http://schemas.microsoft.com/office/drawing/2010/main">
        <mc:Choice Requires="a14">
          <p:sp>
            <p:nvSpPr>
              <p:cNvPr id="16" name="TextBox 15"/>
              <p:cNvSpPr txBox="1"/>
              <p:nvPr/>
            </p:nvSpPr>
            <p:spPr>
              <a:xfrm>
                <a:off x="1976476" y="2242927"/>
                <a:ext cx="5898465" cy="736099"/>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func>
                        <m:func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i="0"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e>
                                <m:sup>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r>
                        <a:rPr lang="en-US" sz="36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func>
                        <m:func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funcPr>
                        <m:fName>
                          <m:limLow>
                            <m:limLow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limLowPr>
                            <m:e>
                              <m:r>
                                <m:rPr>
                                  <m:sty m:val="p"/>
                                </m:rPr>
                                <a:rPr lang="en-US" sz="3600">
                                  <a:solidFill>
                                    <a:srgbClr val="000000"/>
                                  </a:solidFill>
                                  <a:latin typeface="Cambria Math" panose="02040503050406030204" pitchFamily="18" charset="0"/>
                                  <a:ea typeface="Open Sans" panose="020B0606030504020204" pitchFamily="34" charset="0"/>
                                  <a:cs typeface="Open Sans" panose="020B0606030504020204" pitchFamily="34" charset="0"/>
                                </a:rPr>
                                <m:t>lim</m:t>
                              </m:r>
                            </m:e>
                            <m:lim>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Sup>
                                <m:sSupPr>
                                  <m:ctrlP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ctrlPr>
                                </m:sSupPr>
                                <m:e>
                                  <m:r>
                                    <a:rPr lang="en-US" sz="3600" b="0" i="1" smtClean="0">
                                      <a:solidFill>
                                        <a:srgbClr val="000000"/>
                                      </a:solidFill>
                                      <a:latin typeface="Cambria Math" panose="02040503050406030204" pitchFamily="18" charset="0"/>
                                      <a:ea typeface="Open Sans" panose="020B0606030504020204" pitchFamily="34" charset="0"/>
                                      <a:cs typeface="Open Sans" panose="020B0606030504020204" pitchFamily="34" charset="0"/>
                                    </a:rPr>
                                    <m:t>𝑎</m:t>
                                  </m:r>
                                </m:e>
                                <m:sup>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sup>
                              </m:sSup>
                            </m:lim>
                          </m:limLow>
                        </m:fName>
                        <m:e>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𝑓</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𝑥</m:t>
                          </m:r>
                          <m:r>
                            <a:rPr lang="en-US" sz="3600" i="1">
                              <a:solidFill>
                                <a:srgbClr val="000000"/>
                              </a:solidFill>
                              <a:latin typeface="Cambria Math" panose="02040503050406030204" pitchFamily="18" charset="0"/>
                              <a:ea typeface="Open Sans" panose="020B0606030504020204" pitchFamily="34" charset="0"/>
                              <a:cs typeface="Open Sans" panose="020B0606030504020204" pitchFamily="34" charset="0"/>
                            </a:rPr>
                            <m:t>)</m:t>
                          </m:r>
                        </m:e>
                      </m:func>
                      <m:r>
                        <a:rPr lang="en-US" sz="360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𝑓</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𝑎</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976476" y="2242927"/>
                <a:ext cx="5898465" cy="736099"/>
              </a:xfrm>
              <a:prstGeom prst="rect">
                <a:avLst/>
              </a:prstGeom>
              <a:blipFill rotWithShape="0">
                <a:blip r:embed="rId2"/>
                <a:stretch>
                  <a:fillRect/>
                </a:stretch>
              </a:blipFill>
              <a:effectLst/>
            </p:spPr>
            <p:txBody>
              <a:bodyPr/>
              <a:lstStyle/>
              <a:p>
                <a:r>
                  <a:rPr lang="en-US">
                    <a:noFill/>
                  </a:rPr>
                  <a:t> </a:t>
                </a:r>
              </a:p>
            </p:txBody>
          </p:sp>
        </mc:Fallback>
      </mc:AlternateContent>
      <p:sp>
        <p:nvSpPr>
          <p:cNvPr id="17" name="TextBox 16"/>
          <p:cNvSpPr txBox="1"/>
          <p:nvPr/>
        </p:nvSpPr>
        <p:spPr>
          <a:xfrm>
            <a:off x="1076297" y="1691425"/>
            <a:ext cx="4770712" cy="600164"/>
          </a:xfrm>
          <a:prstGeom prst="rect">
            <a:avLst/>
          </a:prstGeom>
          <a:noFill/>
          <a:effectLst/>
        </p:spPr>
        <p:txBody>
          <a:bodyPr wrap="square" lIns="0" tIns="0" rIns="0" rtlCol="0" anchor="b">
            <a:spAutoFit/>
          </a:bodyPr>
          <a:lstStyle/>
          <a:p>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If </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exists and  </a:t>
            </a:r>
          </a:p>
        </p:txBody>
      </p:sp>
      <mc:AlternateContent xmlns:mc="http://schemas.openxmlformats.org/markup-compatibility/2006" xmlns:a14="http://schemas.microsoft.com/office/drawing/2010/main">
        <mc:Choice Requires="a14">
          <p:sp>
            <p:nvSpPr>
              <p:cNvPr id="18" name="TextBox 17"/>
              <p:cNvSpPr txBox="1"/>
              <p:nvPr/>
            </p:nvSpPr>
            <p:spPr>
              <a:xfrm>
                <a:off x="1725016" y="1624646"/>
                <a:ext cx="1159998" cy="553998"/>
              </a:xfrm>
              <a:prstGeom prst="rect">
                <a:avLst/>
              </a:prstGeom>
              <a:noFill/>
              <a:effectLst/>
            </p:spPr>
            <p:txBody>
              <a:bodyPr wrap="square" lIns="0" tIns="0" rIns="0" bIns="0" rtlCol="0" anchor="b">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𝑓</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𝑎</m:t>
                      </m:r>
                      <m:r>
                        <a:rPr lang="en-US" sz="3600" b="0" i="1" smtClean="0">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m:oMathPara>
                </a14:m>
                <a:endPar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725016" y="1624646"/>
                <a:ext cx="1159998" cy="553998"/>
              </a:xfrm>
              <a:prstGeom prst="rect">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109631" y="3080551"/>
                <a:ext cx="10669172" cy="1154162"/>
              </a:xfrm>
              <a:prstGeom prst="rect">
                <a:avLst/>
              </a:prstGeom>
              <a:noFill/>
              <a:effectLst/>
            </p:spPr>
            <p:txBody>
              <a:bodyPr wrap="square" lIns="0" tIns="0" rIns="0" rtlCol="0" anchor="b">
                <a:spAutoFit/>
              </a:bodyPr>
              <a:lstStyle/>
              <a:p>
                <a:r>
                  <a:rPr lang="en-US" sz="3600" dirty="0" smtClean="0">
                    <a:latin typeface="Open Sans" panose="020B0606030504020204" pitchFamily="34" charset="0"/>
                    <a:ea typeface="Open Sans" panose="020B0606030504020204" pitchFamily="34" charset="0"/>
                    <a:cs typeface="Open Sans" panose="020B0606030504020204" pitchFamily="34" charset="0"/>
                  </a:rPr>
                  <a:t>Then we say that the funct</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ion f(x) is </a:t>
                </a:r>
                <a:r>
                  <a:rPr lang="en-US" sz="3600" dirty="0" smtClean="0">
                    <a:solidFill>
                      <a:srgbClr val="FF0000"/>
                    </a:solidFill>
                    <a:latin typeface="Open Sans" panose="020B0606030504020204" pitchFamily="34" charset="0"/>
                    <a:ea typeface="Open Sans" panose="020B0606030504020204" pitchFamily="34" charset="0"/>
                    <a:cs typeface="Open Sans" panose="020B0606030504020204" pitchFamily="34" charset="0"/>
                  </a:rPr>
                  <a:t>continuous</a:t>
                </a:r>
                <a:r>
                  <a:rPr lang="en-US" sz="3600"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 at </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x</a:t>
                </a:r>
                <a:r>
                  <a:rPr lang="en-US" sz="3600" dirty="0">
                    <a:solidFill>
                      <a:srgbClr val="000000"/>
                    </a:solidFill>
                    <a:ea typeface="Cambria Math" panose="02040503050406030204" pitchFamily="18" charset="0"/>
                    <a:cs typeface="Open Sans" panose="020B0606030504020204" pitchFamily="34" charset="0"/>
                  </a:rPr>
                  <a:t> </a:t>
                </a:r>
                <a14:m>
                  <m:oMath xmlns:m="http://schemas.openxmlformats.org/officeDocument/2006/math">
                    <m:r>
                      <a:rPr lang="en-US" sz="3600" i="1">
                        <a:solidFill>
                          <a:srgbClr val="000000"/>
                        </a:solidFill>
                        <a:latin typeface="Cambria Math" panose="02040503050406030204" pitchFamily="18" charset="0"/>
                        <a:ea typeface="Cambria Math" panose="02040503050406030204" pitchFamily="18" charset="0"/>
                        <a:cs typeface="Open Sans" panose="020B0606030504020204" pitchFamily="34" charset="0"/>
                      </a:rPr>
                      <m:t>=</m:t>
                    </m:r>
                  </m:oMath>
                </a14:m>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 a </a:t>
                </a:r>
                <a:endParaRPr lang="en-US" sz="3600" dirty="0" smtClean="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109631" y="3080551"/>
                <a:ext cx="10669172" cy="1154162"/>
              </a:xfrm>
              <a:prstGeom prst="rect">
                <a:avLst/>
              </a:prstGeom>
              <a:blipFill rotWithShape="0">
                <a:blip r:embed="rId4"/>
                <a:stretch>
                  <a:fillRect l="-2571" t="-11053" r="-3029" b="-19474"/>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407799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9562B-B48A-4AEA-BF29-BFC89FEACF04}"/>
              </a:ext>
            </a:extLst>
          </p:cNvPr>
          <p:cNvSpPr>
            <a:spLocks noGrp="1"/>
          </p:cNvSpPr>
          <p:nvPr>
            <p:ph type="title"/>
          </p:nvPr>
        </p:nvSpPr>
        <p:spPr/>
        <p:txBody>
          <a:bodyPr/>
          <a:lstStyle/>
          <a:p>
            <a:r>
              <a:rPr lang="en-US" sz="3600" dirty="0" smtClean="0"/>
              <a:t>Intuitive Definition </a:t>
            </a:r>
            <a:r>
              <a:rPr lang="en-US" sz="3600" dirty="0"/>
              <a:t>of a Limit</a:t>
            </a:r>
          </a:p>
        </p:txBody>
      </p:sp>
      <p:sp>
        <p:nvSpPr>
          <p:cNvPr id="4" name="Content Placeholder 3">
            <a:extLst>
              <a:ext uri="{FF2B5EF4-FFF2-40B4-BE49-F238E27FC236}">
                <a16:creationId xmlns:a16="http://schemas.microsoft.com/office/drawing/2014/main" xmlns="" id="{ABCB053F-3014-4A0F-8595-EFB479523126}"/>
              </a:ext>
            </a:extLst>
          </p:cNvPr>
          <p:cNvSpPr>
            <a:spLocks noGrp="1"/>
          </p:cNvSpPr>
          <p:nvPr>
            <p:ph sz="quarter" idx="24"/>
          </p:nvPr>
        </p:nvSpPr>
        <p:spPr>
          <a:xfrm>
            <a:off x="736600" y="1827878"/>
            <a:ext cx="10712450" cy="1128617"/>
          </a:xfrm>
        </p:spPr>
        <p:txBody>
          <a:bodyPr/>
          <a:lstStyle/>
          <a:p>
            <a:r>
              <a:rPr lang="en-US" b="1" dirty="0">
                <a:solidFill>
                  <a:srgbClr val="EF2E24"/>
                </a:solidFill>
              </a:rPr>
              <a:t>1 Intuitive Definition of a Limit </a:t>
            </a:r>
            <a:r>
              <a:rPr lang="en-US" dirty="0"/>
              <a:t>Suppose </a:t>
            </a:r>
            <a:r>
              <a:rPr lang="en-US" i="1" dirty="0" smtClean="0"/>
              <a:t>f</a:t>
            </a:r>
            <a:r>
              <a:rPr lang="en-US" sz="400" i="1" dirty="0" smtClean="0"/>
              <a:t> </a:t>
            </a:r>
            <a:r>
              <a:rPr lang="en-US" dirty="0" smtClean="0"/>
              <a:t>(</a:t>
            </a:r>
            <a:r>
              <a:rPr lang="en-US" i="1" dirty="0"/>
              <a:t>x</a:t>
            </a:r>
            <a:r>
              <a:rPr lang="en-US" dirty="0"/>
              <a:t>) is defined when </a:t>
            </a:r>
            <a:r>
              <a:rPr lang="en-US" i="1" dirty="0"/>
              <a:t>x</a:t>
            </a:r>
            <a:r>
              <a:rPr lang="en-US" dirty="0"/>
              <a:t> is near the</a:t>
            </a:r>
            <a:br>
              <a:rPr lang="en-US" dirty="0"/>
            </a:br>
            <a:r>
              <a:rPr lang="en-US" dirty="0"/>
              <a:t>number </a:t>
            </a:r>
            <a:r>
              <a:rPr lang="en-US" i="1" dirty="0"/>
              <a:t>a</a:t>
            </a:r>
            <a:r>
              <a:rPr lang="en-US" dirty="0"/>
              <a:t>. (This means </a:t>
            </a:r>
            <a:r>
              <a:rPr lang="en-US" dirty="0" smtClean="0"/>
              <a:t>that </a:t>
            </a:r>
            <a:r>
              <a:rPr lang="en-US" i="1" dirty="0"/>
              <a:t>f</a:t>
            </a:r>
            <a:r>
              <a:rPr lang="en-US" dirty="0"/>
              <a:t> is defined on some open interval that contains </a:t>
            </a:r>
            <a:r>
              <a:rPr lang="en-US" i="1" dirty="0"/>
              <a:t>a</a:t>
            </a:r>
            <a:r>
              <a:rPr lang="en-US" dirty="0"/>
              <a:t>,</a:t>
            </a:r>
            <a:br>
              <a:rPr lang="en-US" dirty="0"/>
            </a:br>
            <a:r>
              <a:rPr lang="en-US" dirty="0"/>
              <a:t>except possibly at </a:t>
            </a:r>
            <a:r>
              <a:rPr lang="en-US" i="1" dirty="0"/>
              <a:t>a</a:t>
            </a:r>
            <a:r>
              <a:rPr lang="en-US" dirty="0"/>
              <a:t> itself.) Then we write</a:t>
            </a:r>
          </a:p>
        </p:txBody>
      </p:sp>
      <p:graphicFrame>
        <p:nvGraphicFramePr>
          <p:cNvPr id="12" name="Content Placeholder 11" descr="lim_(x right arrow a) (f(x)) = L">
            <a:extLst>
              <a:ext uri="{FF2B5EF4-FFF2-40B4-BE49-F238E27FC236}">
                <a16:creationId xmlns:a16="http://schemas.microsoft.com/office/drawing/2014/main" xmlns="" id="{4D56C836-4377-40ED-86A8-E8AC91049820}"/>
              </a:ext>
            </a:extLst>
          </p:cNvPr>
          <p:cNvGraphicFramePr>
            <a:graphicFrameLocks noGrp="1" noChangeAspect="1"/>
          </p:cNvGraphicFramePr>
          <p:nvPr>
            <p:ph sz="quarter" idx="25"/>
            <p:extLst/>
          </p:nvPr>
        </p:nvGraphicFramePr>
        <p:xfrm>
          <a:off x="5305425" y="2899690"/>
          <a:ext cx="1574800" cy="520700"/>
        </p:xfrm>
        <a:graphic>
          <a:graphicData uri="http://schemas.openxmlformats.org/presentationml/2006/ole">
            <mc:AlternateContent xmlns:mc="http://schemas.openxmlformats.org/markup-compatibility/2006">
              <mc:Choice xmlns:v="urn:schemas-microsoft-com:vml" Requires="v">
                <p:oleObj spid="_x0000_s495680" name="Equation" r:id="rId3" imgW="1574640" imgH="520560" progId="Equation.DSMT4">
                  <p:embed/>
                </p:oleObj>
              </mc:Choice>
              <mc:Fallback>
                <p:oleObj name="Equation" r:id="rId3" imgW="1574640" imgH="520560" progId="Equation.DSMT4">
                  <p:embed/>
                  <p:pic>
                    <p:nvPicPr>
                      <p:cNvPr id="0" name=""/>
                      <p:cNvPicPr/>
                      <p:nvPr/>
                    </p:nvPicPr>
                    <p:blipFill>
                      <a:blip r:embed="rId4"/>
                      <a:stretch>
                        <a:fillRect/>
                      </a:stretch>
                    </p:blipFill>
                    <p:spPr>
                      <a:xfrm>
                        <a:off x="5305425" y="2899690"/>
                        <a:ext cx="1574800" cy="5207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3696D494-4F0D-403A-8A4F-2EE9C6DD3FC1}"/>
              </a:ext>
            </a:extLst>
          </p:cNvPr>
          <p:cNvSpPr>
            <a:spLocks noGrp="1"/>
          </p:cNvSpPr>
          <p:nvPr>
            <p:ph sz="quarter" idx="26"/>
          </p:nvPr>
        </p:nvSpPr>
        <p:spPr>
          <a:xfrm>
            <a:off x="736599" y="3533552"/>
            <a:ext cx="10984345" cy="1128618"/>
          </a:xfrm>
        </p:spPr>
        <p:txBody>
          <a:bodyPr/>
          <a:lstStyle/>
          <a:p>
            <a:r>
              <a:rPr lang="en-US" dirty="0"/>
              <a:t>and say </a:t>
            </a:r>
            <a:r>
              <a:rPr lang="en-US" dirty="0" smtClean="0"/>
              <a:t>"</a:t>
            </a:r>
            <a:r>
              <a:rPr lang="en-US" dirty="0"/>
              <a:t>the limit of </a:t>
            </a:r>
            <a:r>
              <a:rPr lang="en-US" i="1" dirty="0" smtClean="0"/>
              <a:t>f</a:t>
            </a:r>
            <a:r>
              <a:rPr lang="en-US" sz="400" i="1" dirty="0" smtClean="0"/>
              <a:t> </a:t>
            </a:r>
            <a:r>
              <a:rPr lang="en-US" dirty="0" smtClean="0"/>
              <a:t>(</a:t>
            </a:r>
            <a:r>
              <a:rPr lang="en-US" i="1" dirty="0"/>
              <a:t>x</a:t>
            </a:r>
            <a:r>
              <a:rPr lang="en-US" dirty="0"/>
              <a:t>), as </a:t>
            </a:r>
            <a:r>
              <a:rPr lang="en-US" i="1" dirty="0"/>
              <a:t>x</a:t>
            </a:r>
            <a:r>
              <a:rPr lang="en-US" dirty="0"/>
              <a:t> approaches </a:t>
            </a:r>
            <a:r>
              <a:rPr lang="en-US" i="1" dirty="0"/>
              <a:t>a</a:t>
            </a:r>
            <a:r>
              <a:rPr lang="en-US" dirty="0"/>
              <a:t>, equals </a:t>
            </a:r>
            <a:r>
              <a:rPr lang="en-US" i="1" dirty="0" smtClean="0"/>
              <a:t>L</a:t>
            </a:r>
            <a:r>
              <a:rPr lang="en-US" dirty="0" smtClean="0"/>
              <a:t>“, if </a:t>
            </a:r>
            <a:r>
              <a:rPr lang="en-US" dirty="0"/>
              <a:t>we can make the values of </a:t>
            </a:r>
            <a:r>
              <a:rPr lang="en-US" i="1" dirty="0" smtClean="0"/>
              <a:t>f</a:t>
            </a:r>
            <a:r>
              <a:rPr lang="en-US" sz="400" i="1" dirty="0" smtClean="0"/>
              <a:t> </a:t>
            </a:r>
            <a:r>
              <a:rPr lang="en-US" dirty="0" smtClean="0"/>
              <a:t>(</a:t>
            </a:r>
            <a:r>
              <a:rPr lang="en-US" i="1" dirty="0" smtClean="0"/>
              <a:t>x</a:t>
            </a:r>
            <a:r>
              <a:rPr lang="en-US" dirty="0"/>
              <a:t>) arbitrarily close to </a:t>
            </a:r>
            <a:r>
              <a:rPr lang="en-US" i="1" dirty="0"/>
              <a:t>L</a:t>
            </a:r>
            <a:r>
              <a:rPr lang="en-US" dirty="0"/>
              <a:t> (as close to </a:t>
            </a:r>
            <a:r>
              <a:rPr lang="en-US" i="1" dirty="0"/>
              <a:t>L</a:t>
            </a:r>
            <a:r>
              <a:rPr lang="en-US" dirty="0"/>
              <a:t> as we </a:t>
            </a:r>
            <a:r>
              <a:rPr lang="en-US" dirty="0" smtClean="0"/>
              <a:t>like) by </a:t>
            </a:r>
            <a:r>
              <a:rPr lang="en-US" dirty="0"/>
              <a:t>restricting </a:t>
            </a:r>
            <a:r>
              <a:rPr lang="en-US" i="1" dirty="0"/>
              <a:t>x</a:t>
            </a:r>
            <a:r>
              <a:rPr lang="en-US" dirty="0"/>
              <a:t> to be sufficiently close to </a:t>
            </a:r>
            <a:r>
              <a:rPr lang="en-US" i="1" dirty="0"/>
              <a:t>a</a:t>
            </a:r>
            <a:r>
              <a:rPr lang="en-US" dirty="0"/>
              <a:t> (on either side of </a:t>
            </a:r>
            <a:r>
              <a:rPr lang="en-US" i="1" dirty="0"/>
              <a:t>a</a:t>
            </a:r>
            <a:r>
              <a:rPr lang="en-US" dirty="0"/>
              <a:t>) but not equal to </a:t>
            </a:r>
            <a:r>
              <a:rPr lang="en-US" i="1" dirty="0"/>
              <a:t>a</a:t>
            </a:r>
            <a:r>
              <a:rPr lang="en-US" dirty="0"/>
              <a:t>.</a:t>
            </a:r>
          </a:p>
        </p:txBody>
      </p:sp>
      <p:sp>
        <p:nvSpPr>
          <p:cNvPr id="7" name="Content Placeholder 6">
            <a:extLst>
              <a:ext uri="{FF2B5EF4-FFF2-40B4-BE49-F238E27FC236}">
                <a16:creationId xmlns:a16="http://schemas.microsoft.com/office/drawing/2014/main" xmlns="" id="{2BAB581D-36B8-4474-9C91-89A796633709}"/>
              </a:ext>
            </a:extLst>
          </p:cNvPr>
          <p:cNvSpPr>
            <a:spLocks noGrp="1"/>
          </p:cNvSpPr>
          <p:nvPr>
            <p:ph sz="quarter" idx="27"/>
          </p:nvPr>
        </p:nvSpPr>
        <p:spPr>
          <a:xfrm>
            <a:off x="736600" y="4890628"/>
            <a:ext cx="10718800" cy="975886"/>
          </a:xfrm>
        </p:spPr>
        <p:txBody>
          <a:bodyPr/>
          <a:lstStyle/>
          <a:p>
            <a:pPr>
              <a:lnSpc>
                <a:spcPct val="100000"/>
              </a:lnSpc>
            </a:pPr>
            <a:r>
              <a:rPr lang="en-US" altLang="en-US" dirty="0">
                <a:latin typeface="Arial" panose="020B0604020202020204" pitchFamily="34" charset="0"/>
                <a:cs typeface="Arial" panose="020B0604020202020204" pitchFamily="34" charset="0"/>
              </a:rPr>
              <a:t>This says that the values of </a:t>
            </a:r>
            <a:r>
              <a:rPr lang="en-US" altLang="en-US" i="1" dirty="0" smtClean="0">
                <a:latin typeface="Arial" panose="020B0604020202020204" pitchFamily="34" charset="0"/>
                <a:cs typeface="Arial" panose="020B0604020202020204" pitchFamily="34" charset="0"/>
              </a:rPr>
              <a:t>f</a:t>
            </a:r>
            <a:r>
              <a:rPr lang="en-US" altLang="en-US" sz="400" i="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 </a:t>
            </a:r>
            <a:r>
              <a:rPr lang="en-US" altLang="en-US" i="1" dirty="0">
                <a:latin typeface="Arial" panose="020B0604020202020204" pitchFamily="34" charset="0"/>
                <a:cs typeface="Arial" panose="020B0604020202020204" pitchFamily="34" charset="0"/>
              </a:rPr>
              <a:t>L</a:t>
            </a:r>
            <a:r>
              <a:rPr lang="en-US" altLang="en-US" dirty="0">
                <a:latin typeface="Arial" panose="020B0604020202020204" pitchFamily="34" charset="0"/>
                <a:cs typeface="Arial" panose="020B0604020202020204" pitchFamily="34" charset="0"/>
              </a:rPr>
              <a:t> 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In other words, the values of </a:t>
            </a:r>
            <a:r>
              <a:rPr lang="en-US" altLang="en-US" i="1" dirty="0" smtClean="0">
                <a:latin typeface="Arial" panose="020B0604020202020204" pitchFamily="34" charset="0"/>
                <a:cs typeface="Arial" panose="020B0604020202020204" pitchFamily="34" charset="0"/>
              </a:rPr>
              <a:t>f</a:t>
            </a:r>
            <a:r>
              <a:rPr lang="en-US" altLang="en-US" sz="400" i="1"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rPr>
              <a:t>(</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tend to get closer and closer to the number </a:t>
            </a:r>
            <a:r>
              <a:rPr lang="en-US" altLang="en-US" i="1" dirty="0">
                <a:latin typeface="Arial" panose="020B0604020202020204" pitchFamily="34" charset="0"/>
                <a:cs typeface="Arial" panose="020B0604020202020204" pitchFamily="34" charset="0"/>
              </a:rPr>
              <a:t>L</a:t>
            </a:r>
            <a:r>
              <a:rPr lang="en-US" altLang="en-US" dirty="0">
                <a:latin typeface="Arial" panose="020B0604020202020204" pitchFamily="34" charset="0"/>
                <a:cs typeface="Arial" panose="020B0604020202020204" pitchFamily="34" charset="0"/>
              </a:rPr>
              <a:t> 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gets closer and closer to the number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(from either side of </a:t>
            </a:r>
            <a:r>
              <a:rPr lang="en-US" altLang="en-US" i="1"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 but </a:t>
            </a:r>
            <a:r>
              <a:rPr lang="en-US" altLang="en-US" i="1" dirty="0">
                <a:latin typeface="Arial" panose="020B0604020202020204" pitchFamily="34" charset="0"/>
                <a:cs typeface="Arial" panose="020B0604020202020204" pitchFamily="34" charset="0"/>
              </a:rPr>
              <a:t>x </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i="1" dirty="0">
                <a:latin typeface="Arial" panose="020B0604020202020204" pitchFamily="34" charset="0"/>
                <a:cs typeface="Arial" panose="020B0604020202020204" pitchFamily="34" charset="0"/>
                <a:sym typeface="Symbol" panose="05050102010706020507" pitchFamily="18" charset="2"/>
              </a:rPr>
              <a:t>a</a:t>
            </a:r>
            <a:r>
              <a:rPr lang="en-US" altLang="en-US" dirty="0">
                <a:latin typeface="Arial" panose="020B0604020202020204" pitchFamily="34" charset="0"/>
                <a:cs typeface="Arial" panose="020B0604020202020204" pitchFamily="34" charset="0"/>
              </a:rPr>
              <a:t>.</a:t>
            </a:r>
          </a:p>
        </p:txBody>
      </p:sp>
      <p:cxnSp>
        <p:nvCxnSpPr>
          <p:cNvPr id="8" name="Straight Connector 7"/>
          <p:cNvCxnSpPr/>
          <p:nvPr/>
        </p:nvCxnSpPr>
        <p:spPr>
          <a:xfrm>
            <a:off x="8836076" y="2899690"/>
            <a:ext cx="28848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185009" y="2799471"/>
            <a:ext cx="0" cy="15702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85009" y="2923829"/>
            <a:ext cx="576776" cy="353943"/>
          </a:xfrm>
          <a:prstGeom prst="rect">
            <a:avLst/>
          </a:prstGeom>
          <a:noFill/>
          <a:effectLst/>
        </p:spPr>
        <p:txBody>
          <a:bodyPr wrap="square" lIns="0" tIns="0" rIns="0" rtlCol="0" anchor="b">
            <a:spAutoFit/>
          </a:bodyPr>
          <a:lstStyle/>
          <a:p>
            <a:r>
              <a:rPr lang="en-US" sz="2000" dirty="0" smtClean="0">
                <a:latin typeface="Open Sans" panose="020B0606030504020204" pitchFamily="34" charset="0"/>
                <a:ea typeface="Open Sans" panose="020B0606030504020204" pitchFamily="34" charset="0"/>
                <a:cs typeface="Open Sans" panose="020B0606030504020204" pitchFamily="34" charset="0"/>
              </a:rPr>
              <a:t>a</a:t>
            </a:r>
          </a:p>
        </p:txBody>
      </p:sp>
      <p:cxnSp>
        <p:nvCxnSpPr>
          <p:cNvPr id="16" name="Straight Arrow Connector 15"/>
          <p:cNvCxnSpPr/>
          <p:nvPr/>
        </p:nvCxnSpPr>
        <p:spPr>
          <a:xfrm flipV="1">
            <a:off x="8836076" y="3100800"/>
            <a:ext cx="1166053" cy="839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0473398" y="3103808"/>
            <a:ext cx="1130467" cy="538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15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439020"/>
            <a:ext cx="10515600" cy="672105"/>
          </a:xfrm>
        </p:spPr>
        <p:txBody>
          <a:bodyPr/>
          <a:lstStyle/>
          <a:p>
            <a:r>
              <a:rPr lang="en-US" altLang="en-US" dirty="0" smtClean="0"/>
              <a:t>Intuitive definition of One-Sided Limits</a:t>
            </a:r>
            <a:endParaRPr lang="en-US" dirty="0"/>
          </a:p>
        </p:txBody>
      </p:sp>
      <p:sp>
        <p:nvSpPr>
          <p:cNvPr id="2" name="Content Placeholder 1"/>
          <p:cNvSpPr>
            <a:spLocks noGrp="1"/>
          </p:cNvSpPr>
          <p:nvPr>
            <p:ph sz="quarter" idx="23"/>
          </p:nvPr>
        </p:nvSpPr>
        <p:spPr/>
        <p:txBody>
          <a:bodyPr/>
          <a:lstStyle/>
          <a:p>
            <a:r>
              <a:rPr lang="en-US" b="1" dirty="0">
                <a:solidFill>
                  <a:srgbClr val="EF2E24"/>
                </a:solidFill>
              </a:rPr>
              <a:t>2 Intuitive Definition of One-Sided Limits </a:t>
            </a:r>
            <a:r>
              <a:rPr lang="en-US" dirty="0"/>
              <a:t>We write</a:t>
            </a:r>
          </a:p>
          <a:p>
            <a:endParaRPr lang="en-US" dirty="0"/>
          </a:p>
        </p:txBody>
      </p:sp>
      <p:graphicFrame>
        <p:nvGraphicFramePr>
          <p:cNvPr id="11" name="Content Placeholder 10" descr="lim_(x right arrow a^(negative)) (f(x)) = L"/>
          <p:cNvGraphicFramePr>
            <a:graphicFrameLocks noGrp="1" noChangeAspect="1"/>
          </p:cNvGraphicFramePr>
          <p:nvPr>
            <p:ph sz="quarter" idx="24"/>
            <p:extLst/>
          </p:nvPr>
        </p:nvGraphicFramePr>
        <p:xfrm>
          <a:off x="5465763" y="1857374"/>
          <a:ext cx="1455515" cy="466725"/>
        </p:xfrm>
        <a:graphic>
          <a:graphicData uri="http://schemas.openxmlformats.org/presentationml/2006/ole">
            <mc:AlternateContent xmlns:mc="http://schemas.openxmlformats.org/markup-compatibility/2006">
              <mc:Choice xmlns:v="urn:schemas-microsoft-com:vml" Requires="v">
                <p:oleObj spid="_x0000_s499822" name="Equation" r:id="rId3" imgW="1663560" imgH="533160" progId="Equation.DSMT4">
                  <p:embed/>
                </p:oleObj>
              </mc:Choice>
              <mc:Fallback>
                <p:oleObj name="Equation" r:id="rId3" imgW="1663560" imgH="533160" progId="Equation.DSMT4">
                  <p:embed/>
                  <p:pic>
                    <p:nvPicPr>
                      <p:cNvPr id="0" name=""/>
                      <p:cNvPicPr/>
                      <p:nvPr/>
                    </p:nvPicPr>
                    <p:blipFill>
                      <a:blip r:embed="rId4"/>
                      <a:stretch>
                        <a:fillRect/>
                      </a:stretch>
                    </p:blipFill>
                    <p:spPr>
                      <a:xfrm>
                        <a:off x="5465763" y="1857374"/>
                        <a:ext cx="1455515" cy="466725"/>
                      </a:xfrm>
                      <a:prstGeom prst="rect">
                        <a:avLst/>
                      </a:prstGeom>
                    </p:spPr>
                  </p:pic>
                </p:oleObj>
              </mc:Fallback>
            </mc:AlternateContent>
          </a:graphicData>
        </a:graphic>
      </p:graphicFrame>
      <p:sp>
        <p:nvSpPr>
          <p:cNvPr id="4" name="Content Placeholder 3"/>
          <p:cNvSpPr>
            <a:spLocks noGrp="1"/>
          </p:cNvSpPr>
          <p:nvPr>
            <p:ph sz="quarter" idx="25"/>
          </p:nvPr>
        </p:nvSpPr>
        <p:spPr>
          <a:xfrm>
            <a:off x="736600" y="2500560"/>
            <a:ext cx="10712450" cy="2033341"/>
          </a:xfrm>
        </p:spPr>
        <p:txBody>
          <a:bodyPr/>
          <a:lstStyle/>
          <a:p>
            <a:pPr>
              <a:lnSpc>
                <a:spcPct val="100000"/>
              </a:lnSpc>
              <a:spcAft>
                <a:spcPts val="600"/>
              </a:spcAft>
            </a:pPr>
            <a:r>
              <a:rPr lang="en-US" dirty="0"/>
              <a:t>and say </a:t>
            </a:r>
            <a:r>
              <a:rPr lang="en-US" dirty="0" smtClean="0"/>
              <a:t>that the </a:t>
            </a:r>
            <a:r>
              <a:rPr lang="en-US" b="1" dirty="0"/>
              <a:t>left-hand limit </a:t>
            </a:r>
            <a:r>
              <a:rPr lang="en-US" dirty="0"/>
              <a:t>of </a:t>
            </a:r>
            <a:r>
              <a:rPr lang="en-US" i="1" dirty="0"/>
              <a:t>f</a:t>
            </a:r>
            <a:r>
              <a:rPr lang="en-US" sz="400" i="1" dirty="0"/>
              <a:t> </a:t>
            </a:r>
            <a:r>
              <a:rPr lang="en-US" dirty="0"/>
              <a:t>(</a:t>
            </a:r>
            <a:r>
              <a:rPr lang="en-US" i="1" dirty="0"/>
              <a:t>x</a:t>
            </a:r>
            <a:r>
              <a:rPr lang="en-US" dirty="0"/>
              <a:t>) as </a:t>
            </a:r>
            <a:r>
              <a:rPr lang="en-US" i="1" dirty="0"/>
              <a:t>x</a:t>
            </a:r>
            <a:r>
              <a:rPr lang="en-US" dirty="0"/>
              <a:t> approaches </a:t>
            </a:r>
            <a:r>
              <a:rPr lang="en-US" i="1" dirty="0"/>
              <a:t>a</a:t>
            </a:r>
            <a:r>
              <a:rPr lang="en-US" dirty="0"/>
              <a:t> [or the limit of </a:t>
            </a:r>
            <a:r>
              <a:rPr lang="en-US" i="1" dirty="0"/>
              <a:t>f</a:t>
            </a:r>
            <a:r>
              <a:rPr lang="en-US" sz="400" i="1" dirty="0"/>
              <a:t> </a:t>
            </a:r>
            <a:r>
              <a:rPr lang="en-US" dirty="0"/>
              <a:t>(</a:t>
            </a:r>
            <a:r>
              <a:rPr lang="en-US" i="1" dirty="0"/>
              <a:t>x</a:t>
            </a:r>
            <a:r>
              <a:rPr lang="en-US" dirty="0"/>
              <a:t>) as</a:t>
            </a:r>
            <a:br>
              <a:rPr lang="en-US" dirty="0"/>
            </a:br>
            <a:r>
              <a:rPr lang="en-US" i="1" dirty="0"/>
              <a:t>x</a:t>
            </a:r>
            <a:r>
              <a:rPr lang="en-US" dirty="0"/>
              <a:t> approaches </a:t>
            </a:r>
            <a:r>
              <a:rPr lang="en-US" i="1" dirty="0"/>
              <a:t>a</a:t>
            </a:r>
            <a:r>
              <a:rPr lang="en-US" dirty="0"/>
              <a:t> </a:t>
            </a:r>
            <a:r>
              <a:rPr lang="en-US" i="1" dirty="0"/>
              <a:t>from the left</a:t>
            </a:r>
            <a:r>
              <a:rPr lang="en-US" dirty="0"/>
              <a:t>] is equal to </a:t>
            </a:r>
            <a:r>
              <a:rPr lang="en-US" i="1" dirty="0"/>
              <a:t>L</a:t>
            </a:r>
            <a:r>
              <a:rPr lang="en-US" dirty="0"/>
              <a:t> if we can make the values of </a:t>
            </a:r>
            <a:r>
              <a:rPr lang="en-US" i="1" dirty="0"/>
              <a:t>f</a:t>
            </a:r>
            <a:r>
              <a:rPr lang="en-US" sz="400" i="1" dirty="0"/>
              <a:t> </a:t>
            </a:r>
            <a:r>
              <a:rPr lang="en-US" dirty="0"/>
              <a:t>(</a:t>
            </a:r>
            <a:r>
              <a:rPr lang="en-US" i="1" dirty="0"/>
              <a:t>x</a:t>
            </a:r>
            <a:r>
              <a:rPr lang="en-US" dirty="0"/>
              <a:t>)</a:t>
            </a:r>
            <a:br>
              <a:rPr lang="en-US" dirty="0"/>
            </a:br>
            <a:r>
              <a:rPr lang="en-US" dirty="0"/>
              <a:t>arbitrarily close to </a:t>
            </a:r>
            <a:r>
              <a:rPr lang="en-US" i="1" dirty="0"/>
              <a:t>L</a:t>
            </a:r>
            <a:r>
              <a:rPr lang="en-US" dirty="0"/>
              <a:t> by restricting </a:t>
            </a:r>
            <a:r>
              <a:rPr lang="en-US" i="1" dirty="0"/>
              <a:t>x</a:t>
            </a:r>
            <a:r>
              <a:rPr lang="en-US" dirty="0"/>
              <a:t> to be sufficiently close to </a:t>
            </a:r>
            <a:r>
              <a:rPr lang="en-US" i="1" dirty="0"/>
              <a:t>a</a:t>
            </a:r>
            <a:r>
              <a:rPr lang="en-US" dirty="0"/>
              <a:t> with </a:t>
            </a:r>
            <a:r>
              <a:rPr lang="en-US" i="1" dirty="0"/>
              <a:t>x</a:t>
            </a:r>
            <a:r>
              <a:rPr lang="en-US" dirty="0"/>
              <a:t> </a:t>
            </a:r>
            <a:r>
              <a:rPr lang="en-US" i="1" dirty="0"/>
              <a:t>less than a</a:t>
            </a:r>
            <a:r>
              <a:rPr lang="en-US" dirty="0"/>
              <a:t>.</a:t>
            </a:r>
          </a:p>
          <a:p>
            <a:pPr>
              <a:lnSpc>
                <a:spcPct val="100000"/>
              </a:lnSpc>
              <a:spcAft>
                <a:spcPts val="600"/>
              </a:spcAft>
            </a:pPr>
            <a:r>
              <a:rPr lang="en-US" dirty="0"/>
              <a:t>We write</a:t>
            </a:r>
          </a:p>
        </p:txBody>
      </p:sp>
      <p:graphicFrame>
        <p:nvGraphicFramePr>
          <p:cNvPr id="12" name="Content Placeholder 11" descr="lim_(x right arrow a^(+)) (f(x)) = L"/>
          <p:cNvGraphicFramePr>
            <a:graphicFrameLocks noGrp="1" noChangeAspect="1"/>
          </p:cNvGraphicFramePr>
          <p:nvPr>
            <p:ph sz="quarter" idx="29"/>
            <p:extLst/>
          </p:nvPr>
        </p:nvGraphicFramePr>
        <p:xfrm>
          <a:off x="5158433" y="4382943"/>
          <a:ext cx="1674167" cy="549673"/>
        </p:xfrm>
        <a:graphic>
          <a:graphicData uri="http://schemas.openxmlformats.org/presentationml/2006/ole">
            <mc:AlternateContent xmlns:mc="http://schemas.openxmlformats.org/markup-compatibility/2006">
              <mc:Choice xmlns:v="urn:schemas-microsoft-com:vml" Requires="v">
                <p:oleObj spid="_x0000_s499823" name="Equation" r:id="rId5" imgW="1739880" imgH="571320" progId="Equation.DSMT4">
                  <p:embed/>
                </p:oleObj>
              </mc:Choice>
              <mc:Fallback>
                <p:oleObj name="Equation" r:id="rId5" imgW="1739880" imgH="571320" progId="Equation.DSMT4">
                  <p:embed/>
                  <p:pic>
                    <p:nvPicPr>
                      <p:cNvPr id="0" name=""/>
                      <p:cNvPicPr/>
                      <p:nvPr/>
                    </p:nvPicPr>
                    <p:blipFill>
                      <a:blip r:embed="rId6"/>
                      <a:stretch>
                        <a:fillRect/>
                      </a:stretch>
                    </p:blipFill>
                    <p:spPr>
                      <a:xfrm>
                        <a:off x="5158433" y="4382943"/>
                        <a:ext cx="1674167" cy="549673"/>
                      </a:xfrm>
                      <a:prstGeom prst="rect">
                        <a:avLst/>
                      </a:prstGeom>
                    </p:spPr>
                  </p:pic>
                </p:oleObj>
              </mc:Fallback>
            </mc:AlternateContent>
          </a:graphicData>
        </a:graphic>
      </p:graphicFrame>
      <p:sp>
        <p:nvSpPr>
          <p:cNvPr id="9" name="Content Placeholder 8"/>
          <p:cNvSpPr>
            <a:spLocks noGrp="1"/>
          </p:cNvSpPr>
          <p:nvPr>
            <p:ph sz="quarter" idx="30"/>
          </p:nvPr>
        </p:nvSpPr>
        <p:spPr>
          <a:xfrm>
            <a:off x="736600" y="5077912"/>
            <a:ext cx="10718800" cy="1403099"/>
          </a:xfrm>
        </p:spPr>
        <p:txBody>
          <a:bodyPr/>
          <a:lstStyle/>
          <a:p>
            <a:r>
              <a:rPr lang="en-US" dirty="0"/>
              <a:t>and say that the </a:t>
            </a:r>
            <a:r>
              <a:rPr lang="en-US" b="1" dirty="0"/>
              <a:t>right-hand limit </a:t>
            </a:r>
            <a:r>
              <a:rPr lang="en-US" dirty="0"/>
              <a:t>of </a:t>
            </a:r>
            <a:r>
              <a:rPr lang="en-US" i="1" dirty="0"/>
              <a:t>f</a:t>
            </a:r>
            <a:r>
              <a:rPr lang="en-US" sz="1000" i="1" dirty="0"/>
              <a:t> </a:t>
            </a:r>
            <a:r>
              <a:rPr lang="en-US" dirty="0"/>
              <a:t>(</a:t>
            </a:r>
            <a:r>
              <a:rPr lang="en-US" i="1" dirty="0"/>
              <a:t>x</a:t>
            </a:r>
            <a:r>
              <a:rPr lang="en-US" dirty="0"/>
              <a:t>) as </a:t>
            </a:r>
            <a:r>
              <a:rPr lang="en-US" i="1" dirty="0"/>
              <a:t>x </a:t>
            </a:r>
            <a:r>
              <a:rPr lang="en-US" dirty="0"/>
              <a:t>approaches </a:t>
            </a:r>
            <a:r>
              <a:rPr lang="en-US" i="1" dirty="0"/>
              <a:t>a </a:t>
            </a:r>
            <a:r>
              <a:rPr lang="en-US" dirty="0"/>
              <a:t>[or the limit of </a:t>
            </a:r>
            <a:r>
              <a:rPr lang="en-US" i="1" dirty="0"/>
              <a:t>f</a:t>
            </a:r>
            <a:r>
              <a:rPr lang="en-US" sz="400" i="1" dirty="0"/>
              <a:t> </a:t>
            </a:r>
            <a:r>
              <a:rPr lang="en-US" dirty="0"/>
              <a:t>(</a:t>
            </a:r>
            <a:r>
              <a:rPr lang="en-US" i="1" dirty="0"/>
              <a:t>x</a:t>
            </a:r>
            <a:r>
              <a:rPr lang="en-US" dirty="0"/>
              <a:t>) as </a:t>
            </a:r>
            <a:r>
              <a:rPr lang="en-US" i="1" dirty="0"/>
              <a:t>x </a:t>
            </a:r>
            <a:r>
              <a:rPr lang="en-US" dirty="0"/>
              <a:t>approaches </a:t>
            </a:r>
            <a:r>
              <a:rPr lang="en-US" i="1" dirty="0"/>
              <a:t>a from the right</a:t>
            </a:r>
            <a:r>
              <a:rPr lang="en-US" dirty="0"/>
              <a:t>] is equal to </a:t>
            </a:r>
            <a:r>
              <a:rPr lang="en-US" i="1" dirty="0"/>
              <a:t>L </a:t>
            </a:r>
            <a:r>
              <a:rPr lang="en-US" dirty="0"/>
              <a:t>if we can make the values of </a:t>
            </a:r>
            <a:r>
              <a:rPr lang="en-US" i="1" dirty="0"/>
              <a:t>f</a:t>
            </a:r>
            <a:r>
              <a:rPr lang="en-US" sz="400" i="1" dirty="0"/>
              <a:t> </a:t>
            </a:r>
            <a:r>
              <a:rPr lang="en-US" i="1" dirty="0"/>
              <a:t>(x</a:t>
            </a:r>
            <a:r>
              <a:rPr lang="en-US" dirty="0"/>
              <a:t>) arbitrarily close to </a:t>
            </a:r>
            <a:r>
              <a:rPr lang="en-US" i="1" dirty="0"/>
              <a:t>L </a:t>
            </a:r>
            <a:r>
              <a:rPr lang="en-US" dirty="0"/>
              <a:t>by restricting </a:t>
            </a:r>
            <a:r>
              <a:rPr lang="en-US" i="1" dirty="0"/>
              <a:t>x </a:t>
            </a:r>
            <a:r>
              <a:rPr lang="en-US" dirty="0"/>
              <a:t>to be sufficiently close to </a:t>
            </a:r>
            <a:r>
              <a:rPr lang="en-US" i="1" dirty="0"/>
              <a:t>a </a:t>
            </a:r>
            <a:r>
              <a:rPr lang="en-US" dirty="0"/>
              <a:t>with </a:t>
            </a:r>
            <a:r>
              <a:rPr lang="en-US" i="1" dirty="0"/>
              <a:t>x greater than a</a:t>
            </a:r>
            <a:r>
              <a:rPr lang="en-US" dirty="0"/>
              <a:t>.</a:t>
            </a:r>
            <a:endParaRPr lang="en-US" altLang="en-US" dirty="0"/>
          </a:p>
          <a:p>
            <a:endParaRPr lang="en-US" dirty="0"/>
          </a:p>
        </p:txBody>
      </p:sp>
    </p:spTree>
    <p:extLst>
      <p:ext uri="{BB962C8B-B14F-4D97-AF65-F5344CB8AC3E}">
        <p14:creationId xmlns:p14="http://schemas.microsoft.com/office/powerpoint/2010/main" val="3563770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60B298-C6B1-4CA0-A44C-8B6FAB39D879}">
  <ds:schemaRefs>
    <ds:schemaRef ds:uri="http://schemas.microsoft.com/office/2006/metadata/properties"/>
    <ds:schemaRef ds:uri="http://purl.org/dc/terms/"/>
    <ds:schemaRef ds:uri="http://purl.org/dc/dcmitype/"/>
    <ds:schemaRef ds:uri="a4d2ff27-a226-42e2-a79e-c1ae662d212e"/>
    <ds:schemaRef ds:uri="f856fc18-c0f7-462c-a53d-fc2610d0c4c8"/>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infopath/2007/PartnerControls"/>
    <ds:schemaRef ds:uri="a3520c62-91d1-4715-93cb-6b6cc6733a1f"/>
  </ds:schemaRefs>
</ds:datastoreItem>
</file>

<file path=customXml/itemProps4.xml><?xml version="1.0" encoding="utf-8"?>
<ds:datastoreItem xmlns:ds="http://schemas.openxmlformats.org/officeDocument/2006/customXml" ds:itemID="{1FBD255F-1AB4-4B7F-97CA-248D24762D4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8457</TotalTime>
  <Words>2673</Words>
  <Application>Microsoft Office PowerPoint</Application>
  <PresentationFormat>Widescreen</PresentationFormat>
  <Paragraphs>470</Paragraphs>
  <Slides>67</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8" baseType="lpstr">
      <vt:lpstr>Arial</vt:lpstr>
      <vt:lpstr>Arial</vt:lpstr>
      <vt:lpstr>Calibri</vt:lpstr>
      <vt:lpstr>Cambria Math</vt:lpstr>
      <vt:lpstr>Helvetica</vt:lpstr>
      <vt:lpstr>LucidaGrande</vt:lpstr>
      <vt:lpstr>Open Sans</vt:lpstr>
      <vt:lpstr>Summer Font</vt:lpstr>
      <vt:lpstr>Symbol</vt:lpstr>
      <vt:lpstr>1_Office Theme</vt:lpstr>
      <vt:lpstr>Equation</vt:lpstr>
      <vt:lpstr>PowerPoint Presentation</vt:lpstr>
      <vt:lpstr>Topics for this week: Limits and Continuity</vt:lpstr>
      <vt:lpstr>An example</vt:lpstr>
      <vt:lpstr>Definition of left-hand limit</vt:lpstr>
      <vt:lpstr>Definition of right-hand limit</vt:lpstr>
      <vt:lpstr>Definition of Limit</vt:lpstr>
      <vt:lpstr>Definition of Continuity</vt:lpstr>
      <vt:lpstr>Intuitive Definition of a Limit</vt:lpstr>
      <vt:lpstr>Intuitive definition of One-Sided Limits</vt:lpstr>
      <vt:lpstr>Notations:</vt:lpstr>
      <vt:lpstr>Alternative notation</vt:lpstr>
      <vt:lpstr>Estimating Limits Numerically and Graphically</vt:lpstr>
      <vt:lpstr>Evaluate and Estimate Limits</vt:lpstr>
      <vt:lpstr>Estimating Limits Numerically and Graphically</vt:lpstr>
      <vt:lpstr>Estimating Limits Numerically and Graphically</vt:lpstr>
      <vt:lpstr>Estimating Limits Numerically and Graphically</vt:lpstr>
      <vt:lpstr>Example</vt:lpstr>
      <vt:lpstr>Example – Solution</vt:lpstr>
      <vt:lpstr>Example – Solution</vt:lpstr>
      <vt:lpstr>Example</vt:lpstr>
      <vt:lpstr>Example</vt:lpstr>
      <vt:lpstr>Example – Solution</vt:lpstr>
      <vt:lpstr>Example  – Solution</vt:lpstr>
      <vt:lpstr>PowerPoint Presentation</vt:lpstr>
      <vt:lpstr>Evaluating Limits</vt:lpstr>
      <vt:lpstr>Properties of Limits</vt:lpstr>
      <vt:lpstr>Properties of Limits</vt:lpstr>
      <vt:lpstr>Properties of Limits</vt:lpstr>
      <vt:lpstr>Properties of Limits</vt:lpstr>
      <vt:lpstr>Properties of Limits</vt:lpstr>
      <vt:lpstr>Properties of Limits</vt:lpstr>
      <vt:lpstr>Properties of Limits</vt:lpstr>
      <vt:lpstr>Definition</vt:lpstr>
      <vt:lpstr>Theorem</vt:lpstr>
      <vt:lpstr>Theorem</vt:lpstr>
      <vt:lpstr>Theorems</vt:lpstr>
      <vt:lpstr>Some well known limits</vt:lpstr>
      <vt:lpstr>Example 1</vt:lpstr>
      <vt:lpstr>Example 1(a) – Solution</vt:lpstr>
      <vt:lpstr>Example 1(b) – Solution</vt:lpstr>
      <vt:lpstr>Example 1(c) – Solution</vt:lpstr>
      <vt:lpstr>Example 2</vt:lpstr>
      <vt:lpstr>Example 3</vt:lpstr>
      <vt:lpstr>Example 3 – Solution</vt:lpstr>
      <vt:lpstr>Example 4</vt:lpstr>
      <vt:lpstr>Example 4 - Solution</vt:lpstr>
      <vt:lpstr>Example 5</vt:lpstr>
      <vt:lpstr>Example 5 - Solution</vt:lpstr>
      <vt:lpstr>Using One-Sided Limits</vt:lpstr>
      <vt:lpstr>Example 6</vt:lpstr>
      <vt:lpstr>Example 6 – Solution</vt:lpstr>
      <vt:lpstr>Example 7</vt:lpstr>
      <vt:lpstr>Example 7 – Solution</vt:lpstr>
      <vt:lpstr>Limit at infinity</vt:lpstr>
      <vt:lpstr>Example 12: Limit at infinity</vt:lpstr>
      <vt:lpstr>Example 13: Limit at infinity</vt:lpstr>
      <vt:lpstr>Example 12: Limit at infinity</vt:lpstr>
      <vt:lpstr>Example 13: Limit at infinity</vt:lpstr>
      <vt:lpstr>Example 14: Limit at infinity</vt:lpstr>
      <vt:lpstr>Example 14: Limit at infinity</vt:lpstr>
      <vt:lpstr>Example 14: Limit at infinity</vt:lpstr>
      <vt:lpstr>The Squeeze Theorem</vt:lpstr>
      <vt:lpstr>The Squeeze Theorem</vt:lpstr>
      <vt:lpstr>Example 15</vt:lpstr>
      <vt:lpstr>Example 15 – Solution (1 of 3)</vt:lpstr>
      <vt:lpstr>Example 15 – Solution (2 of 3)</vt:lpstr>
      <vt:lpstr>Example 15 – Solution (3 of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Microsoft account</cp:lastModifiedBy>
  <cp:revision>1214</cp:revision>
  <cp:lastPrinted>2016-10-03T15:29:39Z</cp:lastPrinted>
  <dcterms:created xsi:type="dcterms:W3CDTF">2017-12-08T21:17:47Z</dcterms:created>
  <dcterms:modified xsi:type="dcterms:W3CDTF">2023-10-02T01:07:03Z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