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58" r:id="rId3"/>
    <p:sldId id="259" r:id="rId4"/>
    <p:sldId id="268" r:id="rId5"/>
    <p:sldId id="269" r:id="rId6"/>
    <p:sldId id="264" r:id="rId7"/>
    <p:sldId id="263" r:id="rId8"/>
    <p:sldId id="272" r:id="rId9"/>
    <p:sldId id="265" r:id="rId10"/>
    <p:sldId id="273" r:id="rId11"/>
    <p:sldId id="274" r:id="rId12"/>
    <p:sldId id="262" r:id="rId13"/>
    <p:sldId id="261" r:id="rId14"/>
    <p:sldId id="270" r:id="rId15"/>
    <p:sldId id="271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86710-92BC-B262-BDDD-C27FCAE86A0E}" v="289" dt="2024-07-16T15:49:12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47C1C-BA69-40CB-86F2-CCCCBF880083}" type="datetimeFigureOut">
              <a:t>7/16/2024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3B57A-5A60-4075-9942-982BF3316B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54" y="1124712"/>
            <a:ext cx="8277606" cy="3172968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54" y="4727448"/>
            <a:ext cx="8277606" cy="1481328"/>
          </a:xfrm>
        </p:spPr>
        <p:txBody>
          <a:bodyPr>
            <a:normAutofit/>
          </a:bodyPr>
          <a:lstStyle>
            <a:lvl1pPr marL="0" indent="0" algn="l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54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52260" y="6356351"/>
            <a:ext cx="20574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21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7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4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418658" y="4981421"/>
            <a:ext cx="8351217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374126" y="5118581"/>
            <a:ext cx="109728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8" y="640080"/>
            <a:ext cx="8167878" cy="4114800"/>
          </a:xfrm>
        </p:spPr>
        <p:txBody>
          <a:bodyPr anchor="b">
            <a:normAutofit/>
          </a:bodyPr>
          <a:lstStyle>
            <a:lvl1pPr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5102352"/>
            <a:ext cx="795528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76" y="2478024"/>
            <a:ext cx="370332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9452" y="2478024"/>
            <a:ext cx="370332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5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2372650"/>
            <a:ext cx="370332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76" y="3203688"/>
            <a:ext cx="3703320" cy="296851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452" y="2372650"/>
            <a:ext cx="370332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452" y="3203688"/>
            <a:ext cx="3703320" cy="296851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499390" y="1533525"/>
            <a:ext cx="8187797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456813" y="2971798"/>
            <a:ext cx="9601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938528"/>
            <a:ext cx="7632954" cy="2990088"/>
          </a:xfrm>
        </p:spPr>
        <p:txBody>
          <a:bodyPr>
            <a:normAutofit/>
          </a:bodyPr>
          <a:lstStyle>
            <a:lvl1pPr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8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418658" y="1162033"/>
            <a:ext cx="2805555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374126" y="1618375"/>
            <a:ext cx="109728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709928"/>
            <a:ext cx="2324862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94" y="1709928"/>
            <a:ext cx="5047488" cy="4096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3429000"/>
            <a:ext cx="2324862" cy="2066544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418658" y="1162033"/>
            <a:ext cx="2805555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374126" y="1618375"/>
            <a:ext cx="109728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709928"/>
            <a:ext cx="2324862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23894" y="1161288"/>
            <a:ext cx="5047488" cy="4645152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3438144"/>
            <a:ext cx="2324862" cy="20574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6356351"/>
            <a:ext cx="2057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9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rdstream.com/blog/ws/2023/05/15/google-ads-benchmar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hootsuite.com/social-media-analytics/#The_best_social_media_analytics_tools_for_202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zeo-group.com/en/home/our-solutions/lizeo-insights-uk/lizeo-insights-digital-ecosystem-analysis-uk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054" y="638176"/>
            <a:ext cx="8363603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0351" y="867166"/>
            <a:ext cx="5767682" cy="2009994"/>
          </a:xfrm>
        </p:spPr>
        <p:txBody>
          <a:bodyPr anchor="b">
            <a:normAutofit/>
          </a:bodyPr>
          <a:lstStyle/>
          <a:p>
            <a:pPr algn="ctr"/>
            <a:r>
              <a:rPr lang="en-US" sz="5200" b="0" dirty="0">
                <a:latin typeface="Aptos Narrow"/>
              </a:rPr>
              <a:t>Marketing</a:t>
            </a:r>
            <a:br>
              <a:rPr lang="en-US" sz="5200" b="0" dirty="0">
                <a:latin typeface="Aptos Narrow"/>
              </a:rPr>
            </a:br>
            <a:r>
              <a:rPr lang="en-US" sz="5200" b="0" dirty="0">
                <a:latin typeface="Aptos Narrow"/>
              </a:rPr>
              <a:t>1310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5990" y="4197350"/>
            <a:ext cx="7092125" cy="1157766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10.2</a:t>
            </a:r>
          </a:p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ptos Narrow"/>
              </a:rPr>
              <a:t>Digital and Social Media Marketing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7992" y="363856"/>
            <a:ext cx="128016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CA182-3252-BF4B-50ED-9E4938016B9D}"/>
              </a:ext>
            </a:extLst>
          </p:cNvPr>
          <p:cNvSpPr txBox="1"/>
          <p:nvPr/>
        </p:nvSpPr>
        <p:spPr>
          <a:xfrm>
            <a:off x="298537" y="6363222"/>
            <a:ext cx="86617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>
                <a:solidFill>
                  <a:srgbClr val="7B5300"/>
                </a:solidFill>
                <a:latin typeface="Aptos Narrow"/>
              </a:rPr>
              <a:t>Dr. Preetinder Kaur                                                            University of Windsor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SEO and organic search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</a:rPr>
              <a:t>How to track SEO performance?</a:t>
            </a:r>
            <a:endParaRPr lang="en-US" dirty="0">
              <a:latin typeface="Neue Haas Grotesk Text Pr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Organic traffic growth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Keyword rankings (split into branded and non-branded terms)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Conversions from organic traffic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Average time on page and the bounce rate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Top landing pages attracting organic traffic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Number of indexed pages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Links growth (including new and lost links)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Apto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071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SEO and organic search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</a:rPr>
              <a:t>Trends: </a:t>
            </a:r>
            <a:r>
              <a:rPr lang="en-US" dirty="0">
                <a:latin typeface="Aptos Narrow"/>
                <a:cs typeface="Arial"/>
              </a:rPr>
              <a:t>Go to this link (</a:t>
            </a:r>
            <a:r>
              <a:rPr lang="en-US" dirty="0">
                <a:latin typeface="Aptos Narrow"/>
                <a:cs typeface="Arial"/>
                <a:hlinkClick r:id="rId2"/>
              </a:rPr>
              <a:t>https://www.wordstream.com/blog/ws/2023/05/15/google-ads-benchmarks</a:t>
            </a:r>
            <a:r>
              <a:rPr lang="en-US" dirty="0">
                <a:latin typeface="Aptos Narrow"/>
                <a:cs typeface="Arial"/>
              </a:rPr>
              <a:t>)  and go to the section titled “Search ads benchmarks: key trends”. </a:t>
            </a:r>
            <a:endParaRPr lang="en-US" dirty="0">
              <a:latin typeface="Neue Haas Grotesk Text Pro"/>
            </a:endParaRPr>
          </a:p>
          <a:p>
            <a:endParaRPr lang="en-US" dirty="0">
              <a:latin typeface="Apto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57371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SEM and paid search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</a:rPr>
              <a:t>Search Engine Marketing</a:t>
            </a:r>
            <a:endParaRPr lang="en-US" dirty="0">
              <a:latin typeface="Neue Haas Grotesk Text Pro"/>
            </a:endParaRPr>
          </a:p>
        </p:txBody>
      </p:sp>
      <p:pic>
        <p:nvPicPr>
          <p:cNvPr id="4" name="Picture 3" descr="What Is Search Engine Marketing? The Simple Guide">
            <a:extLst>
              <a:ext uri="{FF2B5EF4-FFF2-40B4-BE49-F238E27FC236}">
                <a16:creationId xmlns:a16="http://schemas.microsoft.com/office/drawing/2014/main" id="{F6CF3ECB-665E-6EB7-5821-90ACE14A0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8" t="7704" r="568" b="16513"/>
          <a:stretch/>
        </p:blipFill>
        <p:spPr>
          <a:xfrm>
            <a:off x="942975" y="3171920"/>
            <a:ext cx="7022311" cy="365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9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Network analysis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 Narrow"/>
                <a:cs typeface="Arial"/>
              </a:rPr>
              <a:t>Network: A network is a collection of interconnected entities or nodes that can communicate or exchange information with one another. Networks can be found in many different contexts, including social, technological, and biological systems.</a:t>
            </a:r>
            <a:endParaRPr lang="en-US" dirty="0">
              <a:solidFill>
                <a:srgbClr val="000000"/>
              </a:solidFill>
              <a:latin typeface="Neue Haas Grotesk Text Pro"/>
            </a:endParaRPr>
          </a:p>
          <a:p>
            <a:r>
              <a:rPr lang="en-US" dirty="0">
                <a:solidFill>
                  <a:srgbClr val="000000"/>
                </a:solidFill>
                <a:latin typeface="Aptos Narrow"/>
                <a:cs typeface="Arial"/>
              </a:rPr>
              <a:t>Process of investigating social structures through the use of networks and graph theory </a:t>
            </a:r>
            <a:endParaRPr lang="en-US" dirty="0"/>
          </a:p>
          <a:p>
            <a:endParaRPr lang="en-US" dirty="0">
              <a:latin typeface="Aptos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8321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Network analysis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 Narrow"/>
                <a:cs typeface="Arial"/>
              </a:rPr>
              <a:t>Basic components</a:t>
            </a:r>
            <a:endParaRPr lang="en-US" dirty="0">
              <a:solidFill>
                <a:srgbClr val="000000"/>
              </a:solidFill>
              <a:latin typeface="Neue Haas Grotesk Text Pro"/>
              <a:cs typeface="Aria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ptos Narrow"/>
                <a:cs typeface="Arial"/>
              </a:rPr>
              <a:t>Node</a:t>
            </a:r>
            <a:endParaRPr lang="en-US" dirty="0"/>
          </a:p>
          <a:p>
            <a:pPr lvl="1"/>
            <a:r>
              <a:rPr lang="en-US" dirty="0">
                <a:latin typeface="Aptos Narrow"/>
                <a:cs typeface="Arial"/>
              </a:rPr>
              <a:t>Hub</a:t>
            </a:r>
            <a:endParaRPr lang="en-US" dirty="0"/>
          </a:p>
          <a:p>
            <a:pPr lvl="1"/>
            <a:r>
              <a:rPr lang="en-US" dirty="0">
                <a:latin typeface="Aptos Narrow"/>
                <a:cs typeface="Arial"/>
              </a:rPr>
              <a:t>Edge</a:t>
            </a:r>
            <a:endParaRPr lang="en-US" dirty="0"/>
          </a:p>
          <a:p>
            <a:pPr lvl="1"/>
            <a:r>
              <a:rPr lang="en-US" dirty="0">
                <a:latin typeface="Aptos Narrow"/>
                <a:cs typeface="Arial"/>
              </a:rPr>
              <a:t>Province/Module</a:t>
            </a:r>
            <a:endParaRPr lang="en-US" dirty="0"/>
          </a:p>
        </p:txBody>
      </p:sp>
      <p:pic>
        <p:nvPicPr>
          <p:cNvPr id="4" name="Picture 3" descr="A group of colorful dots&#10;&#10;Description automatically generated">
            <a:extLst>
              <a:ext uri="{FF2B5EF4-FFF2-40B4-BE49-F238E27FC236}">
                <a16:creationId xmlns:a16="http://schemas.microsoft.com/office/drawing/2014/main" id="{86DD6CA8-8C7E-467C-D6D4-ABF6A91EB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606" y="2436018"/>
            <a:ext cx="361473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6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Network analysis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 Narrow"/>
                <a:cs typeface="Arial"/>
              </a:rPr>
              <a:t>Some examples of analyses</a:t>
            </a:r>
            <a:endParaRPr lang="en-US" dirty="0">
              <a:solidFill>
                <a:srgbClr val="000000"/>
              </a:solidFill>
              <a:latin typeface="Neue Haas Grotesk Text Pro"/>
              <a:cs typeface="Arial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ptos Narrow"/>
                <a:cs typeface="Arial"/>
              </a:rPr>
              <a:t>Topological analysis: the overall structure of a network, including the number and types of nodes and the connections between them.</a:t>
            </a:r>
            <a:endParaRPr lang="en-US" dirty="0"/>
          </a:p>
          <a:p>
            <a:pPr lvl="1"/>
            <a:r>
              <a:rPr lang="en-US" dirty="0">
                <a:latin typeface="Aptos Narrow"/>
                <a:cs typeface="Arial"/>
              </a:rPr>
              <a:t>Centrality analysis: how central or important a particular node is within a network. </a:t>
            </a:r>
            <a:endParaRPr lang="en-US" dirty="0"/>
          </a:p>
          <a:p>
            <a:pPr lvl="1"/>
            <a:r>
              <a:rPr lang="en-US" dirty="0">
                <a:latin typeface="Aptos Narrow"/>
                <a:cs typeface="Arial"/>
              </a:rPr>
              <a:t>Community detection: identify groups or communities within a network</a:t>
            </a:r>
            <a:endParaRPr lang="en-US" dirty="0"/>
          </a:p>
          <a:p>
            <a:pPr lvl="1"/>
            <a:r>
              <a:rPr lang="en-US" dirty="0">
                <a:latin typeface="Aptos Narrow"/>
                <a:cs typeface="Arial"/>
              </a:rPr>
              <a:t>Influence analysis: how the actions or opinions of one or more nodes in a network can influence the actions or opinions of other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Social media marketing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 Narrow"/>
                <a:ea typeface="+mn-lt"/>
                <a:cs typeface="+mn-lt"/>
              </a:rPr>
              <a:t>Use </a:t>
            </a:r>
            <a:r>
              <a:rPr lang="en-US" dirty="0">
                <a:latin typeface="Aptos Narrow"/>
                <a:ea typeface="+mn-lt"/>
                <a:cs typeface="+mn-lt"/>
              </a:rPr>
              <a:t>of </a:t>
            </a:r>
            <a:r>
              <a:rPr lang="en-US" dirty="0">
                <a:solidFill>
                  <a:srgbClr val="000000"/>
                </a:solidFill>
                <a:latin typeface="Aptos Narrow"/>
                <a:ea typeface="+mn-lt"/>
                <a:cs typeface="+mn-lt"/>
              </a:rPr>
              <a:t>social </a:t>
            </a:r>
            <a:r>
              <a:rPr lang="en-US" dirty="0">
                <a:latin typeface="Aptos Narrow"/>
                <a:ea typeface="+mn-lt"/>
                <a:cs typeface="+mn-lt"/>
              </a:rPr>
              <a:t>media platforms </a:t>
            </a:r>
            <a:r>
              <a:rPr lang="en-US" dirty="0">
                <a:solidFill>
                  <a:srgbClr val="000000"/>
                </a:solidFill>
                <a:latin typeface="Aptos Narrow"/>
                <a:ea typeface="+mn-lt"/>
                <a:cs typeface="+mn-lt"/>
              </a:rPr>
              <a:t>and</a:t>
            </a:r>
            <a:r>
              <a:rPr lang="en-US" dirty="0">
                <a:latin typeface="Aptos Narrow"/>
                <a:ea typeface="+mn-lt"/>
                <a:cs typeface="+mn-lt"/>
              </a:rPr>
              <a:t> websites to promote a product or service</a:t>
            </a:r>
          </a:p>
          <a:p>
            <a:r>
              <a:rPr lang="en-US" dirty="0">
                <a:latin typeface="Aptos Narrow"/>
                <a:ea typeface="+mn-lt"/>
                <a:cs typeface="+mn-lt"/>
              </a:rPr>
              <a:t>In-house analytics or use other tools</a:t>
            </a:r>
          </a:p>
          <a:p>
            <a:r>
              <a:rPr lang="en-US" dirty="0">
                <a:latin typeface="Aptos Narrow"/>
                <a:ea typeface="+mn-lt"/>
                <a:cs typeface="+mn-lt"/>
              </a:rPr>
              <a:t>Complete list: </a:t>
            </a:r>
            <a:r>
              <a:rPr lang="en-US" dirty="0">
                <a:latin typeface="Aptos Narrow"/>
                <a:ea typeface="+mn-lt"/>
                <a:cs typeface="+mn-lt"/>
                <a:hlinkClick r:id="rId2"/>
              </a:rPr>
              <a:t>https://blog.hootsuite.com/social-media-analytics/#The_best_social_media_analytics_tools_for_2024</a:t>
            </a:r>
            <a:r>
              <a:rPr lang="en-US" dirty="0">
                <a:latin typeface="Aptos Narrow"/>
                <a:ea typeface="+mn-lt"/>
                <a:cs typeface="+mn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0041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ptos Narrow"/>
              </a:rPr>
              <a:t>Agenda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</a:rPr>
              <a:t>Digital ecosystem and ecosystem analysis</a:t>
            </a:r>
            <a:endParaRPr lang="en-US" dirty="0">
              <a:latin typeface="Neue Haas Grotesk Text Pro"/>
            </a:endParaRPr>
          </a:p>
          <a:p>
            <a:r>
              <a:rPr lang="en-US" dirty="0">
                <a:latin typeface="Aptos Narrow"/>
              </a:rPr>
              <a:t>Paid, owned and earned media</a:t>
            </a:r>
            <a:endParaRPr lang="en-US" dirty="0"/>
          </a:p>
          <a:p>
            <a:r>
              <a:rPr lang="en-US" dirty="0">
                <a:latin typeface="Aptos Narrow"/>
              </a:rPr>
              <a:t>SEO and organic search</a:t>
            </a:r>
          </a:p>
          <a:p>
            <a:r>
              <a:rPr lang="en-US" dirty="0">
                <a:latin typeface="Aptos Narrow"/>
              </a:rPr>
              <a:t>SEM and paid search</a:t>
            </a:r>
          </a:p>
          <a:p>
            <a:r>
              <a:rPr lang="en-US" dirty="0">
                <a:latin typeface="Aptos Narrow"/>
              </a:rPr>
              <a:t>Network analysis</a:t>
            </a:r>
          </a:p>
          <a:p>
            <a:r>
              <a:rPr lang="en-US" dirty="0">
                <a:latin typeface="Aptos Narrow"/>
              </a:rPr>
              <a:t>Social media marketing</a:t>
            </a:r>
          </a:p>
          <a:p>
            <a:endParaRPr lang="en-US" dirty="0">
              <a:latin typeface="Aptos Narrow"/>
            </a:endParaRPr>
          </a:p>
          <a:p>
            <a:endParaRPr lang="en-US" dirty="0">
              <a:latin typeface="Aptos Narrow"/>
            </a:endParaRPr>
          </a:p>
          <a:p>
            <a:endParaRPr lang="en-US" dirty="0">
              <a:latin typeface="Aptos Narrow"/>
            </a:endParaRPr>
          </a:p>
        </p:txBody>
      </p:sp>
    </p:spTree>
    <p:extLst>
      <p:ext uri="{BB962C8B-B14F-4D97-AF65-F5344CB8AC3E}">
        <p14:creationId xmlns:p14="http://schemas.microsoft.com/office/powerpoint/2010/main" val="416265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ptos Narrow"/>
                <a:cs typeface="Arial"/>
              </a:rPr>
              <a:t>Digital ecosystem and ecosystem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74" y="2558246"/>
            <a:ext cx="8465665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 Narrow"/>
                <a:ea typeface="+mn-lt"/>
                <a:cs typeface="+mn-lt"/>
              </a:rPr>
              <a:t>Digital ecosystem: is a </a:t>
            </a:r>
            <a:r>
              <a:rPr lang="en-US" dirty="0">
                <a:latin typeface="Aptos Narrow"/>
                <a:ea typeface="+mn-lt"/>
                <a:cs typeface="+mn-lt"/>
              </a:rPr>
              <a:t>distributed</a:t>
            </a:r>
            <a:r>
              <a:rPr lang="en-US" dirty="0">
                <a:solidFill>
                  <a:srgbClr val="000000"/>
                </a:solidFill>
                <a:latin typeface="Aptos Narrow"/>
                <a:ea typeface="+mn-lt"/>
                <a:cs typeface="+mn-lt"/>
              </a:rPr>
              <a:t>, adaptive, open socio-technical system</a:t>
            </a:r>
          </a:p>
          <a:p>
            <a:r>
              <a:rPr lang="en-US" dirty="0">
                <a:solidFill>
                  <a:srgbClr val="000000"/>
                </a:solidFill>
                <a:latin typeface="Aptos Narrow"/>
              </a:rPr>
              <a:t>Some characteristics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Aptos Narrow"/>
              </a:rPr>
              <a:t>Customer-centric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Aptos Narrow"/>
              </a:rPr>
              <a:t>Self-organizing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Aptos Narrow"/>
              </a:rPr>
              <a:t>Scalable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Aptos Narrow"/>
              </a:rPr>
              <a:t>Sustainable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Aptos Narrow"/>
              </a:rPr>
              <a:t>Data driven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latin typeface="Aptos Narrow"/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1781959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ptos Narrow"/>
                <a:cs typeface="Arial"/>
              </a:rPr>
              <a:t>Digital ecosystem and ecosystem analysis</a:t>
            </a:r>
          </a:p>
        </p:txBody>
      </p:sp>
      <p:pic>
        <p:nvPicPr>
          <p:cNvPr id="6" name="Picture 5" descr="What is a digital ecosystem? — Understanding the most profitable business  model | by Benjamin Talin aka &quot;Ben&quot; | Medium">
            <a:extLst>
              <a:ext uri="{FF2B5EF4-FFF2-40B4-BE49-F238E27FC236}">
                <a16:creationId xmlns:a16="http://schemas.microsoft.com/office/drawing/2014/main" id="{2405B9EC-3923-3C3D-76FA-B8F5CEABA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9" y="2156719"/>
            <a:ext cx="7286624" cy="45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ptos Narrow"/>
                <a:cs typeface="Arial"/>
              </a:rPr>
              <a:t>Digital ecosystem and ecosystem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74" y="2558246"/>
            <a:ext cx="8465665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 Narrow"/>
                <a:ea typeface="+mn-lt"/>
                <a:cs typeface="+mn-lt"/>
              </a:rPr>
              <a:t>Analysis</a:t>
            </a:r>
            <a:endParaRPr lang="en-US" dirty="0">
              <a:solidFill>
                <a:srgbClr val="000000"/>
              </a:solidFill>
              <a:latin typeface="Neue Haas Grotesk Text Pro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Consultants (</a:t>
            </a:r>
            <a:r>
              <a:rPr lang="en-US" dirty="0">
                <a:latin typeface="Aptos Narrow"/>
                <a:hlinkClick r:id="rId2"/>
              </a:rPr>
              <a:t>Example</a:t>
            </a:r>
            <a:r>
              <a:rPr lang="en-US" dirty="0">
                <a:latin typeface="Aptos Narro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206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Paid, owned and earned media</a:t>
            </a:r>
            <a:endParaRPr lang="en-US" dirty="0"/>
          </a:p>
        </p:txBody>
      </p:sp>
      <p:pic>
        <p:nvPicPr>
          <p:cNvPr id="6" name="Picture 5" descr="The difference between paid, owned and earned media">
            <a:extLst>
              <a:ext uri="{FF2B5EF4-FFF2-40B4-BE49-F238E27FC236}">
                <a16:creationId xmlns:a16="http://schemas.microsoft.com/office/drawing/2014/main" id="{4D610329-6FF5-D025-C95D-123586FE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2132838"/>
            <a:ext cx="8580120" cy="47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0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SEO and organic search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3543622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</a:rPr>
              <a:t>What happens when you search online?</a:t>
            </a:r>
            <a:endParaRPr lang="en-US" dirty="0"/>
          </a:p>
        </p:txBody>
      </p:sp>
      <p:pic>
        <p:nvPicPr>
          <p:cNvPr id="4" name="Picture 3" descr="A black screen with a purple arrow pointing to the left&#10;&#10;Description automatically generated">
            <a:extLst>
              <a:ext uri="{FF2B5EF4-FFF2-40B4-BE49-F238E27FC236}">
                <a16:creationId xmlns:a16="http://schemas.microsoft.com/office/drawing/2014/main" id="{88772DB5-50A8-EED2-684D-65DF9B8A4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59" y="2050256"/>
            <a:ext cx="4487388" cy="48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1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SEO and organic search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3543622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</a:rPr>
              <a:t>How does Google rank a page?</a:t>
            </a:r>
            <a:endParaRPr lang="en-US" dirty="0">
              <a:latin typeface="Neue Haas Grotesk Text Pr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Meaning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Relevance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Quality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Usability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Aptos Narrow"/>
              </a:rPr>
              <a:t>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0836C-1432-D28E-E5B0-89A105FDD0D8}"/>
              </a:ext>
            </a:extLst>
          </p:cNvPr>
          <p:cNvSpPr txBox="1"/>
          <p:nvPr/>
        </p:nvSpPr>
        <p:spPr>
          <a:xfrm>
            <a:off x="5393531" y="255746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https://backlinko.com/google-ranking-factors</a:t>
            </a:r>
          </a:p>
        </p:txBody>
      </p:sp>
    </p:spTree>
    <p:extLst>
      <p:ext uri="{BB962C8B-B14F-4D97-AF65-F5344CB8AC3E}">
        <p14:creationId xmlns:p14="http://schemas.microsoft.com/office/powerpoint/2010/main" val="9219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5AFB-B408-B4D5-4C3E-FFE3DB0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ea typeface="+mj-lt"/>
                <a:cs typeface="+mj-lt"/>
              </a:rPr>
              <a:t>SEO and organic search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15498-4DE8-95BF-2F5C-F43A045C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449" y="2558246"/>
            <a:ext cx="8022753" cy="381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 Narrow"/>
              </a:rPr>
              <a:t>What is SEO? </a:t>
            </a:r>
            <a:endParaRPr lang="en-US" dirty="0"/>
          </a:p>
        </p:txBody>
      </p:sp>
      <p:pic>
        <p:nvPicPr>
          <p:cNvPr id="4" name="Picture 3" descr="A black background with arrows pointing to the top&#10;&#10;Description automatically generated">
            <a:extLst>
              <a:ext uri="{FF2B5EF4-FFF2-40B4-BE49-F238E27FC236}">
                <a16:creationId xmlns:a16="http://schemas.microsoft.com/office/drawing/2014/main" id="{A2EC21BC-1D27-933B-82C7-F04A92DD3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2199037"/>
            <a:ext cx="8043863" cy="45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87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AccentBoxVTI</vt:lpstr>
      <vt:lpstr>Marketing 1310</vt:lpstr>
      <vt:lpstr>Agenda</vt:lpstr>
      <vt:lpstr>Digital ecosystem and ecosystem analysis</vt:lpstr>
      <vt:lpstr>Digital ecosystem and ecosystem analysis</vt:lpstr>
      <vt:lpstr>Digital ecosystem and ecosystem analysis</vt:lpstr>
      <vt:lpstr>Paid, owned and earned media</vt:lpstr>
      <vt:lpstr>SEO and organic search</vt:lpstr>
      <vt:lpstr>SEO and organic search</vt:lpstr>
      <vt:lpstr>SEO and organic search</vt:lpstr>
      <vt:lpstr>SEO and organic search</vt:lpstr>
      <vt:lpstr>SEO and organic search</vt:lpstr>
      <vt:lpstr>SEM and paid search</vt:lpstr>
      <vt:lpstr>Network analysis</vt:lpstr>
      <vt:lpstr>Network analysis</vt:lpstr>
      <vt:lpstr>Network analysis</vt:lpstr>
      <vt:lpstr>Social media marketing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715</cp:revision>
  <dcterms:created xsi:type="dcterms:W3CDTF">2024-03-13T21:41:13Z</dcterms:created>
  <dcterms:modified xsi:type="dcterms:W3CDTF">2024-07-16T15:49:41Z</dcterms:modified>
</cp:coreProperties>
</file>