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4"/>
  </p:sldMasterIdLst>
  <p:notesMasterIdLst>
    <p:notesMasterId r:id="rId14"/>
  </p:notesMasterIdLst>
  <p:handoutMasterIdLst>
    <p:handoutMasterId r:id="rId15"/>
  </p:handoutMasterIdLst>
  <p:sldIdLst>
    <p:sldId id="322" r:id="rId5"/>
    <p:sldId id="318" r:id="rId6"/>
    <p:sldId id="320" r:id="rId7"/>
    <p:sldId id="319" r:id="rId8"/>
    <p:sldId id="330" r:id="rId9"/>
    <p:sldId id="325" r:id="rId10"/>
    <p:sldId id="326" r:id="rId11"/>
    <p:sldId id="328" r:id="rId12"/>
    <p:sldId id="32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 Page" id="{754D1FBF-6176-4F84-B43E-F40DB01C148A}">
          <p14:sldIdLst>
            <p14:sldId id="322"/>
          </p14:sldIdLst>
        </p14:section>
        <p14:section name="Exec Summary &amp; Overview" id="{DAB65298-B59A-4F49-B245-4751D068F3A7}">
          <p14:sldIdLst>
            <p14:sldId id="318"/>
            <p14:sldId id="320"/>
          </p14:sldIdLst>
        </p14:section>
        <p14:section name="Data Sourcing &amp; Approach" id="{9FD2B15E-0EEB-47B2-8F29-A64549631DE1}">
          <p14:sldIdLst>
            <p14:sldId id="319"/>
          </p14:sldIdLst>
        </p14:section>
        <p14:section name="Analysis" id="{F2C6CB60-5191-446C-AA57-13D4E61BB68B}">
          <p14:sldIdLst>
            <p14:sldId id="330"/>
            <p14:sldId id="325"/>
            <p14:sldId id="326"/>
          </p14:sldIdLst>
        </p14:section>
        <p14:section name="User Interface" id="{3477E286-6DB6-4CEA-B32A-049F96171600}">
          <p14:sldIdLst>
            <p14:sldId id="328"/>
          </p14:sldIdLst>
        </p14:section>
        <p14:section name="Summary and Conclusion" id="{DCEE6FA5-EB48-4BE3-BF64-3BDB375D16A2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B"/>
    <a:srgbClr val="CCECFD"/>
    <a:srgbClr val="CCECFF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9848" autoAdjust="0"/>
  </p:normalViewPr>
  <p:slideViewPr>
    <p:cSldViewPr snapToGrid="0">
      <p:cViewPr varScale="1">
        <p:scale>
          <a:sx n="127" d="100"/>
          <a:sy n="127" d="100"/>
        </p:scale>
        <p:origin x="1626" y="12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2A6A2-E575-4445-BFFD-3EE36FBF5E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A687E7-171A-4E52-8B31-81793DB7AB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 and Project Overview</a:t>
          </a:r>
        </a:p>
      </dgm:t>
    </dgm:pt>
    <dgm:pt modelId="{7E167BF7-E702-4A4A-B523-7CDF33D6C77B}" type="parTrans" cxnId="{FACFFBC6-B99B-44C2-8F55-8B6F93CFC392}">
      <dgm:prSet/>
      <dgm:spPr/>
      <dgm:t>
        <a:bodyPr/>
        <a:lstStyle/>
        <a:p>
          <a:endParaRPr lang="en-US"/>
        </a:p>
      </dgm:t>
    </dgm:pt>
    <dgm:pt modelId="{5848305B-6C73-4658-8E5F-34019983A453}" type="sibTrans" cxnId="{FACFFBC6-B99B-44C2-8F55-8B6F93CFC392}">
      <dgm:prSet phldrT="01" phldr="0"/>
      <dgm:spPr/>
      <dgm:t>
        <a:bodyPr/>
        <a:lstStyle/>
        <a:p>
          <a:endParaRPr lang="en-US"/>
        </a:p>
      </dgm:t>
    </dgm:pt>
    <dgm:pt modelId="{8611F90C-E644-4745-A338-A5B6BD7664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Sourcing and Approach</a:t>
          </a:r>
        </a:p>
      </dgm:t>
    </dgm:pt>
    <dgm:pt modelId="{AA272465-0F63-44FF-BE5C-4592DE37C4CC}" type="parTrans" cxnId="{42D8E7B0-EAA3-4A54-A76C-076F4168CA57}">
      <dgm:prSet/>
      <dgm:spPr/>
      <dgm:t>
        <a:bodyPr/>
        <a:lstStyle/>
        <a:p>
          <a:endParaRPr lang="en-US"/>
        </a:p>
      </dgm:t>
    </dgm:pt>
    <dgm:pt modelId="{E131335B-154A-4BC3-9370-639F730D3DCF}" type="sibTrans" cxnId="{42D8E7B0-EAA3-4A54-A76C-076F4168CA57}">
      <dgm:prSet phldrT="02" phldr="0"/>
      <dgm:spPr/>
      <dgm:t>
        <a:bodyPr/>
        <a:lstStyle/>
        <a:p>
          <a:endParaRPr lang="en-US"/>
        </a:p>
      </dgm:t>
    </dgm:pt>
    <dgm:pt modelId="{E988DBB1-2F81-446F-99EF-F00A9C4DFA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 and Conclusions</a:t>
          </a:r>
        </a:p>
      </dgm:t>
    </dgm:pt>
    <dgm:pt modelId="{6576D78D-6E60-43D0-8708-8D5EB94E917F}" type="parTrans" cxnId="{81DFB346-149A-4FFF-B2E5-0197D7D44D9F}">
      <dgm:prSet/>
      <dgm:spPr/>
      <dgm:t>
        <a:bodyPr/>
        <a:lstStyle/>
        <a:p>
          <a:endParaRPr lang="en-US"/>
        </a:p>
      </dgm:t>
    </dgm:pt>
    <dgm:pt modelId="{3982D739-1055-43BF-93C6-E5D92138D8F1}" type="sibTrans" cxnId="{81DFB346-149A-4FFF-B2E5-0197D7D44D9F}">
      <dgm:prSet phldrT="03" phldr="0"/>
      <dgm:spPr/>
      <dgm:t>
        <a:bodyPr/>
        <a:lstStyle/>
        <a:p>
          <a:endParaRPr lang="en-US"/>
        </a:p>
      </dgm:t>
    </dgm:pt>
    <dgm:pt modelId="{1204AAFF-5DEC-45FF-B964-521CFF9340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Interactive Technology</a:t>
          </a:r>
        </a:p>
      </dgm:t>
    </dgm:pt>
    <dgm:pt modelId="{34FE8197-0286-4D31-8233-E6F6C09EE489}" type="parTrans" cxnId="{588339BF-F9AB-422B-86F3-42809C7A57D4}">
      <dgm:prSet/>
      <dgm:spPr/>
      <dgm:t>
        <a:bodyPr/>
        <a:lstStyle/>
        <a:p>
          <a:endParaRPr lang="en-US"/>
        </a:p>
      </dgm:t>
    </dgm:pt>
    <dgm:pt modelId="{2EFBCF4F-AB87-41C3-BE86-99C613296565}" type="sibTrans" cxnId="{588339BF-F9AB-422B-86F3-42809C7A57D4}">
      <dgm:prSet phldrT="04" phldr="0"/>
      <dgm:spPr/>
      <dgm:t>
        <a:bodyPr/>
        <a:lstStyle/>
        <a:p>
          <a:endParaRPr lang="en-US"/>
        </a:p>
      </dgm:t>
    </dgm:pt>
    <dgm:pt modelId="{A83AD833-1C25-446B-BBF5-62691C72B8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Final Take Away</a:t>
          </a:r>
        </a:p>
      </dgm:t>
    </dgm:pt>
    <dgm:pt modelId="{40E424A9-DF81-4E49-98F8-C5B14B777FBC}" type="parTrans" cxnId="{C37FAF8A-0B80-428A-A6DF-2D10DD465792}">
      <dgm:prSet/>
      <dgm:spPr/>
      <dgm:t>
        <a:bodyPr/>
        <a:lstStyle/>
        <a:p>
          <a:endParaRPr lang="en-US"/>
        </a:p>
      </dgm:t>
    </dgm:pt>
    <dgm:pt modelId="{338BD251-EC4A-4CEC-8294-2722BA21DB73}" type="sibTrans" cxnId="{C37FAF8A-0B80-428A-A6DF-2D10DD465792}">
      <dgm:prSet phldrT="05" phldr="0"/>
      <dgm:spPr/>
      <dgm:t>
        <a:bodyPr/>
        <a:lstStyle/>
        <a:p>
          <a:endParaRPr lang="en-US"/>
        </a:p>
      </dgm:t>
    </dgm:pt>
    <dgm:pt modelId="{06C9652E-6E6B-4081-83F1-AE820C85D646}" type="pres">
      <dgm:prSet presAssocID="{0BD2A6A2-E575-4445-BFFD-3EE36FBF5EE3}" presName="root" presStyleCnt="0">
        <dgm:presLayoutVars>
          <dgm:dir/>
          <dgm:resizeHandles val="exact"/>
        </dgm:presLayoutVars>
      </dgm:prSet>
      <dgm:spPr/>
    </dgm:pt>
    <dgm:pt modelId="{25C9714A-603F-4A76-9A46-9673090BDF5D}" type="pres">
      <dgm:prSet presAssocID="{82A687E7-171A-4E52-8B31-81793DB7AB3B}" presName="compNode" presStyleCnt="0"/>
      <dgm:spPr/>
    </dgm:pt>
    <dgm:pt modelId="{8244A5A1-987F-47E2-AF5C-F645088B9D0C}" type="pres">
      <dgm:prSet presAssocID="{82A687E7-171A-4E52-8B31-81793DB7AB3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99DB7BC-EF01-4CD3-8DDC-8C053304527B}" type="pres">
      <dgm:prSet presAssocID="{82A687E7-171A-4E52-8B31-81793DB7AB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C88EBBB-DC61-4B36-A151-127FE6669A8B}" type="pres">
      <dgm:prSet presAssocID="{82A687E7-171A-4E52-8B31-81793DB7AB3B}" presName="spaceRect" presStyleCnt="0"/>
      <dgm:spPr/>
    </dgm:pt>
    <dgm:pt modelId="{DCE2C8CD-024F-42CE-8D97-88E792A0961C}" type="pres">
      <dgm:prSet presAssocID="{82A687E7-171A-4E52-8B31-81793DB7AB3B}" presName="textRect" presStyleLbl="revTx" presStyleIdx="0" presStyleCnt="5">
        <dgm:presLayoutVars>
          <dgm:chMax val="1"/>
          <dgm:chPref val="1"/>
        </dgm:presLayoutVars>
      </dgm:prSet>
      <dgm:spPr/>
    </dgm:pt>
    <dgm:pt modelId="{D6BE3282-6A26-4EA1-96EA-01306FC1B78C}" type="pres">
      <dgm:prSet presAssocID="{5848305B-6C73-4658-8E5F-34019983A453}" presName="sibTrans" presStyleCnt="0"/>
      <dgm:spPr/>
    </dgm:pt>
    <dgm:pt modelId="{47A3AAF7-B066-430C-9744-A3B0CBFBDEF5}" type="pres">
      <dgm:prSet presAssocID="{8611F90C-E644-4745-A338-A5B6BD7664E3}" presName="compNode" presStyleCnt="0"/>
      <dgm:spPr/>
    </dgm:pt>
    <dgm:pt modelId="{303CE9CE-9237-47F3-B909-CA47A622232A}" type="pres">
      <dgm:prSet presAssocID="{8611F90C-E644-4745-A338-A5B6BD7664E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C6725A-DE95-4EFB-A870-641DF9FE2558}" type="pres">
      <dgm:prSet presAssocID="{8611F90C-E644-4745-A338-A5B6BD7664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884800F-7EB6-4F39-994F-A44C485E2369}" type="pres">
      <dgm:prSet presAssocID="{8611F90C-E644-4745-A338-A5B6BD7664E3}" presName="spaceRect" presStyleCnt="0"/>
      <dgm:spPr/>
    </dgm:pt>
    <dgm:pt modelId="{46788E36-09E4-4907-AA68-BEDE115F21AA}" type="pres">
      <dgm:prSet presAssocID="{8611F90C-E644-4745-A338-A5B6BD7664E3}" presName="textRect" presStyleLbl="revTx" presStyleIdx="1" presStyleCnt="5">
        <dgm:presLayoutVars>
          <dgm:chMax val="1"/>
          <dgm:chPref val="1"/>
        </dgm:presLayoutVars>
      </dgm:prSet>
      <dgm:spPr/>
    </dgm:pt>
    <dgm:pt modelId="{3F07D53A-55B1-4DEF-B2F0-13EEBAD669FD}" type="pres">
      <dgm:prSet presAssocID="{E131335B-154A-4BC3-9370-639F730D3DCF}" presName="sibTrans" presStyleCnt="0"/>
      <dgm:spPr/>
    </dgm:pt>
    <dgm:pt modelId="{23ADCE95-C18E-4C50-A708-108EAF851E12}" type="pres">
      <dgm:prSet presAssocID="{E988DBB1-2F81-446F-99EF-F00A9C4DFA95}" presName="compNode" presStyleCnt="0"/>
      <dgm:spPr/>
    </dgm:pt>
    <dgm:pt modelId="{E5C23019-6E4B-4E27-9137-63AD481B78B0}" type="pres">
      <dgm:prSet presAssocID="{E988DBB1-2F81-446F-99EF-F00A9C4DFA9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3C6A41D-8A70-440C-AC8B-02BE16002E8B}" type="pres">
      <dgm:prSet presAssocID="{E988DBB1-2F81-446F-99EF-F00A9C4DFA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6697E7B-334E-44BA-8684-79AF36A2861A}" type="pres">
      <dgm:prSet presAssocID="{E988DBB1-2F81-446F-99EF-F00A9C4DFA95}" presName="spaceRect" presStyleCnt="0"/>
      <dgm:spPr/>
    </dgm:pt>
    <dgm:pt modelId="{8AADFA68-C560-4992-8A2F-786155596571}" type="pres">
      <dgm:prSet presAssocID="{E988DBB1-2F81-446F-99EF-F00A9C4DFA95}" presName="textRect" presStyleLbl="revTx" presStyleIdx="2" presStyleCnt="5">
        <dgm:presLayoutVars>
          <dgm:chMax val="1"/>
          <dgm:chPref val="1"/>
        </dgm:presLayoutVars>
      </dgm:prSet>
      <dgm:spPr/>
    </dgm:pt>
    <dgm:pt modelId="{F762B7BA-DB62-466E-85F7-54BE72136A68}" type="pres">
      <dgm:prSet presAssocID="{3982D739-1055-43BF-93C6-E5D92138D8F1}" presName="sibTrans" presStyleCnt="0"/>
      <dgm:spPr/>
    </dgm:pt>
    <dgm:pt modelId="{9383F585-7A22-4918-AE56-76A727A945ED}" type="pres">
      <dgm:prSet presAssocID="{1204AAFF-5DEC-45FF-B964-521CFF934042}" presName="compNode" presStyleCnt="0"/>
      <dgm:spPr/>
    </dgm:pt>
    <dgm:pt modelId="{8DD31064-2E23-4B42-BB23-F3ABCCD7E6B1}" type="pres">
      <dgm:prSet presAssocID="{1204AAFF-5DEC-45FF-B964-521CFF93404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FF7D96A-341C-4092-A6FF-A8EBC4748C8E}" type="pres">
      <dgm:prSet presAssocID="{1204AAFF-5DEC-45FF-B964-521CFF9340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A486BB6-9747-404C-A3EA-9CD29CEC1DFC}" type="pres">
      <dgm:prSet presAssocID="{1204AAFF-5DEC-45FF-B964-521CFF934042}" presName="spaceRect" presStyleCnt="0"/>
      <dgm:spPr/>
    </dgm:pt>
    <dgm:pt modelId="{7AA07A10-710B-40F8-BD3B-80FBD241EBBB}" type="pres">
      <dgm:prSet presAssocID="{1204AAFF-5DEC-45FF-B964-521CFF934042}" presName="textRect" presStyleLbl="revTx" presStyleIdx="3" presStyleCnt="5">
        <dgm:presLayoutVars>
          <dgm:chMax val="1"/>
          <dgm:chPref val="1"/>
        </dgm:presLayoutVars>
      </dgm:prSet>
      <dgm:spPr/>
    </dgm:pt>
    <dgm:pt modelId="{DE0CCA1F-DE19-4369-B9F2-1F811CF3B319}" type="pres">
      <dgm:prSet presAssocID="{2EFBCF4F-AB87-41C3-BE86-99C613296565}" presName="sibTrans" presStyleCnt="0"/>
      <dgm:spPr/>
    </dgm:pt>
    <dgm:pt modelId="{8E7C56B2-8D7A-4660-A3CA-F361CC42DB6B}" type="pres">
      <dgm:prSet presAssocID="{A83AD833-1C25-446B-BBF5-62691C72B834}" presName="compNode" presStyleCnt="0"/>
      <dgm:spPr/>
    </dgm:pt>
    <dgm:pt modelId="{438E8147-3E1B-44D3-B0F6-450640EA762A}" type="pres">
      <dgm:prSet presAssocID="{A83AD833-1C25-446B-BBF5-62691C72B83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A53048-ABCB-4C2C-901B-02D85B93DDC4}" type="pres">
      <dgm:prSet presAssocID="{A83AD833-1C25-446B-BBF5-62691C72B8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ABF4EC-0138-4462-B26D-B6EDCC05E1C9}" type="pres">
      <dgm:prSet presAssocID="{A83AD833-1C25-446B-BBF5-62691C72B834}" presName="spaceRect" presStyleCnt="0"/>
      <dgm:spPr/>
    </dgm:pt>
    <dgm:pt modelId="{7BC54078-E681-4580-868F-B944DB8D6BDE}" type="pres">
      <dgm:prSet presAssocID="{A83AD833-1C25-446B-BBF5-62691C72B8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DFB346-149A-4FFF-B2E5-0197D7D44D9F}" srcId="{0BD2A6A2-E575-4445-BFFD-3EE36FBF5EE3}" destId="{E988DBB1-2F81-446F-99EF-F00A9C4DFA95}" srcOrd="2" destOrd="0" parTransId="{6576D78D-6E60-43D0-8708-8D5EB94E917F}" sibTransId="{3982D739-1055-43BF-93C6-E5D92138D8F1}"/>
    <dgm:cxn modelId="{0718166D-F28D-45A6-8532-E2D7D703B4C5}" type="presOf" srcId="{1204AAFF-5DEC-45FF-B964-521CFF934042}" destId="{7AA07A10-710B-40F8-BD3B-80FBD241EBBB}" srcOrd="0" destOrd="0" presId="urn:microsoft.com/office/officeart/2018/5/layout/IconLeafLabelList"/>
    <dgm:cxn modelId="{97C94450-E3FF-4263-B817-68277E86EC1A}" type="presOf" srcId="{0BD2A6A2-E575-4445-BFFD-3EE36FBF5EE3}" destId="{06C9652E-6E6B-4081-83F1-AE820C85D646}" srcOrd="0" destOrd="0" presId="urn:microsoft.com/office/officeart/2018/5/layout/IconLeafLabelList"/>
    <dgm:cxn modelId="{C37FAF8A-0B80-428A-A6DF-2D10DD465792}" srcId="{0BD2A6A2-E575-4445-BFFD-3EE36FBF5EE3}" destId="{A83AD833-1C25-446B-BBF5-62691C72B834}" srcOrd="4" destOrd="0" parTransId="{40E424A9-DF81-4E49-98F8-C5B14B777FBC}" sibTransId="{338BD251-EC4A-4CEC-8294-2722BA21DB73}"/>
    <dgm:cxn modelId="{473F10A5-5460-4082-AEAC-02263F090DF2}" type="presOf" srcId="{8611F90C-E644-4745-A338-A5B6BD7664E3}" destId="{46788E36-09E4-4907-AA68-BEDE115F21AA}" srcOrd="0" destOrd="0" presId="urn:microsoft.com/office/officeart/2018/5/layout/IconLeafLabelList"/>
    <dgm:cxn modelId="{42D8E7B0-EAA3-4A54-A76C-076F4168CA57}" srcId="{0BD2A6A2-E575-4445-BFFD-3EE36FBF5EE3}" destId="{8611F90C-E644-4745-A338-A5B6BD7664E3}" srcOrd="1" destOrd="0" parTransId="{AA272465-0F63-44FF-BE5C-4592DE37C4CC}" sibTransId="{E131335B-154A-4BC3-9370-639F730D3DCF}"/>
    <dgm:cxn modelId="{09B10FBF-D843-4161-88B4-767B816E3F90}" type="presOf" srcId="{E988DBB1-2F81-446F-99EF-F00A9C4DFA95}" destId="{8AADFA68-C560-4992-8A2F-786155596571}" srcOrd="0" destOrd="0" presId="urn:microsoft.com/office/officeart/2018/5/layout/IconLeafLabelList"/>
    <dgm:cxn modelId="{588339BF-F9AB-422B-86F3-42809C7A57D4}" srcId="{0BD2A6A2-E575-4445-BFFD-3EE36FBF5EE3}" destId="{1204AAFF-5DEC-45FF-B964-521CFF934042}" srcOrd="3" destOrd="0" parTransId="{34FE8197-0286-4D31-8233-E6F6C09EE489}" sibTransId="{2EFBCF4F-AB87-41C3-BE86-99C613296565}"/>
    <dgm:cxn modelId="{B0A640C3-2594-4901-ACAE-083E7E6C4D4A}" type="presOf" srcId="{82A687E7-171A-4E52-8B31-81793DB7AB3B}" destId="{DCE2C8CD-024F-42CE-8D97-88E792A0961C}" srcOrd="0" destOrd="0" presId="urn:microsoft.com/office/officeart/2018/5/layout/IconLeafLabelList"/>
    <dgm:cxn modelId="{FACFFBC6-B99B-44C2-8F55-8B6F93CFC392}" srcId="{0BD2A6A2-E575-4445-BFFD-3EE36FBF5EE3}" destId="{82A687E7-171A-4E52-8B31-81793DB7AB3B}" srcOrd="0" destOrd="0" parTransId="{7E167BF7-E702-4A4A-B523-7CDF33D6C77B}" sibTransId="{5848305B-6C73-4658-8E5F-34019983A453}"/>
    <dgm:cxn modelId="{8E2EF6F0-0CC1-498C-94D3-D961E925F388}" type="presOf" srcId="{A83AD833-1C25-446B-BBF5-62691C72B834}" destId="{7BC54078-E681-4580-868F-B944DB8D6BDE}" srcOrd="0" destOrd="0" presId="urn:microsoft.com/office/officeart/2018/5/layout/IconLeafLabelList"/>
    <dgm:cxn modelId="{7A8A0F8B-5637-41A9-99CD-807172933C7D}" type="presParOf" srcId="{06C9652E-6E6B-4081-83F1-AE820C85D646}" destId="{25C9714A-603F-4A76-9A46-9673090BDF5D}" srcOrd="0" destOrd="0" presId="urn:microsoft.com/office/officeart/2018/5/layout/IconLeafLabelList"/>
    <dgm:cxn modelId="{D15C8CE9-2B42-47DB-80A9-E603EF84C162}" type="presParOf" srcId="{25C9714A-603F-4A76-9A46-9673090BDF5D}" destId="{8244A5A1-987F-47E2-AF5C-F645088B9D0C}" srcOrd="0" destOrd="0" presId="urn:microsoft.com/office/officeart/2018/5/layout/IconLeafLabelList"/>
    <dgm:cxn modelId="{DA8A6B9F-FE86-4127-BE22-AD838E4E8423}" type="presParOf" srcId="{25C9714A-603F-4A76-9A46-9673090BDF5D}" destId="{899DB7BC-EF01-4CD3-8DDC-8C053304527B}" srcOrd="1" destOrd="0" presId="urn:microsoft.com/office/officeart/2018/5/layout/IconLeafLabelList"/>
    <dgm:cxn modelId="{B8274F9B-5A1B-4622-9254-6F7C52E9BFEF}" type="presParOf" srcId="{25C9714A-603F-4A76-9A46-9673090BDF5D}" destId="{2C88EBBB-DC61-4B36-A151-127FE6669A8B}" srcOrd="2" destOrd="0" presId="urn:microsoft.com/office/officeart/2018/5/layout/IconLeafLabelList"/>
    <dgm:cxn modelId="{AE92FCA5-CEC9-4427-A75C-A26E21BAA773}" type="presParOf" srcId="{25C9714A-603F-4A76-9A46-9673090BDF5D}" destId="{DCE2C8CD-024F-42CE-8D97-88E792A0961C}" srcOrd="3" destOrd="0" presId="urn:microsoft.com/office/officeart/2018/5/layout/IconLeafLabelList"/>
    <dgm:cxn modelId="{CDA107D5-40FC-4DA7-836B-A321755D70E5}" type="presParOf" srcId="{06C9652E-6E6B-4081-83F1-AE820C85D646}" destId="{D6BE3282-6A26-4EA1-96EA-01306FC1B78C}" srcOrd="1" destOrd="0" presId="urn:microsoft.com/office/officeart/2018/5/layout/IconLeafLabelList"/>
    <dgm:cxn modelId="{1ECFA1B8-DA34-4393-BB0C-4317AADC44C3}" type="presParOf" srcId="{06C9652E-6E6B-4081-83F1-AE820C85D646}" destId="{47A3AAF7-B066-430C-9744-A3B0CBFBDEF5}" srcOrd="2" destOrd="0" presId="urn:microsoft.com/office/officeart/2018/5/layout/IconLeafLabelList"/>
    <dgm:cxn modelId="{6D2E98E3-EE16-42B0-B4E3-5923132138A1}" type="presParOf" srcId="{47A3AAF7-B066-430C-9744-A3B0CBFBDEF5}" destId="{303CE9CE-9237-47F3-B909-CA47A622232A}" srcOrd="0" destOrd="0" presId="urn:microsoft.com/office/officeart/2018/5/layout/IconLeafLabelList"/>
    <dgm:cxn modelId="{B3E73D5A-E07A-4A59-B801-9EEA5138C25C}" type="presParOf" srcId="{47A3AAF7-B066-430C-9744-A3B0CBFBDEF5}" destId="{04C6725A-DE95-4EFB-A870-641DF9FE2558}" srcOrd="1" destOrd="0" presId="urn:microsoft.com/office/officeart/2018/5/layout/IconLeafLabelList"/>
    <dgm:cxn modelId="{613A763F-BB1D-4658-AD12-FDC02524CB12}" type="presParOf" srcId="{47A3AAF7-B066-430C-9744-A3B0CBFBDEF5}" destId="{A884800F-7EB6-4F39-994F-A44C485E2369}" srcOrd="2" destOrd="0" presId="urn:microsoft.com/office/officeart/2018/5/layout/IconLeafLabelList"/>
    <dgm:cxn modelId="{56B2657D-5272-48BF-B14C-97605F5F241E}" type="presParOf" srcId="{47A3AAF7-B066-430C-9744-A3B0CBFBDEF5}" destId="{46788E36-09E4-4907-AA68-BEDE115F21AA}" srcOrd="3" destOrd="0" presId="urn:microsoft.com/office/officeart/2018/5/layout/IconLeafLabelList"/>
    <dgm:cxn modelId="{9D3CB203-352F-4951-B5F0-E0748035FAB2}" type="presParOf" srcId="{06C9652E-6E6B-4081-83F1-AE820C85D646}" destId="{3F07D53A-55B1-4DEF-B2F0-13EEBAD669FD}" srcOrd="3" destOrd="0" presId="urn:microsoft.com/office/officeart/2018/5/layout/IconLeafLabelList"/>
    <dgm:cxn modelId="{4B470F85-5AB0-4927-B33E-4F858B289987}" type="presParOf" srcId="{06C9652E-6E6B-4081-83F1-AE820C85D646}" destId="{23ADCE95-C18E-4C50-A708-108EAF851E12}" srcOrd="4" destOrd="0" presId="urn:microsoft.com/office/officeart/2018/5/layout/IconLeafLabelList"/>
    <dgm:cxn modelId="{8DD7448E-D97F-4540-89FC-D00919C22F59}" type="presParOf" srcId="{23ADCE95-C18E-4C50-A708-108EAF851E12}" destId="{E5C23019-6E4B-4E27-9137-63AD481B78B0}" srcOrd="0" destOrd="0" presId="urn:microsoft.com/office/officeart/2018/5/layout/IconLeafLabelList"/>
    <dgm:cxn modelId="{5F3B94B6-86BD-4547-99E7-47395A91B45F}" type="presParOf" srcId="{23ADCE95-C18E-4C50-A708-108EAF851E12}" destId="{33C6A41D-8A70-440C-AC8B-02BE16002E8B}" srcOrd="1" destOrd="0" presId="urn:microsoft.com/office/officeart/2018/5/layout/IconLeafLabelList"/>
    <dgm:cxn modelId="{64A67506-8264-40FB-A657-C6FBFF48A8C1}" type="presParOf" srcId="{23ADCE95-C18E-4C50-A708-108EAF851E12}" destId="{A6697E7B-334E-44BA-8684-79AF36A2861A}" srcOrd="2" destOrd="0" presId="urn:microsoft.com/office/officeart/2018/5/layout/IconLeafLabelList"/>
    <dgm:cxn modelId="{60985C2C-C51D-40B0-A311-15C9E558CD79}" type="presParOf" srcId="{23ADCE95-C18E-4C50-A708-108EAF851E12}" destId="{8AADFA68-C560-4992-8A2F-786155596571}" srcOrd="3" destOrd="0" presId="urn:microsoft.com/office/officeart/2018/5/layout/IconLeafLabelList"/>
    <dgm:cxn modelId="{5994F62D-3088-48B6-A6C6-6E335540B5D6}" type="presParOf" srcId="{06C9652E-6E6B-4081-83F1-AE820C85D646}" destId="{F762B7BA-DB62-466E-85F7-54BE72136A68}" srcOrd="5" destOrd="0" presId="urn:microsoft.com/office/officeart/2018/5/layout/IconLeafLabelList"/>
    <dgm:cxn modelId="{DB38A010-B9BC-4A85-927C-405A07554C96}" type="presParOf" srcId="{06C9652E-6E6B-4081-83F1-AE820C85D646}" destId="{9383F585-7A22-4918-AE56-76A727A945ED}" srcOrd="6" destOrd="0" presId="urn:microsoft.com/office/officeart/2018/5/layout/IconLeafLabelList"/>
    <dgm:cxn modelId="{406D0912-8A88-479F-8224-621E89AE0F30}" type="presParOf" srcId="{9383F585-7A22-4918-AE56-76A727A945ED}" destId="{8DD31064-2E23-4B42-BB23-F3ABCCD7E6B1}" srcOrd="0" destOrd="0" presId="urn:microsoft.com/office/officeart/2018/5/layout/IconLeafLabelList"/>
    <dgm:cxn modelId="{991FDD5A-0DAF-4120-B731-932CFCBC7E37}" type="presParOf" srcId="{9383F585-7A22-4918-AE56-76A727A945ED}" destId="{8FF7D96A-341C-4092-A6FF-A8EBC4748C8E}" srcOrd="1" destOrd="0" presId="urn:microsoft.com/office/officeart/2018/5/layout/IconLeafLabelList"/>
    <dgm:cxn modelId="{4BF5B6A3-0ECE-4DE0-B3E2-74C249CF4B0D}" type="presParOf" srcId="{9383F585-7A22-4918-AE56-76A727A945ED}" destId="{0A486BB6-9747-404C-A3EA-9CD29CEC1DFC}" srcOrd="2" destOrd="0" presId="urn:microsoft.com/office/officeart/2018/5/layout/IconLeafLabelList"/>
    <dgm:cxn modelId="{34C6CA2E-C97A-46EB-A231-C08FC0E8AAEA}" type="presParOf" srcId="{9383F585-7A22-4918-AE56-76A727A945ED}" destId="{7AA07A10-710B-40F8-BD3B-80FBD241EBBB}" srcOrd="3" destOrd="0" presId="urn:microsoft.com/office/officeart/2018/5/layout/IconLeafLabelList"/>
    <dgm:cxn modelId="{748925D0-76F3-44F5-BBC9-2847E4E5B290}" type="presParOf" srcId="{06C9652E-6E6B-4081-83F1-AE820C85D646}" destId="{DE0CCA1F-DE19-4369-B9F2-1F811CF3B319}" srcOrd="7" destOrd="0" presId="urn:microsoft.com/office/officeart/2018/5/layout/IconLeafLabelList"/>
    <dgm:cxn modelId="{C524BD8B-B027-485B-B097-2C8245E3EC5B}" type="presParOf" srcId="{06C9652E-6E6B-4081-83F1-AE820C85D646}" destId="{8E7C56B2-8D7A-4660-A3CA-F361CC42DB6B}" srcOrd="8" destOrd="0" presId="urn:microsoft.com/office/officeart/2018/5/layout/IconLeafLabelList"/>
    <dgm:cxn modelId="{9BB5A050-3B0F-440C-B4F1-37E4C7030FA8}" type="presParOf" srcId="{8E7C56B2-8D7A-4660-A3CA-F361CC42DB6B}" destId="{438E8147-3E1B-44D3-B0F6-450640EA762A}" srcOrd="0" destOrd="0" presId="urn:microsoft.com/office/officeart/2018/5/layout/IconLeafLabelList"/>
    <dgm:cxn modelId="{94E6C4D5-6212-444D-A73F-807D12323C54}" type="presParOf" srcId="{8E7C56B2-8D7A-4660-A3CA-F361CC42DB6B}" destId="{6BA53048-ABCB-4C2C-901B-02D85B93DDC4}" srcOrd="1" destOrd="0" presId="urn:microsoft.com/office/officeart/2018/5/layout/IconLeafLabelList"/>
    <dgm:cxn modelId="{8270AB6E-DF00-424F-9DB0-C5CFD1AB6AF4}" type="presParOf" srcId="{8E7C56B2-8D7A-4660-A3CA-F361CC42DB6B}" destId="{9DABF4EC-0138-4462-B26D-B6EDCC05E1C9}" srcOrd="2" destOrd="0" presId="urn:microsoft.com/office/officeart/2018/5/layout/IconLeafLabelList"/>
    <dgm:cxn modelId="{2BD8328A-3BFB-4653-AEC9-7EEBD66FAB94}" type="presParOf" srcId="{8E7C56B2-8D7A-4660-A3CA-F361CC42DB6B}" destId="{7BC54078-E681-4580-868F-B944DB8D6BD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4A5A1-987F-47E2-AF5C-F645088B9D0C}">
      <dsp:nvSpPr>
        <dsp:cNvPr id="0" name=""/>
        <dsp:cNvSpPr/>
      </dsp:nvSpPr>
      <dsp:spPr>
        <a:xfrm>
          <a:off x="120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DB7BC-EF01-4CD3-8DDC-8C053304527B}">
      <dsp:nvSpPr>
        <dsp:cNvPr id="0" name=""/>
        <dsp:cNvSpPr/>
      </dsp:nvSpPr>
      <dsp:spPr>
        <a:xfrm>
          <a:off x="143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2C8CD-024F-42CE-8D97-88E792A0961C}">
      <dsp:nvSpPr>
        <dsp:cNvPr id="0" name=""/>
        <dsp:cNvSpPr/>
      </dsp:nvSpPr>
      <dsp:spPr>
        <a:xfrm>
          <a:off x="84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Summary and Project Overview</a:t>
          </a:r>
        </a:p>
      </dsp:txBody>
      <dsp:txXfrm>
        <a:off x="849133" y="1598662"/>
        <a:ext cx="1800000" cy="720000"/>
      </dsp:txXfrm>
    </dsp:sp>
    <dsp:sp modelId="{303CE9CE-9237-47F3-B909-CA47A622232A}">
      <dsp:nvSpPr>
        <dsp:cNvPr id="0" name=""/>
        <dsp:cNvSpPr/>
      </dsp:nvSpPr>
      <dsp:spPr>
        <a:xfrm>
          <a:off x="3315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6725A-DE95-4EFB-A870-641DF9FE2558}">
      <dsp:nvSpPr>
        <dsp:cNvPr id="0" name=""/>
        <dsp:cNvSpPr/>
      </dsp:nvSpPr>
      <dsp:spPr>
        <a:xfrm>
          <a:off x="3549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88E36-09E4-4907-AA68-BEDE115F21AA}">
      <dsp:nvSpPr>
        <dsp:cNvPr id="0" name=""/>
        <dsp:cNvSpPr/>
      </dsp:nvSpPr>
      <dsp:spPr>
        <a:xfrm>
          <a:off x="2964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 Sourcing and Approach</a:t>
          </a:r>
        </a:p>
      </dsp:txBody>
      <dsp:txXfrm>
        <a:off x="2964133" y="1598662"/>
        <a:ext cx="1800000" cy="720000"/>
      </dsp:txXfrm>
    </dsp:sp>
    <dsp:sp modelId="{E5C23019-6E4B-4E27-9137-63AD481B78B0}">
      <dsp:nvSpPr>
        <dsp:cNvPr id="0" name=""/>
        <dsp:cNvSpPr/>
      </dsp:nvSpPr>
      <dsp:spPr>
        <a:xfrm>
          <a:off x="543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6A41D-8A70-440C-AC8B-02BE16002E8B}">
      <dsp:nvSpPr>
        <dsp:cNvPr id="0" name=""/>
        <dsp:cNvSpPr/>
      </dsp:nvSpPr>
      <dsp:spPr>
        <a:xfrm>
          <a:off x="566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DFA68-C560-4992-8A2F-786155596571}">
      <dsp:nvSpPr>
        <dsp:cNvPr id="0" name=""/>
        <dsp:cNvSpPr/>
      </dsp:nvSpPr>
      <dsp:spPr>
        <a:xfrm>
          <a:off x="507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Results and Conclusions</a:t>
          </a:r>
        </a:p>
      </dsp:txBody>
      <dsp:txXfrm>
        <a:off x="5079133" y="1598662"/>
        <a:ext cx="1800000" cy="720000"/>
      </dsp:txXfrm>
    </dsp:sp>
    <dsp:sp modelId="{8DD31064-2E23-4B42-BB23-F3ABCCD7E6B1}">
      <dsp:nvSpPr>
        <dsp:cNvPr id="0" name=""/>
        <dsp:cNvSpPr/>
      </dsp:nvSpPr>
      <dsp:spPr>
        <a:xfrm>
          <a:off x="2257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D96A-341C-4092-A6FF-A8EBC4748C8E}">
      <dsp:nvSpPr>
        <dsp:cNvPr id="0" name=""/>
        <dsp:cNvSpPr/>
      </dsp:nvSpPr>
      <dsp:spPr>
        <a:xfrm>
          <a:off x="2491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07A10-710B-40F8-BD3B-80FBD241EBBB}">
      <dsp:nvSpPr>
        <dsp:cNvPr id="0" name=""/>
        <dsp:cNvSpPr/>
      </dsp:nvSpPr>
      <dsp:spPr>
        <a:xfrm>
          <a:off x="1906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Interactive Technology</a:t>
          </a:r>
        </a:p>
      </dsp:txBody>
      <dsp:txXfrm>
        <a:off x="1906633" y="4208662"/>
        <a:ext cx="1800000" cy="720000"/>
      </dsp:txXfrm>
    </dsp:sp>
    <dsp:sp modelId="{438E8147-3E1B-44D3-B0F6-450640EA762A}">
      <dsp:nvSpPr>
        <dsp:cNvPr id="0" name=""/>
        <dsp:cNvSpPr/>
      </dsp:nvSpPr>
      <dsp:spPr>
        <a:xfrm>
          <a:off x="4372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53048-ABCB-4C2C-901B-02D85B93DDC4}">
      <dsp:nvSpPr>
        <dsp:cNvPr id="0" name=""/>
        <dsp:cNvSpPr/>
      </dsp:nvSpPr>
      <dsp:spPr>
        <a:xfrm>
          <a:off x="4606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54078-E681-4580-868F-B944DB8D6BDE}">
      <dsp:nvSpPr>
        <dsp:cNvPr id="0" name=""/>
        <dsp:cNvSpPr/>
      </dsp:nvSpPr>
      <dsp:spPr>
        <a:xfrm>
          <a:off x="4021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Final Take Away</a:t>
          </a:r>
        </a:p>
      </dsp:txBody>
      <dsp:txXfrm>
        <a:off x="4021633" y="42086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and welcome to our final series on Greenhouse Gas Mitigation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9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final series is focused on a policy known as Cap and </a:t>
            </a:r>
            <a:r>
              <a:rPr lang="en-US" dirty="0" err="1"/>
              <a:t>Trade:</a:t>
            </a:r>
            <a:r>
              <a:rPr lang="en-US" i="1" dirty="0" err="1"/>
              <a:t>Analzying</a:t>
            </a:r>
            <a:r>
              <a:rPr lang="en-US" i="1" dirty="0"/>
              <a:t> the Effectiveness of Cap and Trade  </a:t>
            </a:r>
            <a:r>
              <a:rPr lang="en-US" dirty="0"/>
              <a:t>is divided into  5 main segments: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 will start us out by briefly explaining this policy and how it works.</a:t>
            </a:r>
          </a:p>
          <a:p>
            <a:pPr marL="228600" indent="-228600">
              <a:buAutoNum type="arabicPeriod"/>
            </a:pPr>
            <a:r>
              <a:rPr lang="en-US" dirty="0"/>
              <a:t>Next, Haftom will explain our approach to organizing, compiling, and analyzing the data</a:t>
            </a:r>
          </a:p>
          <a:p>
            <a:pPr marL="228600" indent="-228600">
              <a:buAutoNum type="arabicPeriod"/>
            </a:pPr>
            <a:r>
              <a:rPr lang="en-US" dirty="0"/>
              <a:t>In “the results and conclusions section”, we answer our initial question: Is Cap and Trade an effective strategy for mitigating GHGs.</a:t>
            </a:r>
          </a:p>
          <a:p>
            <a:pPr marL="228600" indent="-228600">
              <a:buAutoNum type="arabicPeriod"/>
            </a:pPr>
            <a:r>
              <a:rPr lang="en-US" dirty="0"/>
              <a:t>New and exciting to this presentation is our interactive chat bot.  Gabe will guide us through this piece.</a:t>
            </a:r>
          </a:p>
          <a:p>
            <a:pPr marL="228600" indent="-228600">
              <a:buAutoNum type="arabicPeriod"/>
            </a:pPr>
            <a:r>
              <a:rPr lang="en-US" dirty="0"/>
              <a:t>As always , we will end our presentation with a Q &amp; A session.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3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Currently, in the US, 10 States currently have a formal Cap and Trade policy: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California and 9 states in the northwest region of the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 and trade starts with an initial Cap on GHG emissions.  Every year, that cap drops a certain %.  In California, for example, they have designed the program to drop a specific amount. (Read the caption)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3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Haftom:</a:t>
            </a:r>
          </a:p>
          <a:p>
            <a:r>
              <a:rPr lang="en-US" dirty="0"/>
              <a:t>Data Sourcing and Approach </a:t>
            </a:r>
          </a:p>
          <a:p>
            <a:r>
              <a:rPr lang="en-US" dirty="0"/>
              <a:t>Features used in our presentation: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Open AI Model and Agents: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Implement OpenAI-based model to analyze textual data related to climate and energy.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Time Series Forecasting: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Use Prophet and other techniques for accurate forecasting of GHG emissions and temperature variations.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 Visualization: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Utilize Tableau for interactive visualizations showcasing GHG trends and correlations with temperature and renewable energy.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Gradio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Application: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Develop a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Gradio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app to enable users to interact with our chatbot and PDF reader, exploring relationships between GHG emissions, temperature changes, and renewable energy adoption.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9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View on Emissions, Targets, Temperature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8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2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726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822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32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67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2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123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237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663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7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320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87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582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038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990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60" r:id="rId13"/>
    <p:sldLayoutId id="21474838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C0D8-AC19-B3FB-CBCD-042E405EC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/>
              <a:t>GHG Mitigation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C8518-C1CE-856D-38BB-15A9551A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77233"/>
            <a:ext cx="10180696" cy="542592"/>
          </a:xfrm>
        </p:spPr>
        <p:txBody>
          <a:bodyPr>
            <a:normAutofit/>
          </a:bodyPr>
          <a:lstStyle/>
          <a:p>
            <a:r>
              <a:rPr lang="en-US" dirty="0"/>
              <a:t>Cap and Trade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049D3-8DC7-E5E9-20EA-C55A6F581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7705" r="9092" b="36699"/>
          <a:stretch/>
        </p:blipFill>
        <p:spPr>
          <a:xfrm>
            <a:off x="3227824" y="484632"/>
            <a:ext cx="6321565" cy="355675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32E8-3B97-ABB0-42C1-BA210DE3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C61DFB-C2F6-6CFD-C4D2-760EB7A9E87E}"/>
              </a:ext>
            </a:extLst>
          </p:cNvPr>
          <p:cNvSpPr>
            <a:spLocks/>
          </p:cNvSpPr>
          <p:nvPr/>
        </p:nvSpPr>
        <p:spPr>
          <a:xfrm>
            <a:off x="585214" y="935634"/>
            <a:ext cx="3682608" cy="1750007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Carbon Insight Collective Ltd.</a:t>
            </a:r>
          </a:p>
          <a:p>
            <a:pPr defTabSz="530352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30352">
              <a:spcAft>
                <a:spcPts val="600"/>
              </a:spcAft>
            </a:pPr>
            <a:endParaRPr lang="en-US" sz="1044" dirty="0"/>
          </a:p>
          <a:p>
            <a:pPr defTabSz="530352">
              <a:spcAft>
                <a:spcPts val="600"/>
              </a:spcAft>
            </a:pPr>
            <a:endParaRPr lang="en-US" sz="104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30352">
              <a:spcAft>
                <a:spcPts val="600"/>
              </a:spcAft>
            </a:pPr>
            <a:endParaRPr lang="en-US" sz="1044" dirty="0"/>
          </a:p>
          <a:p>
            <a:pPr defTabSz="530352">
              <a:spcAft>
                <a:spcPts val="600"/>
              </a:spcAft>
            </a:pPr>
            <a:endParaRPr lang="en-US" sz="104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3035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3:</a:t>
            </a:r>
          </a:p>
          <a:p>
            <a:pPr defTabSz="530352">
              <a:spcAft>
                <a:spcPts val="600"/>
              </a:spcAft>
            </a:pPr>
            <a:r>
              <a:rPr lang="en-US" sz="2000" dirty="0"/>
              <a:t>April 22, 2024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03326BD-0366-956B-B293-255F50B4BA8B}"/>
              </a:ext>
            </a:extLst>
          </p:cNvPr>
          <p:cNvSpPr>
            <a:spLocks/>
          </p:cNvSpPr>
          <p:nvPr/>
        </p:nvSpPr>
        <p:spPr>
          <a:xfrm>
            <a:off x="919744" y="1367780"/>
            <a:ext cx="1973551" cy="1292110"/>
          </a:xfrm>
          <a:prstGeom prst="rect">
            <a:avLst/>
          </a:prstGeom>
        </p:spPr>
        <p:txBody>
          <a:bodyPr/>
          <a:lstStyle/>
          <a:p>
            <a:pPr defTabSz="530352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Hafto</a:t>
            </a:r>
            <a:r>
              <a:rPr lang="en-US" sz="1600" b="1" dirty="0"/>
              <a:t>m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Ermias</a:t>
            </a:r>
          </a:p>
          <a:p>
            <a:pPr defTabSz="530352">
              <a:spcAft>
                <a:spcPts val="600"/>
              </a:spcAft>
            </a:pPr>
            <a:r>
              <a:rPr lang="en-US" sz="1600" b="1" dirty="0"/>
              <a:t>Tania Raugewitz</a:t>
            </a:r>
            <a:endParaRPr lang="en-US" dirty="0"/>
          </a:p>
          <a:p>
            <a:pPr defTabSz="530352">
              <a:spcAft>
                <a:spcPts val="600"/>
              </a:spcAft>
            </a:pPr>
            <a:r>
              <a:rPr lang="en-US" sz="1600" b="1" dirty="0"/>
              <a:t>Gabriel Vasquez</a:t>
            </a:r>
            <a:endParaRPr lang="en-US" sz="1044" b="1" dirty="0"/>
          </a:p>
        </p:txBody>
      </p:sp>
    </p:spTree>
    <p:extLst>
      <p:ext uri="{BB962C8B-B14F-4D97-AF65-F5344CB8AC3E}">
        <p14:creationId xmlns:p14="http://schemas.microsoft.com/office/powerpoint/2010/main" val="24299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45DB188-4006-4207-A473-B4B569C5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B4522D-D095-4687-BFB3-976E665A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Executive Summary &amp;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b="1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b="1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5BDF49A-604A-A00C-D472-BC5F6B61C90D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0909658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2EE05D9-F2F1-18AB-D47A-39852B4634EB}"/>
              </a:ext>
            </a:extLst>
          </p:cNvPr>
          <p:cNvPicPr/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alphaModFix amt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70865" y="5514640"/>
            <a:ext cx="1368975" cy="1206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BB504-9627-CAE5-00E1-D2066073E887}"/>
              </a:ext>
            </a:extLst>
          </p:cNvPr>
          <p:cNvSpPr txBox="1"/>
          <p:nvPr/>
        </p:nvSpPr>
        <p:spPr>
          <a:xfrm>
            <a:off x="10504716" y="299966"/>
            <a:ext cx="103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Tania</a:t>
            </a: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Cap and Trade </a:t>
            </a:r>
            <a:br>
              <a:rPr lang="en-US" sz="4400"/>
            </a:br>
            <a:endParaRPr lang="en-US" sz="440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0C9D766-9782-C201-CD2C-27DAAF7FC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997668" y="288689"/>
            <a:ext cx="5269856" cy="4031439"/>
          </a:xfrm>
          <a:prstGeom prst="rect">
            <a:avLst/>
          </a:prstGeom>
        </p:spPr>
      </p:pic>
      <p:pic>
        <p:nvPicPr>
          <p:cNvPr id="20" name="Picture Placeholder 5" descr="A diagram of a factory&#10;&#10;Description automatically generated with medium confidence">
            <a:extLst>
              <a:ext uri="{FF2B5EF4-FFF2-40B4-BE49-F238E27FC236}">
                <a16:creationId xmlns:a16="http://schemas.microsoft.com/office/drawing/2014/main" id="{AEA82CCF-EC38-B196-9B18-4D65EF2C8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91" y="254020"/>
            <a:ext cx="5035430" cy="4066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57A948-8BD4-BF4F-2746-42D5F270A999}"/>
              </a:ext>
            </a:extLst>
          </p:cNvPr>
          <p:cNvSpPr txBox="1"/>
          <p:nvPr/>
        </p:nvSpPr>
        <p:spPr>
          <a:xfrm>
            <a:off x="6338316" y="3960531"/>
            <a:ext cx="4846151" cy="20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b="0" i="0" cap="all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Industries are capped with a reduction every year. Companies can sell unused permits to companies that don’t otherwise comply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3353E-13F7-E1BE-83F3-A718AAA43E03}"/>
              </a:ext>
            </a:extLst>
          </p:cNvPr>
          <p:cNvSpPr txBox="1"/>
          <p:nvPr/>
        </p:nvSpPr>
        <p:spPr>
          <a:xfrm>
            <a:off x="10504716" y="299966"/>
            <a:ext cx="103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Tania</a:t>
            </a:r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 dirty="0"/>
              <a:t>Data Sourcing and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0015" y="4670245"/>
            <a:ext cx="3228521" cy="135270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Open AI Model Agents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Series Forecasting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Visualization with Tableau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Gradio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FF56D-0233-B586-AB70-BF690F7E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989443"/>
            <a:ext cx="6367271" cy="48709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830E3-69BB-D10F-5B03-AA6F7D400F7F}"/>
              </a:ext>
            </a:extLst>
          </p:cNvPr>
          <p:cNvSpPr txBox="1"/>
          <p:nvPr/>
        </p:nvSpPr>
        <p:spPr>
          <a:xfrm>
            <a:off x="10504716" y="299966"/>
            <a:ext cx="103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Haftom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4AC73-270C-8B27-5285-A5FBC6AF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Global View on Emissions, Targets, and Temperature Change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1E291C-4017-B441-FD8E-4ED46CAF7C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208" r="5208" b="1"/>
          <a:stretch/>
        </p:blipFill>
        <p:spPr>
          <a:xfrm>
            <a:off x="5285695" y="768397"/>
            <a:ext cx="6367271" cy="53306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19914-E89E-0ED3-ECC5-F4FA670C7E1C}"/>
              </a:ext>
            </a:extLst>
          </p:cNvPr>
          <p:cNvSpPr txBox="1"/>
          <p:nvPr/>
        </p:nvSpPr>
        <p:spPr>
          <a:xfrm>
            <a:off x="10504716" y="299966"/>
            <a:ext cx="103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Haftom</a:t>
            </a:r>
          </a:p>
        </p:txBody>
      </p:sp>
    </p:spTree>
    <p:extLst>
      <p:ext uri="{BB962C8B-B14F-4D97-AF65-F5344CB8AC3E}">
        <p14:creationId xmlns:p14="http://schemas.microsoft.com/office/powerpoint/2010/main" val="213838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E4251-8008-6C2A-3441-A8A69F5E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/>
              <a:t>Countries with a </a:t>
            </a:r>
            <a:br>
              <a:rPr lang="en-US" sz="5900" spc="-100" dirty="0"/>
            </a:br>
            <a:r>
              <a:rPr lang="en-US" sz="5900" spc="-100" dirty="0"/>
              <a:t>Cap and Trade Policy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86C83-D987-E9C4-9249-361FD8D57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6" r="-2" b="-2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417DC-3F34-C420-6B37-FD51A993DD8A}"/>
              </a:ext>
            </a:extLst>
          </p:cNvPr>
          <p:cNvSpPr txBox="1"/>
          <p:nvPr/>
        </p:nvSpPr>
        <p:spPr>
          <a:xfrm>
            <a:off x="9620030" y="299966"/>
            <a:ext cx="192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Haftom / Tania?</a:t>
            </a:r>
          </a:p>
        </p:txBody>
      </p:sp>
    </p:spTree>
    <p:extLst>
      <p:ext uri="{BB962C8B-B14F-4D97-AF65-F5344CB8AC3E}">
        <p14:creationId xmlns:p14="http://schemas.microsoft.com/office/powerpoint/2010/main" val="305101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4C39-1914-8093-B11F-B68E0857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68" y="1489149"/>
            <a:ext cx="3685070" cy="38705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/>
              <a:t>Chart on Renewable Energy, Cap and Trade by Country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38EE3D4-D3AE-A4E8-9F2E-1CCC30A327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4744" b="3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977A5-067F-B895-24F0-ECA9193C34A5}"/>
              </a:ext>
            </a:extLst>
          </p:cNvPr>
          <p:cNvSpPr txBox="1"/>
          <p:nvPr/>
        </p:nvSpPr>
        <p:spPr>
          <a:xfrm>
            <a:off x="9620030" y="299966"/>
            <a:ext cx="192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Haftom / Tania?</a:t>
            </a:r>
          </a:p>
        </p:txBody>
      </p:sp>
    </p:spTree>
    <p:extLst>
      <p:ext uri="{BB962C8B-B14F-4D97-AF65-F5344CB8AC3E}">
        <p14:creationId xmlns:p14="http://schemas.microsoft.com/office/powerpoint/2010/main" val="375523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62765-99CB-A874-1CDF-14A04CC0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/>
              <a:t>Carbon Insight Collective Interactive Chat Bot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6F5D5F1-B4F4-0ABA-23E6-C6DFE8D6AC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858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BECD7-3D10-ED06-D810-6EE6039987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Wingdings 3" charset="2"/>
              <a:buChar char="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E09D5-203E-010E-8CE1-69D667CF8EC6}"/>
              </a:ext>
            </a:extLst>
          </p:cNvPr>
          <p:cNvSpPr txBox="1"/>
          <p:nvPr/>
        </p:nvSpPr>
        <p:spPr>
          <a:xfrm>
            <a:off x="9620030" y="299966"/>
            <a:ext cx="192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Gabe</a:t>
            </a:r>
          </a:p>
        </p:txBody>
      </p:sp>
    </p:spTree>
    <p:extLst>
      <p:ext uri="{BB962C8B-B14F-4D97-AF65-F5344CB8AC3E}">
        <p14:creationId xmlns:p14="http://schemas.microsoft.com/office/powerpoint/2010/main" val="276639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57477-B935-9DA1-CE54-47DEEB7E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44" y="1799239"/>
            <a:ext cx="3258688" cy="16251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Questions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E9D13C9-AD9F-8B90-B705-904C5400FC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5120640" y="901893"/>
            <a:ext cx="6367271" cy="504606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61564-1752-3712-2B7E-C95262E5BA29}"/>
              </a:ext>
            </a:extLst>
          </p:cNvPr>
          <p:cNvSpPr txBox="1"/>
          <p:nvPr/>
        </p:nvSpPr>
        <p:spPr>
          <a:xfrm>
            <a:off x="9620030" y="299966"/>
            <a:ext cx="192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Gabe</a:t>
            </a:r>
          </a:p>
        </p:txBody>
      </p:sp>
    </p:spTree>
    <p:extLst>
      <p:ext uri="{BB962C8B-B14F-4D97-AF65-F5344CB8AC3E}">
        <p14:creationId xmlns:p14="http://schemas.microsoft.com/office/powerpoint/2010/main" val="11133303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5340</TotalTime>
  <Words>460</Words>
  <Application>Microsoft Office PowerPoint</Application>
  <PresentationFormat>Widescreen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Corbel</vt:lpstr>
      <vt:lpstr>Wingdings 2</vt:lpstr>
      <vt:lpstr>Wingdings 3</vt:lpstr>
      <vt:lpstr>Frame</vt:lpstr>
      <vt:lpstr>GHG Mitigation Strategies</vt:lpstr>
      <vt:lpstr>Executive Summary &amp; Overview</vt:lpstr>
      <vt:lpstr>Cap and Trade  </vt:lpstr>
      <vt:lpstr>Data Sourcing and Approach</vt:lpstr>
      <vt:lpstr>Global View on Emissions, Targets, and Temperature Change</vt:lpstr>
      <vt:lpstr>Countries with a  Cap and Trade Policy</vt:lpstr>
      <vt:lpstr>Chart on Renewable Energy, Cap and Trade by Country</vt:lpstr>
      <vt:lpstr>Carbon Insight Collective Interactive Chat Bot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GHG Mitigation Strategies</dc:title>
  <dc:creator>Tania Raugewitz</dc:creator>
  <cp:lastModifiedBy>Tania Raugewitz</cp:lastModifiedBy>
  <cp:revision>6</cp:revision>
  <dcterms:created xsi:type="dcterms:W3CDTF">2024-04-18T21:02:41Z</dcterms:created>
  <dcterms:modified xsi:type="dcterms:W3CDTF">2024-04-22T23:05:59Z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