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75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2FD1A-D27C-46A2-9D43-F7FA99FC7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0EA4FA-37C1-4856-AB94-444B352D6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C9EB4-4FE3-4F44-9164-64223730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886-A170-44C3-AA62-1C6F38548131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F7F74-E735-4A3C-A94B-C18F423D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92C94-A7DD-4434-A26C-7F370DAD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172F-A7F9-4E55-9027-988D7B5EB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05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7D97-9C19-4B61-89A8-B5A05725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4BB5C6-F47C-4A40-AD0B-B9A7C6206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E12CA-A655-44B7-AAAC-997EAF96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886-A170-44C3-AA62-1C6F38548131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C0B47-50A6-4463-9E61-3749A61E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AABBB-9028-401E-A043-3306633C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172F-A7F9-4E55-9027-988D7B5EB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4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05F96A-C3DA-4A1A-8971-427EA3416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C71971-876A-4DC1-9EF0-E44EB42D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DD252-6D6C-4936-80BA-6297205A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886-A170-44C3-AA62-1C6F38548131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16ECF-D8F7-431B-A3AA-4449FCC5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4217F-02CA-4D32-8EE3-182EBE21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172F-A7F9-4E55-9027-988D7B5EB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903AF-0203-4484-B4DD-A1BB7F68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79EB5-A70E-44BD-BF6C-405F036F5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8B9C8-4928-4A61-95E8-2BC5343E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886-A170-44C3-AA62-1C6F38548131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E91EB-98F9-47C6-AF54-81F3A92C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94EAB-3EFF-4F6A-94FC-409A502B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172F-A7F9-4E55-9027-988D7B5EB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6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6E1A3-4EC0-436E-BF9E-0B34A647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7804E-D170-4D1E-9081-FE194FFC9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098B8-9539-4F00-B2E4-72CA5C76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886-A170-44C3-AA62-1C6F38548131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13EBD-F240-4979-AB0F-359BF6EB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C1E56-F446-405A-8575-F7AB4425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172F-A7F9-4E55-9027-988D7B5EB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78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CE2B5-BB6E-44FA-83AF-E9D73D91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84E17-EF75-4100-9FB7-712DEA93D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049676-4829-4636-B189-E4DD8D2EA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A4B5D-2823-4FA7-8CD8-760DF611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886-A170-44C3-AA62-1C6F38548131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8E2C61-5789-44A9-BB8D-BAED7805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3DC614-A4B6-4E12-A513-71AA8BB3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172F-A7F9-4E55-9027-988D7B5EB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3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04180-7BB7-4A94-B3E8-F0DA9D96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1781A6-AFF3-4CD6-AEBE-37D5DE766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CE6810-D90E-4C84-90F6-6909F5B3F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8E062D-15BC-48F1-BDFC-ECA040717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7E68AB-ADDB-4610-8C5A-67F3228C3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CC9868-5CAF-4362-A59D-54281445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886-A170-44C3-AA62-1C6F38548131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86ED35-AF43-4BE3-91DE-E37E1D5E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6A435C-C83E-46BC-B15C-F7F0D932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172F-A7F9-4E55-9027-988D7B5EB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5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C96C4-6EB6-4292-AF67-DA4F2273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E7A5F8-0E6B-4F68-94AB-02686DCD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886-A170-44C3-AA62-1C6F38548131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09D3A4-48C7-4FB0-8C3E-0BBE3DA8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E80335-79FB-4CD3-91F4-45A5BE80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172F-A7F9-4E55-9027-988D7B5EB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2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F3BCAB-54F4-470F-98DF-0C110496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886-A170-44C3-AA62-1C6F38548131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35D0CC-7F5F-41D8-BC28-033D3BD6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6A947C-0AF7-45F6-B641-08387CB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172F-A7F9-4E55-9027-988D7B5EB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3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CCF1A-B82E-4CE1-891A-6DEC2898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07270-B680-412D-857A-1C68D0106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016FEF-5631-4056-B5AD-C4FCDE76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FCC14B-B7AD-4C43-8D2F-BEF8E70A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886-A170-44C3-AA62-1C6F38548131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2FF7B-CBB8-42B6-9A09-6B4168DA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91965-CDF7-4C9A-A17F-775963DC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172F-A7F9-4E55-9027-988D7B5EB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59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FF6C0-C645-4C0E-B1C9-C66FDB70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38E653-CE97-46F7-83C6-2316568AB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F6099F-A232-4DDA-B1AB-434B92010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D6D6F3-6B98-45C5-B11B-AD24B996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6886-A170-44C3-AA62-1C6F38548131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97ACF5-3368-4025-BF4E-9869F328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275D6B-8E8E-4A49-A713-6EDC1B58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172F-A7F9-4E55-9027-988D7B5EB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87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C0C330-B37B-4757-90DF-00D17EDB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BADB5-19AC-47D5-8755-DCFC08F54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338B6-31F0-48A4-8FD8-4320DA255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6886-A170-44C3-AA62-1C6F38548131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35E7A-D635-4E78-AF5A-CDB5623C0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28F3F-96E8-4BAD-9D2B-93D673516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0172F-A7F9-4E55-9027-988D7B5EB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9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E0D03-8941-45B9-B5B1-711EC73A9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>
                <a:latin typeface="+mj-ea"/>
              </a:rPr>
              <a:t>Real-Time Rendering 4</a:t>
            </a:r>
            <a:r>
              <a:rPr lang="en-US" altLang="ko-KR" b="1" baseline="30000">
                <a:latin typeface="+mj-ea"/>
              </a:rPr>
              <a:t>th</a:t>
            </a:r>
            <a:r>
              <a:rPr lang="en-US" altLang="ko-KR" b="1">
                <a:latin typeface="+mj-ea"/>
              </a:rPr>
              <a:t> </a:t>
            </a:r>
            <a:endParaRPr lang="ko-KR" altLang="en-US" b="1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EF5DFA-A631-483F-955E-049EEBC48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Ch. 2</a:t>
            </a:r>
          </a:p>
          <a:p>
            <a:r>
              <a:rPr lang="en-US" altLang="ko-KR" b="1">
                <a:latin typeface="+mj-lt"/>
              </a:rPr>
              <a:t>The Graphics Rendering Pipeline</a:t>
            </a:r>
            <a:endParaRPr lang="ko-KR" altLang="en-US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806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2CF6B-EBE6-4541-AA76-A7FB1B18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기하 처리 단계 </a:t>
            </a:r>
            <a:r>
              <a:rPr lang="en-US" altLang="ko-KR"/>
              <a:t>– </a:t>
            </a:r>
            <a:r>
              <a:rPr lang="ko-KR" altLang="en-US"/>
              <a:t>클리핑</a:t>
            </a:r>
            <a:r>
              <a:rPr lang="ko-KR" altLang="en-US" sz="1000"/>
              <a:t> </a:t>
            </a:r>
            <a:r>
              <a:rPr lang="en-US" altLang="ko-KR" sz="1000"/>
              <a:t>19p~20p </a:t>
            </a:r>
            <a:r>
              <a:rPr lang="ko-KR" altLang="en-US" sz="1000"/>
              <a:t>참조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853A9-D520-465E-9B17-B1E10A18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/>
              <a:t>동차 좌표</a:t>
            </a:r>
            <a:r>
              <a:rPr lang="en-US" altLang="ko-KR" sz="1600"/>
              <a:t>(x, y, z, w)</a:t>
            </a:r>
            <a:r>
              <a:rPr lang="ko-KR" altLang="en-US" sz="1600"/>
              <a:t>를 사용하여 뷰 볼륨 내부에 속해있는 폴리곤을 외부에 있는 폴리곤과 분리하는 작업이다</a:t>
            </a:r>
            <a:r>
              <a:rPr lang="en-US" altLang="ko-KR" sz="160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BEC710-D904-48F6-B1F1-39ECE98D9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79" y="2667178"/>
            <a:ext cx="10056125" cy="350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1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F41A5-38B8-49D9-B48C-B7B3F293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기하 처리 단계 </a:t>
            </a:r>
            <a:r>
              <a:rPr lang="en-US" altLang="ko-KR"/>
              <a:t>– </a:t>
            </a:r>
            <a:r>
              <a:rPr lang="ko-KR" altLang="en-US"/>
              <a:t>화면 맵핑</a:t>
            </a:r>
            <a:r>
              <a:rPr lang="ko-KR" altLang="en-US" sz="1000"/>
              <a:t> </a:t>
            </a:r>
            <a:r>
              <a:rPr lang="en-US" altLang="ko-KR" sz="1000"/>
              <a:t>20p~21p </a:t>
            </a:r>
            <a:r>
              <a:rPr lang="ko-KR" altLang="en-US" sz="1000"/>
              <a:t>참조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4ACB8-1096-4F23-97C8-A62A962F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/>
              <a:t>뷰 볼륨 내부의 클리핑 된 프리미티브만이 전달된다</a:t>
            </a:r>
            <a:r>
              <a:rPr lang="en-US" altLang="ko-KR" sz="1600"/>
              <a:t>. </a:t>
            </a:r>
            <a:r>
              <a:rPr lang="ko-KR" altLang="en-US" sz="1600"/>
              <a:t>이 때 좌표는 여전히 </a:t>
            </a:r>
            <a:r>
              <a:rPr lang="en-US" altLang="ko-KR" sz="1600"/>
              <a:t>3</a:t>
            </a:r>
            <a:r>
              <a:rPr lang="ko-KR" altLang="en-US" sz="1600"/>
              <a:t>차원으로</a:t>
            </a:r>
            <a:r>
              <a:rPr lang="en-US" altLang="ko-KR" sz="1600"/>
              <a:t>, </a:t>
            </a:r>
            <a:r>
              <a:rPr lang="ko-KR" altLang="en-US" sz="1600"/>
              <a:t>각 프리미티브의 </a:t>
            </a:r>
            <a:r>
              <a:rPr lang="en-US" altLang="ko-KR" sz="1600"/>
              <a:t>x, y </a:t>
            </a:r>
            <a:r>
              <a:rPr lang="ko-KR" altLang="en-US" sz="1600"/>
              <a:t>값은 화면 좌표계에 맞게 변환된다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또</a:t>
            </a:r>
            <a:r>
              <a:rPr lang="en-US" altLang="ko-KR" sz="1600"/>
              <a:t>, z</a:t>
            </a:r>
            <a:r>
              <a:rPr lang="ko-KR" altLang="en-US" sz="1600"/>
              <a:t>값 역시 최대최소 </a:t>
            </a:r>
            <a:r>
              <a:rPr lang="en-US" altLang="ko-KR" sz="1600"/>
              <a:t>z</a:t>
            </a:r>
            <a:r>
              <a:rPr lang="ko-KR" altLang="en-US" sz="1600"/>
              <a:t>값에 맞춰 보간되어 래스터라이저 단계에 보내진다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34B658-4296-4BB2-87DE-5C1BE7FC3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82" y="3429000"/>
            <a:ext cx="8316036" cy="27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8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CA907-5250-4C88-8990-0D4A6317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래스터화</a:t>
            </a:r>
            <a:r>
              <a:rPr lang="ko-KR" altLang="en-US" sz="1000"/>
              <a:t> </a:t>
            </a:r>
            <a:r>
              <a:rPr lang="en-US" altLang="ko-KR" sz="1000"/>
              <a:t>21p~22p </a:t>
            </a:r>
            <a:r>
              <a:rPr lang="ko-KR" altLang="en-US" sz="1000"/>
              <a:t>참조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2A277-00A9-4995-9A30-B19E4514D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/>
              <a:t>화면 좌표계로 변환된 </a:t>
            </a:r>
            <a:r>
              <a:rPr lang="en-US" altLang="ko-KR" sz="1600"/>
              <a:t>2</a:t>
            </a:r>
            <a:r>
              <a:rPr lang="ko-KR" altLang="en-US" sz="1600"/>
              <a:t>차원 정점을 화면의 픽셀로 변환한다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벡터 처리와 픽셀 처리의 동기화 지점으로 생각하면 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Triangle Setup : </a:t>
            </a:r>
            <a:r>
              <a:rPr lang="ko-KR" altLang="en-US" sz="1600"/>
              <a:t>삼각형에 대한 미분</a:t>
            </a:r>
            <a:r>
              <a:rPr lang="en-US" altLang="ko-KR" sz="1600"/>
              <a:t>, </a:t>
            </a:r>
            <a:r>
              <a:rPr lang="ko-KR" altLang="en-US" sz="1600"/>
              <a:t>변 방정식 및 기타 데이터가 처리된다</a:t>
            </a:r>
            <a:r>
              <a:rPr lang="en-US" altLang="ko-KR" sz="1600"/>
              <a:t>. </a:t>
            </a:r>
            <a:r>
              <a:rPr lang="ko-KR" altLang="en-US" sz="1600"/>
              <a:t>이는 기하 처리 단계에서 제공된 다양한 쉐이딩 데이터의 보간을 맡는 </a:t>
            </a:r>
            <a:r>
              <a:rPr lang="en-US" altLang="ko-KR" sz="1600"/>
              <a:t>Triangle Traversal </a:t>
            </a:r>
            <a:r>
              <a:rPr lang="ko-KR" altLang="en-US" sz="1600"/>
              <a:t>단계에서 사용 될 수 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Triangle Traversal : </a:t>
            </a:r>
            <a:r>
              <a:rPr lang="ko-KR" altLang="en-US" sz="1600"/>
              <a:t>렌더될 삼각형이 그려질 픽셀들을 탐색하는 과정이다</a:t>
            </a:r>
            <a:r>
              <a:rPr lang="en-US" altLang="ko-KR" sz="1600"/>
              <a:t>. </a:t>
            </a:r>
            <a:r>
              <a:rPr lang="ko-KR" altLang="en-US" sz="1600"/>
              <a:t>삼각형의 세 꼭짓점에 의해 보간된 데이터를 생성될 프래그먼트 속성으로 지정한다</a:t>
            </a:r>
            <a:r>
              <a:rPr lang="en-US" altLang="ko-KR" sz="160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8AEC43-39E1-42F7-A0B8-D1796D527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69" y="4001294"/>
            <a:ext cx="8388661" cy="20613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D1E6E56-F6C0-4FD2-BA64-27586ADC52D4}"/>
              </a:ext>
            </a:extLst>
          </p:cNvPr>
          <p:cNvSpPr/>
          <p:nvPr/>
        </p:nvSpPr>
        <p:spPr>
          <a:xfrm>
            <a:off x="1901669" y="3913414"/>
            <a:ext cx="4194331" cy="21492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3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2941B-9D90-446E-B9BC-5046CA39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픽셀 처리</a:t>
            </a:r>
            <a:r>
              <a:rPr lang="ko-KR" altLang="en-US" sz="1000"/>
              <a:t> </a:t>
            </a:r>
            <a:r>
              <a:rPr lang="en-US" altLang="ko-KR" sz="1000"/>
              <a:t>22p~</a:t>
            </a:r>
            <a:r>
              <a:rPr lang="ko-KR" altLang="en-US" sz="1000"/>
              <a:t> 참조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C256F-8D23-4C9B-9D19-96CFCD76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/>
              <a:t>픽셀</a:t>
            </a:r>
            <a:r>
              <a:rPr lang="en-US" altLang="ko-KR" sz="1600"/>
              <a:t>, </a:t>
            </a:r>
            <a:r>
              <a:rPr lang="ko-KR" altLang="en-US" sz="1600"/>
              <a:t>샘플 단위의 계산이 해당 픽셀에 대해 수행되는 단계다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Pixel Shading : </a:t>
            </a:r>
            <a:r>
              <a:rPr lang="ko-KR" altLang="en-US" sz="1600"/>
              <a:t>보간된 데이터들을 입력으로 하여 픽셀 별 셰이딩 계산을 진행한다</a:t>
            </a:r>
            <a:r>
              <a:rPr lang="en-US" altLang="ko-KR" sz="1600"/>
              <a:t>. </a:t>
            </a:r>
            <a:r>
              <a:rPr lang="ko-KR" altLang="en-US" sz="1600"/>
              <a:t>결과는 다음 단계로 넘길 한 개 이상의 색상이다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Merging</a:t>
            </a:r>
            <a:r>
              <a:rPr lang="ko-KR" altLang="en-US" sz="1600"/>
              <a:t> </a:t>
            </a:r>
            <a:r>
              <a:rPr lang="en-US" altLang="ko-KR" sz="1600"/>
              <a:t>:</a:t>
            </a:r>
            <a:r>
              <a:rPr lang="ko-KR" altLang="en-US" sz="1600"/>
              <a:t> 픽셀 셰이딩 단계서 계산된 색상과 그 색상이 칠해질 버퍼에 있는 색상을 혼합하는것은 이 단계서 처리한다</a:t>
            </a:r>
            <a:r>
              <a:rPr lang="en-US" altLang="ko-KR" sz="1600"/>
              <a:t>. </a:t>
            </a:r>
            <a:r>
              <a:rPr lang="ko-KR" altLang="en-US" sz="1600"/>
              <a:t>알파블렌딩</a:t>
            </a:r>
            <a:r>
              <a:rPr lang="en-US" altLang="ko-KR" sz="1600"/>
              <a:t>, Z </a:t>
            </a:r>
            <a:r>
              <a:rPr lang="ko-KR" altLang="en-US" sz="1600"/>
              <a:t>값</a:t>
            </a:r>
            <a:r>
              <a:rPr lang="en-US" altLang="ko-KR" sz="1600"/>
              <a:t> </a:t>
            </a:r>
            <a:r>
              <a:rPr lang="ko-KR" altLang="en-US" sz="1600"/>
              <a:t>비교 등</a:t>
            </a:r>
            <a:r>
              <a:rPr lang="en-US" altLang="ko-KR" sz="1600"/>
              <a:t>..</a:t>
            </a:r>
            <a:endParaRPr lang="ko-KR" altLang="en-US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F6B301-D06C-444A-B902-339378A6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69" y="4001294"/>
            <a:ext cx="8388661" cy="20613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7506C5C-B678-4265-8785-7F4B7C1780C4}"/>
              </a:ext>
            </a:extLst>
          </p:cNvPr>
          <p:cNvSpPr/>
          <p:nvPr/>
        </p:nvSpPr>
        <p:spPr>
          <a:xfrm>
            <a:off x="6095999" y="3913414"/>
            <a:ext cx="4194331" cy="21492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3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4265183-2855-408B-B1CF-B8AC4F83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b="1"/>
              <a:t>Ch.2 The Graphics Rendering Pipeline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0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B3ABF63-C02C-44F8-8F06-35809B04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렌더링 파이프라인</a:t>
            </a:r>
            <a:r>
              <a:rPr lang="en-US" altLang="ko-KR"/>
              <a:t>?</a:t>
            </a:r>
            <a:r>
              <a:rPr lang="en-US" altLang="ko-KR" sz="1000"/>
              <a:t> 11p </a:t>
            </a:r>
            <a:r>
              <a:rPr lang="ko-KR" altLang="en-US" sz="1000"/>
              <a:t>참조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B86E35-5178-488D-B769-5423F86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/>
              <a:t>실시간 그래픽스의 핵심 구성요소로</a:t>
            </a:r>
            <a:r>
              <a:rPr lang="en-US" altLang="ko-KR" sz="1600"/>
              <a:t>, </a:t>
            </a:r>
            <a:r>
              <a:rPr lang="ko-KR" altLang="en-US" sz="1600"/>
              <a:t>가상의 카메라</a:t>
            </a:r>
            <a:r>
              <a:rPr lang="en-US" altLang="ko-KR" sz="1600"/>
              <a:t>, </a:t>
            </a:r>
            <a:r>
              <a:rPr lang="ko-KR" altLang="en-US" sz="1600"/>
              <a:t>물체</a:t>
            </a:r>
            <a:r>
              <a:rPr lang="en-US" altLang="ko-KR" sz="1600"/>
              <a:t>, </a:t>
            </a:r>
            <a:r>
              <a:rPr lang="ko-KR" altLang="en-US" sz="1600"/>
              <a:t>광원 등이 주어진 </a:t>
            </a:r>
            <a:r>
              <a:rPr lang="en-US" altLang="ko-KR" sz="1600">
                <a:solidFill>
                  <a:srgbClr val="FF0000"/>
                </a:solidFill>
              </a:rPr>
              <a:t>3</a:t>
            </a:r>
            <a:r>
              <a:rPr lang="ko-KR" altLang="en-US" sz="1600">
                <a:solidFill>
                  <a:srgbClr val="FF0000"/>
                </a:solidFill>
              </a:rPr>
              <a:t>차원 환경을 </a:t>
            </a:r>
            <a:r>
              <a:rPr lang="en-US" altLang="ko-KR" sz="1600">
                <a:solidFill>
                  <a:srgbClr val="FF0000"/>
                </a:solidFill>
              </a:rPr>
              <a:t>2</a:t>
            </a:r>
            <a:r>
              <a:rPr lang="ko-KR" altLang="en-US" sz="1600">
                <a:solidFill>
                  <a:srgbClr val="FF0000"/>
                </a:solidFill>
              </a:rPr>
              <a:t>차원 이미지로 제작</a:t>
            </a:r>
            <a:r>
              <a:rPr lang="en-US" altLang="ko-KR" sz="1600">
                <a:solidFill>
                  <a:srgbClr val="FF0000"/>
                </a:solidFill>
              </a:rPr>
              <a:t>,</a:t>
            </a:r>
            <a:r>
              <a:rPr lang="ko-KR" altLang="en-US" sz="1600">
                <a:solidFill>
                  <a:srgbClr val="FF0000"/>
                </a:solidFill>
              </a:rPr>
              <a:t> 생성하는 하나의 방법</a:t>
            </a:r>
            <a:r>
              <a:rPr lang="ko-KR" altLang="en-US" sz="1600"/>
              <a:t>이다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물체의 모양</a:t>
            </a:r>
            <a:r>
              <a:rPr lang="en-US" altLang="ko-KR" sz="1600"/>
              <a:t>, </a:t>
            </a:r>
            <a:r>
              <a:rPr lang="ko-KR" altLang="en-US" sz="1600"/>
              <a:t>위치는 그 물체의 기하학적 구조와 환경의 특성</a:t>
            </a:r>
            <a:r>
              <a:rPr lang="en-US" altLang="ko-KR" sz="1600"/>
              <a:t>, </a:t>
            </a:r>
            <a:r>
              <a:rPr lang="ko-KR" altLang="en-US" sz="1600"/>
              <a:t>그리고 그 상황을 담아내는 카메라의 위치에 영향을 받는다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물체의 색상과 같은 모습은 물질의 속성</a:t>
            </a:r>
            <a:r>
              <a:rPr lang="en-US" altLang="ko-KR" sz="1600"/>
              <a:t>, </a:t>
            </a:r>
            <a:r>
              <a:rPr lang="ko-KR" altLang="en-US" sz="1600"/>
              <a:t>광원</a:t>
            </a:r>
            <a:r>
              <a:rPr lang="en-US" altLang="ko-KR" sz="1600"/>
              <a:t>, </a:t>
            </a:r>
            <a:r>
              <a:rPr lang="ko-KR" altLang="en-US" sz="1600" err="1"/>
              <a:t>텍스쳐</a:t>
            </a:r>
            <a:r>
              <a:rPr lang="en-US" altLang="ko-KR" sz="1600"/>
              <a:t>(</a:t>
            </a:r>
            <a:r>
              <a:rPr lang="ko-KR" altLang="en-US" sz="1600"/>
              <a:t>표면에 적용된 이미지</a:t>
            </a:r>
            <a:r>
              <a:rPr lang="en-US" altLang="ko-KR" sz="1600"/>
              <a:t>), </a:t>
            </a:r>
            <a:r>
              <a:rPr lang="ko-KR" altLang="en-US" sz="1600"/>
              <a:t>그리고 </a:t>
            </a:r>
            <a:r>
              <a:rPr lang="ko-KR" altLang="en-US" sz="1600" err="1"/>
              <a:t>셰이딩</a:t>
            </a:r>
            <a:r>
              <a:rPr lang="ko-KR" altLang="en-US" sz="1600"/>
              <a:t> 공식에</a:t>
            </a:r>
            <a:r>
              <a:rPr lang="en-US" altLang="ko-KR" sz="1600"/>
              <a:t> </a:t>
            </a:r>
            <a:r>
              <a:rPr lang="ko-KR" altLang="en-US" sz="1600"/>
              <a:t>의해 결정된다</a:t>
            </a:r>
            <a:r>
              <a:rPr lang="en-US" altLang="ko-KR" sz="160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F340BE-C23A-4C94-BE38-E85139BC0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86" y="3779505"/>
            <a:ext cx="3924300" cy="22431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0B8F39-DBE9-4594-8292-6D996CC93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782" y="3824643"/>
            <a:ext cx="3318452" cy="235232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AF82393-8FFD-43D7-A95F-00069645C7A4}"/>
              </a:ext>
            </a:extLst>
          </p:cNvPr>
          <p:cNvSpPr/>
          <p:nvPr/>
        </p:nvSpPr>
        <p:spPr>
          <a:xfrm>
            <a:off x="5117418" y="4901074"/>
            <a:ext cx="1848307" cy="1994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6CA0F-B260-41E5-AD33-26F98FC9E472}"/>
              </a:ext>
            </a:extLst>
          </p:cNvPr>
          <p:cNvSpPr txBox="1"/>
          <p:nvPr/>
        </p:nvSpPr>
        <p:spPr>
          <a:xfrm>
            <a:off x="5065915" y="4621453"/>
            <a:ext cx="19295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/>
              <a:t>Rendering pipeline</a:t>
            </a:r>
            <a:endParaRPr lang="ko-KR" altLang="en-US" sz="15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5AB694F-20D5-4A97-BB67-44751059D33B}"/>
              </a:ext>
            </a:extLst>
          </p:cNvPr>
          <p:cNvCxnSpPr>
            <a:cxnSpLocks/>
          </p:cNvCxnSpPr>
          <p:nvPr/>
        </p:nvCxnSpPr>
        <p:spPr>
          <a:xfrm flipH="1">
            <a:off x="4960851" y="3824643"/>
            <a:ext cx="226192" cy="176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8C607D-78F3-4CB9-86E5-9C2E01A8B0D8}"/>
              </a:ext>
            </a:extLst>
          </p:cNvPr>
          <p:cNvSpPr txBox="1"/>
          <p:nvPr/>
        </p:nvSpPr>
        <p:spPr>
          <a:xfrm>
            <a:off x="5117418" y="363457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카메라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52B68FB-0D51-481E-975E-02742179C714}"/>
              </a:ext>
            </a:extLst>
          </p:cNvPr>
          <p:cNvCxnSpPr>
            <a:cxnSpLocks/>
          </p:cNvCxnSpPr>
          <p:nvPr/>
        </p:nvCxnSpPr>
        <p:spPr>
          <a:xfrm>
            <a:off x="3211286" y="3824643"/>
            <a:ext cx="0" cy="2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142BE5-08C5-4C6A-AF41-ECE26AA08AEF}"/>
              </a:ext>
            </a:extLst>
          </p:cNvPr>
          <p:cNvSpPr txBox="1"/>
          <p:nvPr/>
        </p:nvSpPr>
        <p:spPr>
          <a:xfrm>
            <a:off x="2933269" y="36178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/>
              <a:t>절두체</a:t>
            </a:r>
            <a:endParaRPr lang="ko-KR" altLang="en-US" sz="1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28AE0B-65B5-467F-B131-85DD39865992}"/>
              </a:ext>
            </a:extLst>
          </p:cNvPr>
          <p:cNvSpPr txBox="1"/>
          <p:nvPr/>
        </p:nvSpPr>
        <p:spPr>
          <a:xfrm>
            <a:off x="8180735" y="6176963"/>
            <a:ext cx="1614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카메라에서 </a:t>
            </a:r>
            <a:r>
              <a:rPr lang="en-US" altLang="ko-KR" sz="1000"/>
              <a:t>‘</a:t>
            </a:r>
            <a:r>
              <a:rPr lang="ko-KR" altLang="en-US" sz="1000"/>
              <a:t>보이는</a:t>
            </a:r>
            <a:r>
              <a:rPr lang="en-US" altLang="ko-KR" sz="1000"/>
              <a:t>’</a:t>
            </a:r>
            <a:r>
              <a:rPr lang="ko-KR" altLang="en-US" sz="1000"/>
              <a:t> 장면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9AEC8CB-7C63-40CE-BC69-A54E3C150B29}"/>
              </a:ext>
            </a:extLst>
          </p:cNvPr>
          <p:cNvCxnSpPr>
            <a:cxnSpLocks/>
          </p:cNvCxnSpPr>
          <p:nvPr/>
        </p:nvCxnSpPr>
        <p:spPr>
          <a:xfrm flipH="1" flipV="1">
            <a:off x="3673931" y="5464629"/>
            <a:ext cx="174169" cy="22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4E2D60-C6D2-4E30-8141-9CFF4CD42992}"/>
              </a:ext>
            </a:extLst>
          </p:cNvPr>
          <p:cNvSpPr txBox="1"/>
          <p:nvPr/>
        </p:nvSpPr>
        <p:spPr>
          <a:xfrm>
            <a:off x="3284484" y="5694828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절두체를 벗어남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CE355A9-6D35-4882-A429-EA8C7485FC13}"/>
              </a:ext>
            </a:extLst>
          </p:cNvPr>
          <p:cNvCxnSpPr/>
          <p:nvPr/>
        </p:nvCxnSpPr>
        <p:spPr>
          <a:xfrm>
            <a:off x="2019300" y="3779505"/>
            <a:ext cx="119743" cy="16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921EB73-C034-4F90-912A-E7BDCD375B80}"/>
              </a:ext>
            </a:extLst>
          </p:cNvPr>
          <p:cNvSpPr txBox="1"/>
          <p:nvPr/>
        </p:nvSpPr>
        <p:spPr>
          <a:xfrm>
            <a:off x="1180589" y="3575561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윗부분이 절두체를 벗어남</a:t>
            </a:r>
          </a:p>
        </p:txBody>
      </p:sp>
    </p:spTree>
    <p:extLst>
      <p:ext uri="{BB962C8B-B14F-4D97-AF65-F5344CB8AC3E}">
        <p14:creationId xmlns:p14="http://schemas.microsoft.com/office/powerpoint/2010/main" val="223037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0DBFC-BE86-4017-AE89-4AF0F73F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특징</a:t>
            </a:r>
            <a:r>
              <a:rPr lang="ko-KR" altLang="en-US" sz="1000"/>
              <a:t> </a:t>
            </a:r>
            <a:r>
              <a:rPr lang="en-US" altLang="ko-KR" sz="1000"/>
              <a:t>12p </a:t>
            </a:r>
            <a:r>
              <a:rPr lang="ko-KR" altLang="en-US" sz="1000"/>
              <a:t>참조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1941D-B00C-4337-B86D-482BB849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/>
              <a:t>렌더링 파이프라인은 </a:t>
            </a:r>
            <a:r>
              <a:rPr lang="ko-KR" altLang="en-US" sz="1600">
                <a:solidFill>
                  <a:srgbClr val="FF0000"/>
                </a:solidFill>
              </a:rPr>
              <a:t>병렬</a:t>
            </a:r>
            <a:r>
              <a:rPr lang="ko-KR" altLang="en-US" sz="1600"/>
              <a:t>로 처리되기 때문에 성능 면에서 이득을 볼 수 있다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다른 과정과 처리시간이 현저하게 차이가 나는 과정에서 </a:t>
            </a:r>
            <a:r>
              <a:rPr lang="ko-KR" altLang="en-US" sz="1600">
                <a:solidFill>
                  <a:srgbClr val="FF0000"/>
                </a:solidFill>
              </a:rPr>
              <a:t>병목 현상</a:t>
            </a:r>
            <a:r>
              <a:rPr lang="ko-KR" altLang="en-US" sz="1600"/>
              <a:t>이 발생할 수 있다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구현 방법이 다양하다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45E77B-9945-406D-B367-1E8681E6AC5C}"/>
              </a:ext>
            </a:extLst>
          </p:cNvPr>
          <p:cNvGrpSpPr/>
          <p:nvPr/>
        </p:nvGrpSpPr>
        <p:grpSpPr>
          <a:xfrm>
            <a:off x="838200" y="2884058"/>
            <a:ext cx="8823892" cy="3608817"/>
            <a:chOff x="838200" y="3170100"/>
            <a:chExt cx="8823892" cy="3608817"/>
          </a:xfrm>
        </p:grpSpPr>
        <p:pic>
          <p:nvPicPr>
            <p:cNvPr id="1026" name="Picture 2" descr="diagram illustrating direct3d 12 pipeline and state">
              <a:extLst>
                <a:ext uri="{FF2B5EF4-FFF2-40B4-BE49-F238E27FC236}">
                  <a16:creationId xmlns:a16="http://schemas.microsoft.com/office/drawing/2014/main" id="{B9AFD943-5EC1-44D7-9CDC-91178F3FC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170100"/>
              <a:ext cx="5360534" cy="3270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D09E01-9644-4F26-8B40-29719DC7DBE5}"/>
                </a:ext>
              </a:extLst>
            </p:cNvPr>
            <p:cNvSpPr txBox="1"/>
            <p:nvPr/>
          </p:nvSpPr>
          <p:spPr>
            <a:xfrm>
              <a:off x="1876671" y="6440363"/>
              <a:ext cx="3283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Direct3D 12 </a:t>
              </a:r>
              <a:r>
                <a:rPr lang="ko-KR" altLang="en-US" sz="1600"/>
                <a:t>그래픽스 파이프라인</a:t>
              </a:r>
            </a:p>
          </p:txBody>
        </p:sp>
        <p:pic>
          <p:nvPicPr>
            <p:cNvPr id="1028" name="Picture 4" descr="ë³ëª©íìì ëí ì´ë¯¸ì§ ê²ìê²°ê³¼">
              <a:extLst>
                <a:ext uri="{FF2B5EF4-FFF2-40B4-BE49-F238E27FC236}">
                  <a16:creationId xmlns:a16="http://schemas.microsoft.com/office/drawing/2014/main" id="{AC0A416F-8E07-4095-A1C9-917181EBCE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0442" y="3170100"/>
              <a:ext cx="1771650" cy="2676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2511A3-0053-499D-93EB-23C43FC3AADB}"/>
                </a:ext>
              </a:extLst>
            </p:cNvPr>
            <p:cNvSpPr txBox="1"/>
            <p:nvPr/>
          </p:nvSpPr>
          <p:spPr>
            <a:xfrm>
              <a:off x="8237497" y="6440363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병목 현상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85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352B3-3E1F-47E2-87EF-CAA52490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 개론</a:t>
            </a:r>
            <a:r>
              <a:rPr lang="ko-KR" altLang="en-US" sz="1000"/>
              <a:t> </a:t>
            </a:r>
            <a:r>
              <a:rPr lang="en-US" altLang="ko-KR" sz="1000"/>
              <a:t>13p </a:t>
            </a:r>
            <a:r>
              <a:rPr lang="ko-KR" altLang="en-US" sz="1000"/>
              <a:t>참조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594C6-AF0D-473A-8570-0918DF780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/>
              <a:t>Application</a:t>
            </a:r>
            <a:r>
              <a:rPr lang="ko-KR" altLang="en-US" sz="1600"/>
              <a:t> </a:t>
            </a:r>
            <a:r>
              <a:rPr lang="en-US" altLang="ko-KR" sz="1600"/>
              <a:t>stage : </a:t>
            </a:r>
            <a:r>
              <a:rPr lang="ko-KR" altLang="en-US" sz="1600"/>
              <a:t>응용프로그램</a:t>
            </a:r>
            <a:r>
              <a:rPr lang="en-US" altLang="ko-KR" sz="1600"/>
              <a:t>(application)</a:t>
            </a:r>
            <a:r>
              <a:rPr lang="ko-KR" altLang="en-US" sz="1600"/>
              <a:t>에 의해 동작하는 단계로</a:t>
            </a:r>
            <a:r>
              <a:rPr lang="en-US" altLang="ko-KR" sz="1600"/>
              <a:t>, </a:t>
            </a:r>
            <a:r>
              <a:rPr lang="ko-KR" altLang="en-US" sz="1600"/>
              <a:t>일반적으로 범용 </a:t>
            </a:r>
            <a:r>
              <a:rPr lang="en-US" altLang="ko-KR" sz="1600"/>
              <a:t>CPU</a:t>
            </a:r>
            <a:r>
              <a:rPr lang="ko-KR" altLang="en-US" sz="1600"/>
              <a:t>에 의해 프로세스가 실행된다</a:t>
            </a:r>
            <a:r>
              <a:rPr lang="en-US" altLang="ko-KR" sz="1600"/>
              <a:t>. (</a:t>
            </a:r>
            <a:r>
              <a:rPr lang="ko-KR" altLang="en-US" sz="1600"/>
              <a:t>물리 시뮬레이션</a:t>
            </a:r>
            <a:r>
              <a:rPr lang="en-US" altLang="ko-KR" sz="1600"/>
              <a:t>, </a:t>
            </a:r>
            <a:r>
              <a:rPr lang="ko-KR" altLang="en-US" sz="1600"/>
              <a:t>모델 애니메이션</a:t>
            </a:r>
            <a:r>
              <a:rPr lang="en-US" altLang="ko-KR" sz="1600"/>
              <a:t>, </a:t>
            </a:r>
            <a:r>
              <a:rPr lang="ko-KR" altLang="en-US" sz="1600"/>
              <a:t>전역 가속 알고리즘 등</a:t>
            </a:r>
            <a:r>
              <a:rPr lang="en-US" altLang="ko-KR" sz="1600"/>
              <a:t>..)</a:t>
            </a:r>
          </a:p>
          <a:p>
            <a:r>
              <a:rPr lang="en-US" altLang="ko-KR" sz="1600"/>
              <a:t>Geometry processing stage : </a:t>
            </a:r>
            <a:r>
              <a:rPr lang="ko-KR" altLang="en-US" sz="1600"/>
              <a:t>프로그램 상에 존재하는 물체들 등에 대한 변환</a:t>
            </a:r>
            <a:r>
              <a:rPr lang="en-US" altLang="ko-KR" sz="1600"/>
              <a:t>, </a:t>
            </a:r>
            <a:r>
              <a:rPr lang="ko-KR" altLang="en-US" sz="1600"/>
              <a:t>투영등의 모든 기하 처리들이 진행되는 단계로</a:t>
            </a:r>
            <a:r>
              <a:rPr lang="en-US" altLang="ko-KR" sz="1600"/>
              <a:t>, GPU</a:t>
            </a:r>
            <a:r>
              <a:rPr lang="ko-KR" altLang="en-US" sz="1600"/>
              <a:t>에 의해 처리된다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Rasterization stage : </a:t>
            </a:r>
            <a:r>
              <a:rPr lang="ko-KR" altLang="en-US" sz="1600"/>
              <a:t>이 단계에선 일반적으로 </a:t>
            </a:r>
            <a:r>
              <a:rPr lang="en-US" altLang="ko-KR" sz="1600"/>
              <a:t>3</a:t>
            </a:r>
            <a:r>
              <a:rPr lang="ko-KR" altLang="en-US" sz="1600"/>
              <a:t>개의 버텍스를 하나의 삼각형이라 간주하고</a:t>
            </a:r>
            <a:r>
              <a:rPr lang="en-US" altLang="ko-KR" sz="1600"/>
              <a:t>, </a:t>
            </a:r>
            <a:r>
              <a:rPr lang="ko-KR" altLang="en-US" sz="1600"/>
              <a:t>그 삼각형이 그려질 모든 픽셀들을 고려하여 이들을 다음 단계로 넘긴다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Pixel stage :  </a:t>
            </a:r>
            <a:r>
              <a:rPr lang="ko-KR" altLang="en-US" sz="1600"/>
              <a:t>프로그램이 픽셀 단위로 실행되며</a:t>
            </a:r>
            <a:r>
              <a:rPr lang="en-US" altLang="ko-KR" sz="1600"/>
              <a:t>, </a:t>
            </a:r>
            <a:r>
              <a:rPr lang="ko-KR" altLang="en-US" sz="1600"/>
              <a:t>해당 픽셀의 색상을 정하고</a:t>
            </a:r>
            <a:r>
              <a:rPr lang="en-US" altLang="ko-KR" sz="1600"/>
              <a:t>,</a:t>
            </a:r>
            <a:r>
              <a:rPr lang="ko-KR" altLang="en-US" sz="1600"/>
              <a:t> 그것이 가시적인지에 대한 깊이 테스트를 수행한다</a:t>
            </a:r>
            <a:r>
              <a:rPr lang="en-US" altLang="ko-KR" sz="1600"/>
              <a:t>. </a:t>
            </a:r>
            <a:r>
              <a:rPr lang="ko-KR" altLang="en-US" sz="1600"/>
              <a:t>또한 새로 계산된 색상을 이전의 색상과 섞는 것과 같은 작업 역시 할 수 있다</a:t>
            </a:r>
            <a:r>
              <a:rPr lang="en-US" altLang="ko-KR" sz="1600"/>
              <a:t>.</a:t>
            </a:r>
          </a:p>
          <a:p>
            <a:endParaRPr lang="ko-KR" altLang="en-US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6C5211-67BA-407F-9E38-A0D8D8D00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8" y="4001294"/>
            <a:ext cx="9492343" cy="241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7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0835C-6099-4CAC-9E30-6E47390D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응용프로그램 단계</a:t>
            </a:r>
            <a:r>
              <a:rPr lang="ko-KR" altLang="en-US" sz="1000"/>
              <a:t> </a:t>
            </a:r>
            <a:r>
              <a:rPr lang="en-US" altLang="ko-KR" sz="1000"/>
              <a:t>13p~14p </a:t>
            </a:r>
            <a:r>
              <a:rPr lang="ko-KR" altLang="en-US" sz="1000"/>
              <a:t>참조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19C7E-BA8C-4C9A-A9E2-FBB95F47D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/>
              <a:t>주로 </a:t>
            </a:r>
            <a:r>
              <a:rPr lang="en-US" altLang="ko-KR" sz="1600"/>
              <a:t>CPU(</a:t>
            </a:r>
            <a:r>
              <a:rPr lang="ko-KR" altLang="en-US" sz="1600"/>
              <a:t>일부는 </a:t>
            </a:r>
            <a:r>
              <a:rPr lang="en-US" altLang="ko-KR" sz="1600"/>
              <a:t>GPU) </a:t>
            </a:r>
            <a:r>
              <a:rPr lang="ko-KR" altLang="en-US" sz="1600"/>
              <a:t>상에서 실행되며</a:t>
            </a:r>
            <a:r>
              <a:rPr lang="en-US" altLang="ko-KR" sz="1600"/>
              <a:t>, </a:t>
            </a:r>
            <a:r>
              <a:rPr lang="ko-KR" altLang="en-US" sz="1600"/>
              <a:t>구현</a:t>
            </a:r>
            <a:r>
              <a:rPr lang="en-US" altLang="ko-KR" sz="1600"/>
              <a:t>, </a:t>
            </a:r>
            <a:r>
              <a:rPr lang="ko-KR" altLang="en-US" sz="1600"/>
              <a:t>수정이 용이하다</a:t>
            </a:r>
            <a:r>
              <a:rPr lang="en-US" altLang="ko-KR" sz="1600"/>
              <a:t>. </a:t>
            </a:r>
            <a:r>
              <a:rPr lang="ko-KR" altLang="en-US" sz="1600"/>
              <a:t>또한</a:t>
            </a:r>
            <a:r>
              <a:rPr lang="en-US" altLang="ko-KR" sz="1600"/>
              <a:t>, </a:t>
            </a:r>
            <a:r>
              <a:rPr lang="ko-KR" altLang="en-US" sz="1600"/>
              <a:t>이후 스테이지에 영향을 미칠 수 있다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일부는 </a:t>
            </a:r>
            <a:r>
              <a:rPr lang="en-US" altLang="ko-KR" sz="1600">
                <a:solidFill>
                  <a:srgbClr val="FF0000"/>
                </a:solidFill>
              </a:rPr>
              <a:t>Compute shader</a:t>
            </a:r>
            <a:r>
              <a:rPr lang="ko-KR" altLang="en-US" sz="1600"/>
              <a:t>라 불리우는 별도의 방법을 사용해 </a:t>
            </a:r>
            <a:r>
              <a:rPr lang="en-US" altLang="ko-KR" sz="1600"/>
              <a:t>GPU</a:t>
            </a:r>
            <a:r>
              <a:rPr lang="ko-KR" altLang="en-US" sz="1600"/>
              <a:t>에서 처리 될 수 있다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성능 향상 때문에 몇몇 프로세서 코어들에 의해 병렬로 처리 되는데</a:t>
            </a:r>
            <a:r>
              <a:rPr lang="en-US" altLang="ko-KR" sz="1600"/>
              <a:t>, CPU </a:t>
            </a:r>
            <a:r>
              <a:rPr lang="ko-KR" altLang="en-US" sz="1600"/>
              <a:t>설계에선 이를 </a:t>
            </a:r>
            <a:r>
              <a:rPr lang="en-US" altLang="ko-KR" sz="1600">
                <a:solidFill>
                  <a:srgbClr val="FF0000"/>
                </a:solidFill>
              </a:rPr>
              <a:t>superscalar </a:t>
            </a:r>
            <a:r>
              <a:rPr lang="ko-KR" altLang="en-US" sz="1600"/>
              <a:t>구조라고 부른다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렌더될 도형</a:t>
            </a:r>
            <a:r>
              <a:rPr lang="en-US" altLang="ko-KR" sz="1600"/>
              <a:t>(</a:t>
            </a:r>
            <a:r>
              <a:rPr lang="ko-KR" altLang="en-US" sz="1600"/>
              <a:t>점</a:t>
            </a:r>
            <a:r>
              <a:rPr lang="en-US" altLang="ko-KR" sz="1600"/>
              <a:t>, </a:t>
            </a:r>
            <a:r>
              <a:rPr lang="ko-KR" altLang="en-US" sz="1600"/>
              <a:t>선</a:t>
            </a:r>
            <a:r>
              <a:rPr lang="en-US" altLang="ko-KR" sz="1600"/>
              <a:t>, </a:t>
            </a:r>
            <a:r>
              <a:rPr lang="ko-KR" altLang="en-US" sz="1600"/>
              <a:t>삼각형 등의 렌더링 프리미티브</a:t>
            </a:r>
            <a:r>
              <a:rPr lang="en-US" altLang="ko-KR" sz="1600"/>
              <a:t>)</a:t>
            </a:r>
            <a:r>
              <a:rPr lang="ko-KR" altLang="en-US" sz="1600"/>
              <a:t>들을 다음 단계인 기하 처리 단계로 전송하는데</a:t>
            </a:r>
            <a:r>
              <a:rPr lang="en-US" altLang="ko-KR" sz="1600"/>
              <a:t>, </a:t>
            </a:r>
            <a:r>
              <a:rPr lang="ko-KR" altLang="en-US" sz="1600"/>
              <a:t>이 부분이 본 단계에서 가장 중요한 작업이다</a:t>
            </a:r>
            <a:r>
              <a:rPr lang="en-US" altLang="ko-KR" sz="160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13D6E-5DD5-4B7F-ACF5-D1314E5381F2}"/>
              </a:ext>
            </a:extLst>
          </p:cNvPr>
          <p:cNvSpPr txBox="1"/>
          <p:nvPr/>
        </p:nvSpPr>
        <p:spPr>
          <a:xfrm>
            <a:off x="1574869" y="4465513"/>
            <a:ext cx="39340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Compute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Shader</a:t>
            </a:r>
          </a:p>
          <a:p>
            <a:pPr algn="ctr"/>
            <a:r>
              <a:rPr lang="en-US" altLang="ko-KR" sz="1600"/>
              <a:t>GPU</a:t>
            </a:r>
            <a:r>
              <a:rPr lang="ko-KR" altLang="en-US" sz="1600"/>
              <a:t>에서 처리되는 프로그램으로</a:t>
            </a:r>
            <a:r>
              <a:rPr lang="en-US" altLang="ko-KR" sz="1600"/>
              <a:t>,</a:t>
            </a:r>
          </a:p>
          <a:p>
            <a:pPr algn="ctr"/>
            <a:r>
              <a:rPr lang="ko-KR" altLang="en-US" sz="1600"/>
              <a:t>렌더링</a:t>
            </a:r>
            <a:r>
              <a:rPr lang="en-US" altLang="ko-KR" sz="1600"/>
              <a:t> </a:t>
            </a:r>
            <a:r>
              <a:rPr lang="ko-KR" altLang="en-US" sz="1600"/>
              <a:t>파이프라인과는</a:t>
            </a:r>
            <a:r>
              <a:rPr lang="en-US" altLang="ko-KR" sz="1600"/>
              <a:t> </a:t>
            </a:r>
            <a:r>
              <a:rPr lang="ko-KR" altLang="en-US" sz="1600"/>
              <a:t>별개로 동작한다</a:t>
            </a:r>
            <a:r>
              <a:rPr lang="en-US" altLang="ko-KR" sz="160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A8A82-F478-432D-BB07-86FB72162A63}"/>
              </a:ext>
            </a:extLst>
          </p:cNvPr>
          <p:cNvSpPr txBox="1"/>
          <p:nvPr/>
        </p:nvSpPr>
        <p:spPr>
          <a:xfrm>
            <a:off x="6683042" y="4465513"/>
            <a:ext cx="39340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Superscalar</a:t>
            </a:r>
          </a:p>
          <a:p>
            <a:pPr algn="ctr"/>
            <a:r>
              <a:rPr lang="ko-KR" altLang="en-US" sz="1600"/>
              <a:t>명령어 파이프라인을 여러 개를 두어</a:t>
            </a:r>
            <a:endParaRPr lang="en-US" altLang="ko-KR" sz="1600"/>
          </a:p>
          <a:p>
            <a:pPr algn="ctr"/>
            <a:r>
              <a:rPr lang="ko-KR" altLang="en-US" sz="1600"/>
              <a:t>명령어를 동시에 실행하는 기능이다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44232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8274B-607B-4B0A-9167-91820CBE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기하 처리 단계</a:t>
            </a:r>
            <a:r>
              <a:rPr lang="ko-KR" altLang="en-US" sz="1000"/>
              <a:t> </a:t>
            </a:r>
            <a:r>
              <a:rPr lang="en-US" altLang="ko-KR" sz="1000"/>
              <a:t>14~15p </a:t>
            </a:r>
            <a:r>
              <a:rPr lang="ko-KR" altLang="en-US" sz="1000"/>
              <a:t>참조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81BC7-A497-45C5-8B7D-703FBA01B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/>
              <a:t>GPU</a:t>
            </a:r>
            <a:r>
              <a:rPr lang="ko-KR" altLang="en-US" sz="1600"/>
              <a:t>상의 스테이지로</a:t>
            </a:r>
            <a:r>
              <a:rPr lang="en-US" altLang="ko-KR" sz="1600"/>
              <a:t>, </a:t>
            </a:r>
            <a:r>
              <a:rPr lang="ko-KR" altLang="en-US" sz="1600"/>
              <a:t>대부분의 삼각형</a:t>
            </a:r>
            <a:r>
              <a:rPr lang="en-US" altLang="ko-KR" sz="1600"/>
              <a:t>, </a:t>
            </a:r>
            <a:r>
              <a:rPr lang="ko-KR" altLang="en-US" sz="1600"/>
              <a:t>버텍스의 조작을 책임진다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이 단계는 버텍스 셰이딩</a:t>
            </a:r>
            <a:r>
              <a:rPr lang="en-US" altLang="ko-KR" sz="1600"/>
              <a:t>, </a:t>
            </a:r>
            <a:r>
              <a:rPr lang="ko-KR" altLang="en-US" sz="1600"/>
              <a:t>투영</a:t>
            </a:r>
            <a:r>
              <a:rPr lang="en-US" altLang="ko-KR" sz="1600"/>
              <a:t>, </a:t>
            </a:r>
            <a:r>
              <a:rPr lang="ko-KR" altLang="en-US" sz="1600"/>
              <a:t>클리핑</a:t>
            </a:r>
            <a:r>
              <a:rPr lang="en-US" altLang="ko-KR" sz="1600"/>
              <a:t>, </a:t>
            </a:r>
            <a:r>
              <a:rPr lang="ko-KR" altLang="en-US" sz="1600"/>
              <a:t>화면 맵핑으로 다시 분할된다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D88DFA-BBB4-4753-BA4F-09C06A99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86" y="4001294"/>
            <a:ext cx="10489314" cy="175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1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20DF-E66D-44E2-A2EE-1EC744D5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기하 처리 단계 </a:t>
            </a:r>
            <a:r>
              <a:rPr lang="en-US" altLang="ko-KR"/>
              <a:t>– </a:t>
            </a:r>
            <a:r>
              <a:rPr lang="ko-KR" altLang="en-US"/>
              <a:t>버텍스 셰이딩</a:t>
            </a:r>
            <a:r>
              <a:rPr lang="ko-KR" altLang="en-US" sz="1000"/>
              <a:t> </a:t>
            </a:r>
            <a:r>
              <a:rPr lang="en-US" altLang="ko-KR" sz="1000"/>
              <a:t>15p~18p </a:t>
            </a:r>
            <a:r>
              <a:rPr lang="ko-KR" altLang="en-US" sz="1000"/>
              <a:t>참조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2A1C4-9284-4D2E-BDC8-37C62C06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/>
              <a:t>이 과정에선 버텍스의 위치를 계산하는 것과</a:t>
            </a:r>
            <a:r>
              <a:rPr lang="en-US" altLang="ko-KR" sz="1600"/>
              <a:t> </a:t>
            </a:r>
            <a:r>
              <a:rPr lang="ko-KR" altLang="en-US" sz="1600"/>
              <a:t>법선</a:t>
            </a:r>
            <a:r>
              <a:rPr lang="en-US" altLang="ko-KR" sz="1600"/>
              <a:t>, </a:t>
            </a:r>
            <a:r>
              <a:rPr lang="ko-KR" altLang="en-US" sz="1600"/>
              <a:t>텍스쳐 좌표와 같은 버텍스 출력 데이터를</a:t>
            </a:r>
            <a:r>
              <a:rPr lang="en-US" altLang="ko-KR" sz="1600"/>
              <a:t> </a:t>
            </a:r>
            <a:r>
              <a:rPr lang="ko-KR" altLang="en-US" sz="1600"/>
              <a:t>정하는 두 가지 주요 작업이 수행된다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먼저</a:t>
            </a:r>
            <a:r>
              <a:rPr lang="en-US" altLang="ko-KR" sz="1600"/>
              <a:t>, </a:t>
            </a:r>
            <a:r>
              <a:rPr lang="ko-KR" altLang="en-US" sz="1600"/>
              <a:t>모델 고유의 공간인 로컬 좌표계에서 월드 좌표계로 변환한다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투영과 클리핑을 위해</a:t>
            </a:r>
            <a:r>
              <a:rPr lang="en-US" altLang="ko-KR" sz="1600"/>
              <a:t>, </a:t>
            </a:r>
            <a:r>
              <a:rPr lang="ko-KR" altLang="en-US" sz="1600"/>
              <a:t>뷰 변환을 통해 뷰 공간으로 변환한다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투영</a:t>
            </a:r>
            <a:r>
              <a:rPr lang="en-US" altLang="ko-KR" sz="1600"/>
              <a:t>(</a:t>
            </a:r>
            <a:r>
              <a:rPr lang="ko-KR" altLang="en-US" sz="1600"/>
              <a:t>직교</a:t>
            </a:r>
            <a:r>
              <a:rPr lang="en-US" altLang="ko-KR" sz="1600"/>
              <a:t> or </a:t>
            </a:r>
            <a:r>
              <a:rPr lang="ko-KR" altLang="en-US" sz="1600"/>
              <a:t>원근</a:t>
            </a:r>
            <a:r>
              <a:rPr lang="en-US" altLang="ko-KR" sz="1600"/>
              <a:t>)</a:t>
            </a:r>
            <a:r>
              <a:rPr lang="ko-KR" altLang="en-US" sz="1600"/>
              <a:t> 변환을 통해 절두체를 </a:t>
            </a:r>
            <a:r>
              <a:rPr lang="en-US" altLang="ko-KR" sz="1600"/>
              <a:t>NDC(Normalized Device Coordinates)</a:t>
            </a:r>
            <a:r>
              <a:rPr lang="ko-KR" altLang="en-US" sz="1600"/>
              <a:t>로 변환한다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텍스쳐 좌표</a:t>
            </a:r>
            <a:r>
              <a:rPr lang="en-US" altLang="ko-KR" sz="1600"/>
              <a:t>, </a:t>
            </a:r>
            <a:r>
              <a:rPr lang="ko-KR" altLang="en-US" sz="1600"/>
              <a:t>음영 등은 삼각형 단위로 보간되어 다음 단계로 전송된다</a:t>
            </a:r>
            <a:r>
              <a:rPr lang="en-US" altLang="ko-KR" sz="160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AAC697-619B-4A81-967D-A6673316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19" y="4001294"/>
            <a:ext cx="5456830" cy="1726648"/>
          </a:xfrm>
          <a:prstGeom prst="rect">
            <a:avLst/>
          </a:prstGeom>
        </p:spPr>
      </p:pic>
      <p:pic>
        <p:nvPicPr>
          <p:cNvPr id="1026" name="Picture 2" descr="https://mblogthumb-phinf.pstatic.net/20150924_189/jidon333_1443102582289yf27f_PNG/projection.png?type=w2">
            <a:extLst>
              <a:ext uri="{FF2B5EF4-FFF2-40B4-BE49-F238E27FC236}">
                <a16:creationId xmlns:a16="http://schemas.microsoft.com/office/drawing/2014/main" id="{754B6D58-65D6-4D37-B96F-6AAB53488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68" y="3842295"/>
            <a:ext cx="3233509" cy="18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88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3659-DCBB-4C47-8B8D-B354960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기하 처리 단계 </a:t>
            </a:r>
            <a:r>
              <a:rPr lang="en-US" altLang="ko-KR"/>
              <a:t>– </a:t>
            </a:r>
            <a:r>
              <a:rPr lang="ko-KR" altLang="en-US"/>
              <a:t>선택적 정점 처리</a:t>
            </a:r>
            <a:r>
              <a:rPr lang="ko-KR" altLang="en-US" sz="1000"/>
              <a:t> </a:t>
            </a:r>
            <a:r>
              <a:rPr lang="en-US" altLang="ko-KR" sz="1000"/>
              <a:t>18p~19p </a:t>
            </a:r>
            <a:r>
              <a:rPr lang="ko-KR" altLang="en-US" sz="1000"/>
              <a:t>참조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D2F8F-E450-40AC-AF12-AB45BB78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/>
              <a:t>테셀레이션</a:t>
            </a:r>
            <a:r>
              <a:rPr lang="en-US" altLang="ko-KR" sz="1600"/>
              <a:t>, </a:t>
            </a:r>
            <a:r>
              <a:rPr lang="ko-KR" altLang="en-US" sz="1600"/>
              <a:t>기하 셰이딩</a:t>
            </a:r>
            <a:r>
              <a:rPr lang="en-US" altLang="ko-KR" sz="1600"/>
              <a:t>, </a:t>
            </a:r>
            <a:r>
              <a:rPr lang="ko-KR" altLang="en-US" sz="1600"/>
              <a:t>스트림 출력이 속하는 곳으로</a:t>
            </a:r>
            <a:r>
              <a:rPr lang="en-US" altLang="ko-KR" sz="1600"/>
              <a:t>, </a:t>
            </a:r>
            <a:r>
              <a:rPr lang="ko-KR" altLang="en-US" sz="1600"/>
              <a:t>하드웨어의 지원 여부와 프로그래머의 의도에 따라 선택적으로 사용된다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테셀레이션 </a:t>
            </a:r>
            <a:r>
              <a:rPr lang="en-US" altLang="ko-KR" sz="1600"/>
              <a:t>: </a:t>
            </a:r>
            <a:r>
              <a:rPr lang="ko-KR" altLang="en-US" sz="1600"/>
              <a:t>필요에 따라 삼각형의 개수를 늘려 물체의 퀄리티</a:t>
            </a:r>
            <a:r>
              <a:rPr lang="en-US" altLang="ko-KR" sz="1600"/>
              <a:t>(</a:t>
            </a:r>
            <a:r>
              <a:rPr lang="ko-KR" altLang="en-US" sz="1600"/>
              <a:t>특히 곡면</a:t>
            </a:r>
            <a:r>
              <a:rPr lang="en-US" altLang="ko-KR" sz="1600"/>
              <a:t>)</a:t>
            </a:r>
            <a:r>
              <a:rPr lang="ko-KR" altLang="en-US" sz="1600"/>
              <a:t>를 높이는 방법으로</a:t>
            </a:r>
            <a:r>
              <a:rPr lang="en-US" altLang="ko-KR" sz="1600"/>
              <a:t>,</a:t>
            </a:r>
            <a:br>
              <a:rPr lang="en-US" altLang="ko-KR" sz="1600"/>
            </a:br>
            <a:r>
              <a:rPr lang="en-US" altLang="ko-KR" sz="1600"/>
              <a:t>Hull Shader, Tessellator, Domain Shader</a:t>
            </a:r>
            <a:r>
              <a:rPr lang="ko-KR" altLang="en-US" sz="1600"/>
              <a:t>의 과정을 거친다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기하 셰이딩 </a:t>
            </a:r>
            <a:r>
              <a:rPr lang="en-US" altLang="ko-KR" sz="1600"/>
              <a:t>: </a:t>
            </a:r>
            <a:r>
              <a:rPr lang="ko-KR" altLang="en-US" sz="1600"/>
              <a:t>다양한 종류의 프리미티브를 취하고</a:t>
            </a:r>
            <a:r>
              <a:rPr lang="en-US" altLang="ko-KR" sz="1600"/>
              <a:t>, </a:t>
            </a:r>
            <a:r>
              <a:rPr lang="ko-KR" altLang="en-US" sz="1600"/>
              <a:t>새로운 정점을 생성 할 수 있다는 점에서 테셀레이션과 같다</a:t>
            </a:r>
            <a:r>
              <a:rPr lang="en-US" altLang="ko-KR" sz="1600"/>
              <a:t>. </a:t>
            </a:r>
            <a:r>
              <a:rPr lang="ko-KR" altLang="en-US" sz="1600"/>
              <a:t>단</a:t>
            </a:r>
            <a:r>
              <a:rPr lang="en-US" altLang="ko-KR" sz="1600"/>
              <a:t>, </a:t>
            </a:r>
            <a:r>
              <a:rPr lang="ko-KR" altLang="en-US" sz="1600"/>
              <a:t>이 생성은 범위와 출력 프리미티브 유형이 제한되어있다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스트림 출력 </a:t>
            </a:r>
            <a:r>
              <a:rPr lang="en-US" altLang="ko-KR" sz="1600"/>
              <a:t>: </a:t>
            </a:r>
            <a:r>
              <a:rPr lang="ko-KR" altLang="en-US" sz="1600"/>
              <a:t>앞서 처리된 정점을 나머지 파이프라인으로 전달하는 과정이다</a:t>
            </a:r>
            <a:r>
              <a:rPr lang="en-US" altLang="ko-KR" sz="1600"/>
              <a:t>. </a:t>
            </a:r>
            <a:r>
              <a:rPr lang="ko-KR" altLang="en-US" sz="1600"/>
              <a:t>또한</a:t>
            </a:r>
            <a:r>
              <a:rPr lang="en-US" altLang="ko-KR" sz="1600"/>
              <a:t>, </a:t>
            </a:r>
            <a:r>
              <a:rPr lang="ko-KR" altLang="en-US" sz="1600"/>
              <a:t>배열에 출력하는 것도 가능하다</a:t>
            </a:r>
            <a:r>
              <a:rPr lang="en-US" altLang="ko-KR" sz="1600"/>
              <a:t>. </a:t>
            </a:r>
            <a:r>
              <a:rPr lang="ko-KR" altLang="en-US" sz="1600"/>
              <a:t>이 데이터는 이후 패스에서 </a:t>
            </a:r>
            <a:r>
              <a:rPr lang="en-US" altLang="ko-KR" sz="1600"/>
              <a:t>CPU </a:t>
            </a:r>
            <a:r>
              <a:rPr lang="ko-KR" altLang="en-US" sz="1600"/>
              <a:t>혹은 </a:t>
            </a:r>
            <a:r>
              <a:rPr lang="en-US" altLang="ko-KR" sz="1600"/>
              <a:t>GPU </a:t>
            </a:r>
            <a:r>
              <a:rPr lang="ko-KR" altLang="en-US" sz="1600"/>
              <a:t>자체에서 사용이 가능하다</a:t>
            </a:r>
            <a:r>
              <a:rPr lang="en-US" altLang="ko-KR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864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755</Words>
  <Application>Microsoft Office PowerPoint</Application>
  <PresentationFormat>와이드스크린</PresentationFormat>
  <Paragraphs>64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Real-Time Rendering 4th </vt:lpstr>
      <vt:lpstr>Ch.2 The Graphics Rendering Pipeline</vt:lpstr>
      <vt:lpstr>렌더링 파이프라인? 11p 참조</vt:lpstr>
      <vt:lpstr>특징 12p 참조</vt:lpstr>
      <vt:lpstr>구조 개론 13p 참조</vt:lpstr>
      <vt:lpstr>응용프로그램 단계 13p~14p 참조</vt:lpstr>
      <vt:lpstr>기하 처리 단계 14~15p 참조</vt:lpstr>
      <vt:lpstr>기하 처리 단계 – 버텍스 셰이딩 15p~18p 참조</vt:lpstr>
      <vt:lpstr>기하 처리 단계 – 선택적 정점 처리 18p~19p 참조</vt:lpstr>
      <vt:lpstr>기하 처리 단계 – 클리핑 19p~20p 참조</vt:lpstr>
      <vt:lpstr>기하 처리 단계 – 화면 맵핑 20p~21p 참조</vt:lpstr>
      <vt:lpstr>래스터화 21p~22p 참조</vt:lpstr>
      <vt:lpstr>픽셀 처리 22p~ 참조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VIRI DITY</dc:creator>
  <cp:lastModifiedBy>VIRI DITY</cp:lastModifiedBy>
  <cp:revision>197</cp:revision>
  <dcterms:created xsi:type="dcterms:W3CDTF">2018-09-30T00:12:09Z</dcterms:created>
  <dcterms:modified xsi:type="dcterms:W3CDTF">2018-10-08T09:21:13Z</dcterms:modified>
</cp:coreProperties>
</file>