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70" r:id="rId10"/>
    <p:sldId id="265" r:id="rId11"/>
    <p:sldId id="271" r:id="rId12"/>
    <p:sldId id="266" r:id="rId13"/>
    <p:sldId id="269" r:id="rId14"/>
    <p:sldId id="267" r:id="rId15"/>
    <p:sldId id="268" r:id="rId16"/>
    <p:sldId id="272" r:id="rId17"/>
    <p:sldId id="273" r:id="rId18"/>
    <p:sldId id="275" r:id="rId19"/>
    <p:sldId id="277" r:id="rId20"/>
    <p:sldId id="287" r:id="rId21"/>
    <p:sldId id="288" r:id="rId22"/>
    <p:sldId id="279" r:id="rId23"/>
    <p:sldId id="280" r:id="rId24"/>
    <p:sldId id="290" r:id="rId25"/>
    <p:sldId id="291" r:id="rId26"/>
    <p:sldId id="292" r:id="rId27"/>
    <p:sldId id="281" r:id="rId28"/>
    <p:sldId id="283" r:id="rId29"/>
    <p:sldId id="284" r:id="rId30"/>
    <p:sldId id="294" r:id="rId31"/>
    <p:sldId id="295" r:id="rId32"/>
    <p:sldId id="293" r:id="rId33"/>
    <p:sldId id="286" r:id="rId34"/>
    <p:sldId id="29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树图基础" id="{532BA735-C97C-4369-B745-534548CFD09A}">
          <p14:sldIdLst>
            <p14:sldId id="256"/>
            <p14:sldId id="258"/>
            <p14:sldId id="259"/>
            <p14:sldId id="260"/>
            <p14:sldId id="261"/>
            <p14:sldId id="262"/>
          </p14:sldIdLst>
        </p14:section>
        <p14:section name="Binary Search Tree" id="{16CE70CC-0E5B-49EA-881B-2EF19984CA5E}">
          <p14:sldIdLst>
            <p14:sldId id="263"/>
            <p14:sldId id="264"/>
            <p14:sldId id="270"/>
            <p14:sldId id="265"/>
            <p14:sldId id="271"/>
            <p14:sldId id="266"/>
            <p14:sldId id="269"/>
            <p14:sldId id="267"/>
            <p14:sldId id="268"/>
            <p14:sldId id="272"/>
            <p14:sldId id="273"/>
          </p14:sldIdLst>
        </p14:section>
        <p14:section name="Treap" id="{C0AB4A6F-5274-4633-82E4-166DD7343258}">
          <p14:sldIdLst>
            <p14:sldId id="275"/>
            <p14:sldId id="277"/>
            <p14:sldId id="287"/>
            <p14:sldId id="288"/>
            <p14:sldId id="279"/>
            <p14:sldId id="280"/>
            <p14:sldId id="290"/>
            <p14:sldId id="291"/>
            <p14:sldId id="292"/>
            <p14:sldId id="281"/>
            <p14:sldId id="283"/>
            <p14:sldId id="284"/>
            <p14:sldId id="294"/>
            <p14:sldId id="295"/>
            <p14:sldId id="293"/>
            <p14:sldId id="286"/>
          </p14:sldIdLst>
        </p14:section>
        <p14:section name="Bonus Problems" id="{99077BBB-A6CD-45EE-9D5D-A3BCEB761E25}">
          <p14:sldIdLst>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A04B6-38C1-4920-8BF8-6E79C5455E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098AE9-FD71-4F39-8213-018F0653D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8AD925-F795-4FEF-9E70-774CDA160C69}"/>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5" name="页脚占位符 4">
            <a:extLst>
              <a:ext uri="{FF2B5EF4-FFF2-40B4-BE49-F238E27FC236}">
                <a16:creationId xmlns:a16="http://schemas.microsoft.com/office/drawing/2014/main" id="{928112B9-AEF6-4D95-A569-1177E5C3D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FE3ADD-B465-4997-A793-AA381D765517}"/>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51362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4AB56-EC3D-4D5D-8D16-9BF721FD1C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07A0F9-2CBC-496D-A264-7A233E4828A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C00435-78EB-48C5-B546-4560A7ADC2A5}"/>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5" name="页脚占位符 4">
            <a:extLst>
              <a:ext uri="{FF2B5EF4-FFF2-40B4-BE49-F238E27FC236}">
                <a16:creationId xmlns:a16="http://schemas.microsoft.com/office/drawing/2014/main" id="{2AE8E65B-2CEF-49EE-90D1-D60077C381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0DC5DA-9E54-4111-917A-96F8C50750EB}"/>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347129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D964271-9715-46EA-B843-C227B84FCC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223B6D-E0B3-4E81-9529-A800056A03E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EEE640-5A0B-4145-BF48-F876AA0CD48C}"/>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5" name="页脚占位符 4">
            <a:extLst>
              <a:ext uri="{FF2B5EF4-FFF2-40B4-BE49-F238E27FC236}">
                <a16:creationId xmlns:a16="http://schemas.microsoft.com/office/drawing/2014/main" id="{FEA444D1-43DB-4E1B-AEAC-3E9A51B6E5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E46094-6A68-40FE-A5AC-A689BAA08745}"/>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148157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51874-DD35-4005-836E-058ED5744E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F07E7A-9E34-4458-A8F7-75D26952E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7D2995-43E6-4F04-BEDF-2C4859CDAA4E}"/>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5" name="页脚占位符 4">
            <a:extLst>
              <a:ext uri="{FF2B5EF4-FFF2-40B4-BE49-F238E27FC236}">
                <a16:creationId xmlns:a16="http://schemas.microsoft.com/office/drawing/2014/main" id="{5FAB095B-1CF9-4E0D-9D0F-8E907E5771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EE5D2F-9246-48A0-A24C-6D65CE0FA685}"/>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90819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09870-5C6E-418E-B6E7-5B3578160A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C88876-4DB8-4A4E-8453-1F2D3E04E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559A7EE-18C6-4970-B9A6-16EA67EFDB32}"/>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5" name="页脚占位符 4">
            <a:extLst>
              <a:ext uri="{FF2B5EF4-FFF2-40B4-BE49-F238E27FC236}">
                <a16:creationId xmlns:a16="http://schemas.microsoft.com/office/drawing/2014/main" id="{82840CDB-B20D-43C9-83CD-65BABCB13C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416D09-C6EA-4AAD-ACBD-0E04CEADEF6D}"/>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327672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1BF25-0A8A-40E1-B458-D827A1FF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2B73D5-653F-4F2A-9A52-C6B49AC809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33BB61F-46B5-4134-B209-BFB7A16DBB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45584A3-2238-4691-94C9-8B456AD83A73}"/>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6" name="页脚占位符 5">
            <a:extLst>
              <a:ext uri="{FF2B5EF4-FFF2-40B4-BE49-F238E27FC236}">
                <a16:creationId xmlns:a16="http://schemas.microsoft.com/office/drawing/2014/main" id="{7D73540B-B9E9-4582-963C-1E48A2FC33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784085-0C3E-4156-B430-0EA7B7F06B83}"/>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294574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F62F9-7368-4A81-B00B-16BA05B34A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3044828-7199-439E-9998-7A94EB393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C877E03-020F-4097-9563-32C32CCA4DB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C95C326-865D-4ACF-8F16-9A0F712AC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7FF06E3-B424-4D64-861F-D3E33E7EB54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F01693-B50F-4371-907D-C9278D809BDB}"/>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8" name="页脚占位符 7">
            <a:extLst>
              <a:ext uri="{FF2B5EF4-FFF2-40B4-BE49-F238E27FC236}">
                <a16:creationId xmlns:a16="http://schemas.microsoft.com/office/drawing/2014/main" id="{B2B83418-FFE6-4032-B690-6FC034BB5F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6665628-51C7-49F8-BC89-1B872F01DBD8}"/>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420438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310D4-3530-4BAC-B437-F461215B3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7E3743-0C9B-4E12-81A6-075910EF7573}"/>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4" name="页脚占位符 3">
            <a:extLst>
              <a:ext uri="{FF2B5EF4-FFF2-40B4-BE49-F238E27FC236}">
                <a16:creationId xmlns:a16="http://schemas.microsoft.com/office/drawing/2014/main" id="{13E051E4-369A-47BB-A300-AB7E9AD8DE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2B90A7-D7A2-4A6E-86CE-70448469803F}"/>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309049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3D45C2-7D1E-473E-9D6E-57F3E10302FB}"/>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3" name="页脚占位符 2">
            <a:extLst>
              <a:ext uri="{FF2B5EF4-FFF2-40B4-BE49-F238E27FC236}">
                <a16:creationId xmlns:a16="http://schemas.microsoft.com/office/drawing/2014/main" id="{94FF0E89-4495-4062-9D80-39E4148160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441937-CB31-4EE3-AC0B-0E2BAEBDB9CF}"/>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392186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DF2DE-109A-410B-99C6-34E1B2F46B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BD8FD4-DBF1-4DD9-B46E-175473C84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48831D2-CA79-4A74-94D6-8C150AD54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DD236B-AC8E-41E2-A0C3-7BD59C1BF904}"/>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6" name="页脚占位符 5">
            <a:extLst>
              <a:ext uri="{FF2B5EF4-FFF2-40B4-BE49-F238E27FC236}">
                <a16:creationId xmlns:a16="http://schemas.microsoft.com/office/drawing/2014/main" id="{BC9BBC5E-1CA7-4DFC-AE18-18E96885AD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28EA4F-B094-471D-BE4C-89B6FDC409A1}"/>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28307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8A11E-B824-4513-89B8-2381289A20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E37B19-D67B-40B2-B4BF-8CBD2B011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9A21DD-5A96-43C5-A4C9-A6ECC541A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C93DD0-FE9C-4902-A15D-59DFB4987D59}"/>
              </a:ext>
            </a:extLst>
          </p:cNvPr>
          <p:cNvSpPr>
            <a:spLocks noGrp="1"/>
          </p:cNvSpPr>
          <p:nvPr>
            <p:ph type="dt" sz="half" idx="10"/>
          </p:nvPr>
        </p:nvSpPr>
        <p:spPr/>
        <p:txBody>
          <a:bodyPr/>
          <a:lstStyle/>
          <a:p>
            <a:fld id="{7D796D7B-5D71-41B4-B9D8-3B3206C3C032}" type="datetimeFigureOut">
              <a:rPr lang="zh-CN" altLang="en-US" smtClean="0"/>
              <a:t>2018/2/4</a:t>
            </a:fld>
            <a:endParaRPr lang="zh-CN" altLang="en-US"/>
          </a:p>
        </p:txBody>
      </p:sp>
      <p:sp>
        <p:nvSpPr>
          <p:cNvPr id="6" name="页脚占位符 5">
            <a:extLst>
              <a:ext uri="{FF2B5EF4-FFF2-40B4-BE49-F238E27FC236}">
                <a16:creationId xmlns:a16="http://schemas.microsoft.com/office/drawing/2014/main" id="{4DE7A4A7-79B7-4184-978F-9649970BB6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F5C268-4840-4EA2-B538-C08DB8991B74}"/>
              </a:ext>
            </a:extLst>
          </p:cNvPr>
          <p:cNvSpPr>
            <a:spLocks noGrp="1"/>
          </p:cNvSpPr>
          <p:nvPr>
            <p:ph type="sldNum" sz="quarter" idx="12"/>
          </p:nvPr>
        </p:nvSpPr>
        <p:spPr/>
        <p:txBody>
          <a:body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100924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3C2370A-C4BC-4663-A46A-E5C859611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F1709F-FD21-4E7F-9C84-FF2209A62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99355C3-FFDC-40FC-A91B-3AF66758B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96D7B-5D71-41B4-B9D8-3B3206C3C032}" type="datetimeFigureOut">
              <a:rPr lang="zh-CN" altLang="en-US" smtClean="0"/>
              <a:t>2018/2/4</a:t>
            </a:fld>
            <a:endParaRPr lang="zh-CN" altLang="en-US"/>
          </a:p>
        </p:txBody>
      </p:sp>
      <p:sp>
        <p:nvSpPr>
          <p:cNvPr id="5" name="页脚占位符 4">
            <a:extLst>
              <a:ext uri="{FF2B5EF4-FFF2-40B4-BE49-F238E27FC236}">
                <a16:creationId xmlns:a16="http://schemas.microsoft.com/office/drawing/2014/main" id="{CD826552-DF03-4F8E-B21E-BD3A6EADD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3612D6-C804-4347-8AA2-571DB8D19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263BB-E1DE-443C-8BF1-06AA4929238F}" type="slidenum">
              <a:rPr lang="zh-CN" altLang="en-US" smtClean="0"/>
              <a:t>‹#›</a:t>
            </a:fld>
            <a:endParaRPr lang="zh-CN" altLang="en-US"/>
          </a:p>
        </p:txBody>
      </p:sp>
    </p:spTree>
    <p:extLst>
      <p:ext uri="{BB962C8B-B14F-4D97-AF65-F5344CB8AC3E}">
        <p14:creationId xmlns:p14="http://schemas.microsoft.com/office/powerpoint/2010/main" val="25840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276FD-1A06-4616-8811-9D1FC82789B7}"/>
              </a:ext>
            </a:extLst>
          </p:cNvPr>
          <p:cNvSpPr>
            <a:spLocks noGrp="1"/>
          </p:cNvSpPr>
          <p:nvPr>
            <p:ph type="ctrTitle"/>
          </p:nvPr>
        </p:nvSpPr>
        <p:spPr>
          <a:xfrm>
            <a:off x="1524000" y="776133"/>
            <a:ext cx="9144000" cy="2387600"/>
          </a:xfrm>
        </p:spPr>
        <p:txBody>
          <a:bodyPr>
            <a:normAutofit/>
          </a:bodyPr>
          <a:lstStyle/>
          <a:p>
            <a:r>
              <a:rPr lang="zh-CN" altLang="en-US" sz="8000" b="1" dirty="0"/>
              <a:t>树图基础</a:t>
            </a:r>
          </a:p>
        </p:txBody>
      </p:sp>
      <p:sp>
        <p:nvSpPr>
          <p:cNvPr id="3" name="副标题 2">
            <a:extLst>
              <a:ext uri="{FF2B5EF4-FFF2-40B4-BE49-F238E27FC236}">
                <a16:creationId xmlns:a16="http://schemas.microsoft.com/office/drawing/2014/main" id="{E670BC12-DC58-422F-8BC2-CFD89962DF96}"/>
              </a:ext>
            </a:extLst>
          </p:cNvPr>
          <p:cNvSpPr>
            <a:spLocks noGrp="1"/>
          </p:cNvSpPr>
          <p:nvPr>
            <p:ph type="subTitle" idx="1"/>
          </p:nvPr>
        </p:nvSpPr>
        <p:spPr/>
        <p:txBody>
          <a:bodyPr>
            <a:normAutofit/>
          </a:bodyPr>
          <a:lstStyle/>
          <a:p>
            <a:endParaRPr lang="en-US" altLang="zh-CN" dirty="0"/>
          </a:p>
          <a:p>
            <a:r>
              <a:rPr lang="en-US" altLang="zh-CN" dirty="0"/>
              <a:t>LargeDumpling</a:t>
            </a:r>
          </a:p>
          <a:p>
            <a:r>
              <a:rPr lang="en-US" altLang="zh-CN" sz="1800" dirty="0"/>
              <a:t>Feb. 4</a:t>
            </a:r>
            <a:r>
              <a:rPr lang="en-US" altLang="zh-CN" sz="1800" baseline="30000" dirty="0"/>
              <a:t>th</a:t>
            </a:r>
            <a:r>
              <a:rPr lang="en-US" altLang="zh-CN" sz="1800" dirty="0"/>
              <a:t> 2018</a:t>
            </a:r>
          </a:p>
        </p:txBody>
      </p:sp>
    </p:spTree>
    <p:extLst>
      <p:ext uri="{BB962C8B-B14F-4D97-AF65-F5344CB8AC3E}">
        <p14:creationId xmlns:p14="http://schemas.microsoft.com/office/powerpoint/2010/main" val="412881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3011-C82E-420F-8AA4-193D45CB051E}"/>
              </a:ext>
            </a:extLst>
          </p:cNvPr>
          <p:cNvSpPr>
            <a:spLocks noGrp="1"/>
          </p:cNvSpPr>
          <p:nvPr>
            <p:ph type="title"/>
          </p:nvPr>
        </p:nvSpPr>
        <p:spPr/>
        <p:txBody>
          <a:bodyPr/>
          <a:lstStyle/>
          <a:p>
            <a:r>
              <a:rPr lang="zh-CN" altLang="en-US" dirty="0"/>
              <a:t>二叉搜索树的基本操作</a:t>
            </a:r>
            <a:r>
              <a:rPr lang="en-US" altLang="zh-CN" dirty="0"/>
              <a:t>——</a:t>
            </a:r>
            <a:r>
              <a:rPr lang="zh-CN" altLang="en-US" dirty="0"/>
              <a:t>插入元素</a:t>
            </a:r>
          </a:p>
        </p:txBody>
      </p:sp>
      <p:sp>
        <p:nvSpPr>
          <p:cNvPr id="3" name="内容占位符 2">
            <a:extLst>
              <a:ext uri="{FF2B5EF4-FFF2-40B4-BE49-F238E27FC236}">
                <a16:creationId xmlns:a16="http://schemas.microsoft.com/office/drawing/2014/main" id="{DFE8DA28-596F-4478-8077-8FAC947442B5}"/>
              </a:ext>
            </a:extLst>
          </p:cNvPr>
          <p:cNvSpPr>
            <a:spLocks noGrp="1"/>
          </p:cNvSpPr>
          <p:nvPr>
            <p:ph idx="1"/>
          </p:nvPr>
        </p:nvSpPr>
        <p:spPr/>
        <p:txBody>
          <a:bodyPr/>
          <a:lstStyle/>
          <a:p>
            <a:r>
              <a:rPr lang="zh-CN" altLang="en-US" dirty="0"/>
              <a:t>将被插入元素与根节点的值进行对比；</a:t>
            </a:r>
            <a:endParaRPr lang="en-US" altLang="zh-CN" dirty="0"/>
          </a:p>
          <a:p>
            <a:r>
              <a:rPr lang="zh-CN" altLang="en-US" dirty="0"/>
              <a:t>若小于根节点的值则插到左子树；</a:t>
            </a:r>
            <a:endParaRPr lang="en-US" altLang="zh-CN" dirty="0"/>
          </a:p>
          <a:p>
            <a:r>
              <a:rPr lang="zh-CN" altLang="en-US" dirty="0"/>
              <a:t>若大于根节点的值则插到右子树；</a:t>
            </a:r>
            <a:endParaRPr lang="en-US" altLang="zh-CN" dirty="0"/>
          </a:p>
          <a:p>
            <a:r>
              <a:rPr lang="zh-CN" altLang="en-US" dirty="0"/>
              <a:t>若等于根节点的值则返回插入失败；</a:t>
            </a:r>
            <a:endParaRPr lang="en-US" altLang="zh-CN" dirty="0"/>
          </a:p>
          <a:p>
            <a:r>
              <a:rPr lang="en-US" altLang="zh-CN" dirty="0"/>
              <a:t>……</a:t>
            </a:r>
          </a:p>
          <a:p>
            <a:r>
              <a:rPr lang="zh-CN" altLang="en-US" dirty="0"/>
              <a:t>若到达一个空结点，则在此新建一个结点，然后返回插入成功。</a:t>
            </a:r>
            <a:endParaRPr lang="en-US" altLang="zh-CN" dirty="0"/>
          </a:p>
        </p:txBody>
      </p:sp>
    </p:spTree>
    <p:extLst>
      <p:ext uri="{BB962C8B-B14F-4D97-AF65-F5344CB8AC3E}">
        <p14:creationId xmlns:p14="http://schemas.microsoft.com/office/powerpoint/2010/main" val="327002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3011-C82E-420F-8AA4-193D45CB051E}"/>
              </a:ext>
            </a:extLst>
          </p:cNvPr>
          <p:cNvSpPr>
            <a:spLocks noGrp="1"/>
          </p:cNvSpPr>
          <p:nvPr>
            <p:ph type="title"/>
          </p:nvPr>
        </p:nvSpPr>
        <p:spPr/>
        <p:txBody>
          <a:bodyPr/>
          <a:lstStyle/>
          <a:p>
            <a:r>
              <a:rPr lang="zh-CN" altLang="en-US" dirty="0"/>
              <a:t>二叉搜索树的基本操作</a:t>
            </a:r>
            <a:r>
              <a:rPr lang="en-US" altLang="zh-CN" dirty="0"/>
              <a:t>——</a:t>
            </a:r>
            <a:r>
              <a:rPr lang="zh-CN" altLang="en-US" dirty="0"/>
              <a:t>删除元素</a:t>
            </a:r>
          </a:p>
        </p:txBody>
      </p:sp>
      <p:sp>
        <p:nvSpPr>
          <p:cNvPr id="3" name="内容占位符 2">
            <a:extLst>
              <a:ext uri="{FF2B5EF4-FFF2-40B4-BE49-F238E27FC236}">
                <a16:creationId xmlns:a16="http://schemas.microsoft.com/office/drawing/2014/main" id="{DFE8DA28-596F-4478-8077-8FAC947442B5}"/>
              </a:ext>
            </a:extLst>
          </p:cNvPr>
          <p:cNvSpPr>
            <a:spLocks noGrp="1"/>
          </p:cNvSpPr>
          <p:nvPr>
            <p:ph idx="1"/>
          </p:nvPr>
        </p:nvSpPr>
        <p:spPr/>
        <p:txBody>
          <a:bodyPr>
            <a:normAutofit lnSpcReduction="10000"/>
          </a:bodyPr>
          <a:lstStyle/>
          <a:p>
            <a:r>
              <a:rPr lang="zh-CN" altLang="en-US" dirty="0"/>
              <a:t>将被插入元素与根节点的值进行对比；</a:t>
            </a:r>
            <a:endParaRPr lang="en-US" altLang="zh-CN" dirty="0"/>
          </a:p>
          <a:p>
            <a:r>
              <a:rPr lang="zh-CN" altLang="en-US" dirty="0"/>
              <a:t>若小于根节点的值则到左子树进行删除；</a:t>
            </a:r>
            <a:endParaRPr lang="en-US" altLang="zh-CN" dirty="0"/>
          </a:p>
          <a:p>
            <a:r>
              <a:rPr lang="zh-CN" altLang="en-US" dirty="0"/>
              <a:t>若大于根节点的值则到右子树进行删除；</a:t>
            </a:r>
            <a:endParaRPr lang="en-US" altLang="zh-CN" dirty="0"/>
          </a:p>
          <a:p>
            <a:r>
              <a:rPr lang="zh-CN" altLang="en-US" dirty="0"/>
              <a:t>若等于根节点的值则分条件处理；</a:t>
            </a:r>
            <a:endParaRPr lang="en-US" altLang="zh-CN" dirty="0"/>
          </a:p>
          <a:p>
            <a:pPr lvl="1"/>
            <a:r>
              <a:rPr lang="zh-CN" altLang="en-US" dirty="0"/>
              <a:t>若根节点无左儿子或右儿子，则用其存在的儿子（若都不存在则用空结点）取代根节点的位置；</a:t>
            </a:r>
            <a:endParaRPr lang="en-US" altLang="zh-CN" dirty="0"/>
          </a:p>
          <a:p>
            <a:pPr lvl="1"/>
            <a:r>
              <a:rPr lang="zh-CN" altLang="en-US" dirty="0"/>
              <a:t>若根节点既有左儿子又有右儿子，则在其左（右）子树中寻找最大（小）的元素，用其取代根节点的位置。</a:t>
            </a:r>
            <a:endParaRPr lang="en-US" altLang="zh-CN" dirty="0"/>
          </a:p>
          <a:p>
            <a:r>
              <a:rPr lang="en-US" altLang="zh-CN" dirty="0"/>
              <a:t>……</a:t>
            </a:r>
          </a:p>
          <a:p>
            <a:r>
              <a:rPr lang="zh-CN" altLang="en-US" dirty="0"/>
              <a:t>若到达一个空结点，则返回删除失败。</a:t>
            </a:r>
            <a:endParaRPr lang="en-US" altLang="zh-CN" dirty="0"/>
          </a:p>
        </p:txBody>
      </p:sp>
    </p:spTree>
    <p:extLst>
      <p:ext uri="{BB962C8B-B14F-4D97-AF65-F5344CB8AC3E}">
        <p14:creationId xmlns:p14="http://schemas.microsoft.com/office/powerpoint/2010/main" val="271418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CC70B-99E6-40F0-A9F6-676DAA94D7AF}"/>
              </a:ext>
            </a:extLst>
          </p:cNvPr>
          <p:cNvSpPr>
            <a:spLocks noGrp="1"/>
          </p:cNvSpPr>
          <p:nvPr>
            <p:ph type="title"/>
          </p:nvPr>
        </p:nvSpPr>
        <p:spPr/>
        <p:txBody>
          <a:bodyPr/>
          <a:lstStyle/>
          <a:p>
            <a:r>
              <a:rPr lang="zh-CN" altLang="en-US" dirty="0"/>
              <a:t>代码实现</a:t>
            </a:r>
            <a:r>
              <a:rPr lang="en-US" altLang="zh-CN" dirty="0"/>
              <a:t>——</a:t>
            </a:r>
            <a:r>
              <a:rPr lang="zh-CN" altLang="en-US" dirty="0"/>
              <a:t>结点的定义</a:t>
            </a:r>
          </a:p>
        </p:txBody>
      </p:sp>
      <p:pic>
        <p:nvPicPr>
          <p:cNvPr id="8" name="内容占位符 7">
            <a:extLst>
              <a:ext uri="{FF2B5EF4-FFF2-40B4-BE49-F238E27FC236}">
                <a16:creationId xmlns:a16="http://schemas.microsoft.com/office/drawing/2014/main" id="{4905384F-E65F-4E2B-9389-D6847F017FE0}"/>
              </a:ext>
            </a:extLst>
          </p:cNvPr>
          <p:cNvPicPr>
            <a:picLocks noGrp="1" noChangeAspect="1"/>
          </p:cNvPicPr>
          <p:nvPr>
            <p:ph idx="1"/>
          </p:nvPr>
        </p:nvPicPr>
        <p:blipFill>
          <a:blip r:embed="rId2"/>
          <a:stretch>
            <a:fillRect/>
          </a:stretch>
        </p:blipFill>
        <p:spPr>
          <a:xfrm>
            <a:off x="940389" y="1690688"/>
            <a:ext cx="10311222" cy="2535890"/>
          </a:xfrm>
          <a:prstGeom prst="rect">
            <a:avLst/>
          </a:prstGeom>
        </p:spPr>
      </p:pic>
    </p:spTree>
    <p:extLst>
      <p:ext uri="{BB962C8B-B14F-4D97-AF65-F5344CB8AC3E}">
        <p14:creationId xmlns:p14="http://schemas.microsoft.com/office/powerpoint/2010/main" val="4179892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2FBF5-FDE9-41CC-AF90-B00F282DFE0A}"/>
              </a:ext>
            </a:extLst>
          </p:cNvPr>
          <p:cNvSpPr>
            <a:spLocks noGrp="1"/>
          </p:cNvSpPr>
          <p:nvPr>
            <p:ph type="title"/>
          </p:nvPr>
        </p:nvSpPr>
        <p:spPr/>
        <p:txBody>
          <a:bodyPr/>
          <a:lstStyle/>
          <a:p>
            <a:r>
              <a:rPr lang="zh-CN" altLang="en-US" dirty="0"/>
              <a:t>代码实现</a:t>
            </a:r>
            <a:r>
              <a:rPr lang="en-US" altLang="zh-CN" dirty="0"/>
              <a:t>——</a:t>
            </a:r>
            <a:r>
              <a:rPr lang="zh-CN" altLang="en-US" dirty="0"/>
              <a:t>查找元素</a:t>
            </a:r>
          </a:p>
        </p:txBody>
      </p:sp>
      <p:pic>
        <p:nvPicPr>
          <p:cNvPr id="7" name="内容占位符 6">
            <a:extLst>
              <a:ext uri="{FF2B5EF4-FFF2-40B4-BE49-F238E27FC236}">
                <a16:creationId xmlns:a16="http://schemas.microsoft.com/office/drawing/2014/main" id="{4DCFF0A2-E017-4F32-9CDC-BC8CA94DA889}"/>
              </a:ext>
            </a:extLst>
          </p:cNvPr>
          <p:cNvPicPr>
            <a:picLocks noGrp="1" noChangeAspect="1"/>
          </p:cNvPicPr>
          <p:nvPr>
            <p:ph idx="1"/>
          </p:nvPr>
        </p:nvPicPr>
        <p:blipFill>
          <a:blip r:embed="rId2"/>
          <a:stretch>
            <a:fillRect/>
          </a:stretch>
        </p:blipFill>
        <p:spPr>
          <a:xfrm>
            <a:off x="2111094" y="1690688"/>
            <a:ext cx="7969811" cy="2414384"/>
          </a:xfrm>
          <a:prstGeom prst="rect">
            <a:avLst/>
          </a:prstGeom>
        </p:spPr>
      </p:pic>
    </p:spTree>
    <p:extLst>
      <p:ext uri="{BB962C8B-B14F-4D97-AF65-F5344CB8AC3E}">
        <p14:creationId xmlns:p14="http://schemas.microsoft.com/office/powerpoint/2010/main" val="53301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01895-49B0-4593-9181-01627B46828B}"/>
              </a:ext>
            </a:extLst>
          </p:cNvPr>
          <p:cNvSpPr>
            <a:spLocks noGrp="1"/>
          </p:cNvSpPr>
          <p:nvPr>
            <p:ph type="title"/>
          </p:nvPr>
        </p:nvSpPr>
        <p:spPr/>
        <p:txBody>
          <a:bodyPr/>
          <a:lstStyle/>
          <a:p>
            <a:r>
              <a:rPr lang="zh-CN" altLang="en-US" dirty="0"/>
              <a:t>代码实现</a:t>
            </a:r>
            <a:r>
              <a:rPr lang="en-US" altLang="zh-CN" dirty="0"/>
              <a:t>——</a:t>
            </a:r>
            <a:r>
              <a:rPr lang="zh-CN" altLang="en-US" dirty="0"/>
              <a:t>插入元素</a:t>
            </a:r>
          </a:p>
        </p:txBody>
      </p:sp>
      <p:pic>
        <p:nvPicPr>
          <p:cNvPr id="4" name="内容占位符 3">
            <a:extLst>
              <a:ext uri="{FF2B5EF4-FFF2-40B4-BE49-F238E27FC236}">
                <a16:creationId xmlns:a16="http://schemas.microsoft.com/office/drawing/2014/main" id="{EE3D6DA3-3054-42FB-9DCA-0AFF2F5F8C31}"/>
              </a:ext>
            </a:extLst>
          </p:cNvPr>
          <p:cNvPicPr>
            <a:picLocks noGrp="1" noChangeAspect="1"/>
          </p:cNvPicPr>
          <p:nvPr>
            <p:ph idx="1"/>
          </p:nvPr>
        </p:nvPicPr>
        <p:blipFill>
          <a:blip r:embed="rId2"/>
          <a:stretch>
            <a:fillRect/>
          </a:stretch>
        </p:blipFill>
        <p:spPr>
          <a:xfrm>
            <a:off x="2096609" y="1690688"/>
            <a:ext cx="7998781" cy="3931604"/>
          </a:xfrm>
          <a:prstGeom prst="rect">
            <a:avLst/>
          </a:prstGeom>
        </p:spPr>
      </p:pic>
    </p:spTree>
    <p:extLst>
      <p:ext uri="{BB962C8B-B14F-4D97-AF65-F5344CB8AC3E}">
        <p14:creationId xmlns:p14="http://schemas.microsoft.com/office/powerpoint/2010/main" val="237790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E2E30A7C-A915-40C8-AD33-F9530C5B9800}"/>
              </a:ext>
            </a:extLst>
          </p:cNvPr>
          <p:cNvPicPr>
            <a:picLocks noGrp="1" noChangeAspect="1"/>
          </p:cNvPicPr>
          <p:nvPr>
            <p:ph idx="1"/>
          </p:nvPr>
        </p:nvPicPr>
        <p:blipFill>
          <a:blip r:embed="rId2"/>
          <a:stretch>
            <a:fillRect/>
          </a:stretch>
        </p:blipFill>
        <p:spPr>
          <a:xfrm>
            <a:off x="838200" y="1690688"/>
            <a:ext cx="5461532" cy="3069291"/>
          </a:xfrm>
          <a:prstGeom prst="rect">
            <a:avLst/>
          </a:prstGeom>
        </p:spPr>
      </p:pic>
      <p:pic>
        <p:nvPicPr>
          <p:cNvPr id="12" name="图片 11">
            <a:extLst>
              <a:ext uri="{FF2B5EF4-FFF2-40B4-BE49-F238E27FC236}">
                <a16:creationId xmlns:a16="http://schemas.microsoft.com/office/drawing/2014/main" id="{EE9C1623-7A9D-454D-A71C-2996F7AFC010}"/>
              </a:ext>
            </a:extLst>
          </p:cNvPr>
          <p:cNvPicPr>
            <a:picLocks noChangeAspect="1"/>
          </p:cNvPicPr>
          <p:nvPr/>
        </p:nvPicPr>
        <p:blipFill>
          <a:blip r:embed="rId3"/>
          <a:stretch>
            <a:fillRect/>
          </a:stretch>
        </p:blipFill>
        <p:spPr>
          <a:xfrm>
            <a:off x="6731545" y="1690688"/>
            <a:ext cx="4709255" cy="3099381"/>
          </a:xfrm>
          <a:prstGeom prst="rect">
            <a:avLst/>
          </a:prstGeom>
        </p:spPr>
      </p:pic>
      <p:sp>
        <p:nvSpPr>
          <p:cNvPr id="2" name="标题 1">
            <a:extLst>
              <a:ext uri="{FF2B5EF4-FFF2-40B4-BE49-F238E27FC236}">
                <a16:creationId xmlns:a16="http://schemas.microsoft.com/office/drawing/2014/main" id="{EAC13F7D-3136-4509-B2CB-ED6FEE1DAF43}"/>
              </a:ext>
            </a:extLst>
          </p:cNvPr>
          <p:cNvSpPr>
            <a:spLocks noGrp="1"/>
          </p:cNvSpPr>
          <p:nvPr>
            <p:ph type="title"/>
          </p:nvPr>
        </p:nvSpPr>
        <p:spPr/>
        <p:txBody>
          <a:bodyPr/>
          <a:lstStyle/>
          <a:p>
            <a:r>
              <a:rPr lang="zh-CN" altLang="en-US" dirty="0"/>
              <a:t>代码实现</a:t>
            </a:r>
            <a:r>
              <a:rPr lang="en-US" altLang="zh-CN" dirty="0"/>
              <a:t>——</a:t>
            </a:r>
            <a:r>
              <a:rPr lang="zh-CN" altLang="en-US" dirty="0"/>
              <a:t>删除元素</a:t>
            </a:r>
          </a:p>
        </p:txBody>
      </p:sp>
    </p:spTree>
    <p:extLst>
      <p:ext uri="{BB962C8B-B14F-4D97-AF65-F5344CB8AC3E}">
        <p14:creationId xmlns:p14="http://schemas.microsoft.com/office/powerpoint/2010/main" val="86261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B3CE1-7601-4CA8-8FBB-CEC8DDFDAD23}"/>
              </a:ext>
            </a:extLst>
          </p:cNvPr>
          <p:cNvSpPr>
            <a:spLocks noGrp="1"/>
          </p:cNvSpPr>
          <p:nvPr>
            <p:ph type="title"/>
          </p:nvPr>
        </p:nvSpPr>
        <p:spPr/>
        <p:txBody>
          <a:bodyPr/>
          <a:lstStyle/>
          <a:p>
            <a:r>
              <a:rPr lang="zh-CN" altLang="en-US" dirty="0"/>
              <a:t>实际表现</a:t>
            </a:r>
          </a:p>
        </p:txBody>
      </p:sp>
      <p:sp>
        <p:nvSpPr>
          <p:cNvPr id="3" name="内容占位符 2">
            <a:extLst>
              <a:ext uri="{FF2B5EF4-FFF2-40B4-BE49-F238E27FC236}">
                <a16:creationId xmlns:a16="http://schemas.microsoft.com/office/drawing/2014/main" id="{35476A87-3B0B-4D27-B8FB-C5C5299A54A7}"/>
              </a:ext>
            </a:extLst>
          </p:cNvPr>
          <p:cNvSpPr>
            <a:spLocks noGrp="1"/>
          </p:cNvSpPr>
          <p:nvPr>
            <p:ph idx="1"/>
          </p:nvPr>
        </p:nvSpPr>
        <p:spPr/>
        <p:txBody>
          <a:bodyPr/>
          <a:lstStyle/>
          <a:p>
            <a:r>
              <a:rPr lang="zh-CN" altLang="en-US" dirty="0"/>
              <a:t>通过对拍（右图）我们发现，在随机数据下将</a:t>
            </a:r>
            <a:endParaRPr lang="en-US" altLang="zh-CN" dirty="0"/>
          </a:p>
          <a:p>
            <a:pPr marL="0" indent="0">
              <a:buNone/>
            </a:pPr>
            <a:r>
              <a:rPr lang="zh-CN" altLang="en-US" dirty="0"/>
              <a:t>数据规模扩大到</a:t>
            </a:r>
            <a:r>
              <a:rPr lang="en-US" altLang="zh-CN" dirty="0"/>
              <a:t>100W</a:t>
            </a:r>
            <a:r>
              <a:rPr lang="zh-CN" altLang="en-US" dirty="0"/>
              <a:t>，二叉搜索树表现的依然</a:t>
            </a:r>
            <a:endParaRPr lang="en-US" altLang="zh-CN" dirty="0"/>
          </a:p>
          <a:p>
            <a:pPr marL="0" indent="0">
              <a:buNone/>
            </a:pPr>
            <a:r>
              <a:rPr lang="zh-CN" altLang="en-US" dirty="0"/>
              <a:t>比</a:t>
            </a:r>
            <a:r>
              <a:rPr lang="en-US" altLang="zh-CN" dirty="0"/>
              <a:t>STL</a:t>
            </a:r>
            <a:r>
              <a:rPr lang="zh-CN" altLang="en-US" dirty="0"/>
              <a:t>里面的</a:t>
            </a:r>
            <a:r>
              <a:rPr lang="en-US" altLang="zh-CN" dirty="0"/>
              <a:t>Set</a:t>
            </a:r>
            <a:r>
              <a:rPr lang="zh-CN" altLang="en-US" dirty="0"/>
              <a:t>效率要高。</a:t>
            </a:r>
            <a:endParaRPr lang="en-US" altLang="zh-CN" dirty="0"/>
          </a:p>
        </p:txBody>
      </p:sp>
      <p:pic>
        <p:nvPicPr>
          <p:cNvPr id="5" name="图片 4">
            <a:extLst>
              <a:ext uri="{FF2B5EF4-FFF2-40B4-BE49-F238E27FC236}">
                <a16:creationId xmlns:a16="http://schemas.microsoft.com/office/drawing/2014/main" id="{E2246E39-8606-4828-B39A-1C3BF778540A}"/>
              </a:ext>
            </a:extLst>
          </p:cNvPr>
          <p:cNvPicPr>
            <a:picLocks noChangeAspect="1"/>
          </p:cNvPicPr>
          <p:nvPr/>
        </p:nvPicPr>
        <p:blipFill>
          <a:blip r:embed="rId2"/>
          <a:stretch>
            <a:fillRect/>
          </a:stretch>
        </p:blipFill>
        <p:spPr>
          <a:xfrm>
            <a:off x="8415717" y="1825625"/>
            <a:ext cx="2938083" cy="4351338"/>
          </a:xfrm>
          <a:prstGeom prst="rect">
            <a:avLst/>
          </a:prstGeom>
        </p:spPr>
      </p:pic>
    </p:spTree>
    <p:extLst>
      <p:ext uri="{BB962C8B-B14F-4D97-AF65-F5344CB8AC3E}">
        <p14:creationId xmlns:p14="http://schemas.microsoft.com/office/powerpoint/2010/main" val="232712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3C4DE-EC03-4A46-9200-7AA9E94863BD}"/>
              </a:ext>
            </a:extLst>
          </p:cNvPr>
          <p:cNvSpPr>
            <a:spLocks noGrp="1"/>
          </p:cNvSpPr>
          <p:nvPr>
            <p:ph type="title"/>
          </p:nvPr>
        </p:nvSpPr>
        <p:spPr/>
        <p:txBody>
          <a:bodyPr/>
          <a:lstStyle/>
          <a:p>
            <a:r>
              <a:rPr lang="zh-CN" altLang="en-US" dirty="0"/>
              <a:t>效率分析</a:t>
            </a:r>
          </a:p>
        </p:txBody>
      </p:sp>
      <p:sp>
        <p:nvSpPr>
          <p:cNvPr id="3" name="内容占位符 2">
            <a:extLst>
              <a:ext uri="{FF2B5EF4-FFF2-40B4-BE49-F238E27FC236}">
                <a16:creationId xmlns:a16="http://schemas.microsoft.com/office/drawing/2014/main" id="{BDFB559A-5721-43D7-943E-EE742A249289}"/>
              </a:ext>
            </a:extLst>
          </p:cNvPr>
          <p:cNvSpPr>
            <a:spLocks noGrp="1"/>
          </p:cNvSpPr>
          <p:nvPr>
            <p:ph idx="1"/>
          </p:nvPr>
        </p:nvSpPr>
        <p:spPr/>
        <p:txBody>
          <a:bodyPr/>
          <a:lstStyle/>
          <a:p>
            <a:r>
              <a:rPr lang="zh-CN" altLang="en-US" dirty="0"/>
              <a:t>无论是二叉搜索树的查找操作，插入操作还是删除操作，都涉及到对元素的定位，而在这个过程中我们或进入左子树或进入右子树最坏情况下我们会走到树最深的那个叶子的地方。</a:t>
            </a:r>
            <a:endParaRPr lang="en-US" altLang="zh-CN" dirty="0"/>
          </a:p>
          <a:p>
            <a:r>
              <a:rPr lang="zh-CN" altLang="en-US" dirty="0"/>
              <a:t>我们设树的深度为</a:t>
            </a:r>
            <a:r>
              <a:rPr lang="en-US" altLang="zh-CN" dirty="0"/>
              <a:t>h</a:t>
            </a:r>
            <a:r>
              <a:rPr lang="zh-CN" altLang="en-US" dirty="0"/>
              <a:t>，则单次操作的复杂度均为</a:t>
            </a:r>
            <a:r>
              <a:rPr lang="en-US" altLang="zh-CN" dirty="0"/>
              <a:t>O(h)</a:t>
            </a:r>
            <a:r>
              <a:rPr lang="zh-CN" altLang="en-US" dirty="0"/>
              <a:t>的。</a:t>
            </a:r>
            <a:endParaRPr lang="en-US" altLang="zh-CN" dirty="0"/>
          </a:p>
          <a:p>
            <a:endParaRPr lang="en-US" altLang="zh-CN" dirty="0"/>
          </a:p>
          <a:p>
            <a:endParaRPr lang="en-US" altLang="zh-CN" dirty="0"/>
          </a:p>
          <a:p>
            <a:r>
              <a:rPr lang="zh-CN" altLang="en-US" dirty="0"/>
              <a:t>所以很多基于二叉搜索树的数据结构都会想办法来降低树的深度。</a:t>
            </a:r>
            <a:endParaRPr lang="en-US" altLang="zh-CN" dirty="0"/>
          </a:p>
        </p:txBody>
      </p:sp>
    </p:spTree>
    <p:extLst>
      <p:ext uri="{BB962C8B-B14F-4D97-AF65-F5344CB8AC3E}">
        <p14:creationId xmlns:p14="http://schemas.microsoft.com/office/powerpoint/2010/main" val="2642612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524D8-95D1-463A-8B40-FD0BBEE75A59}"/>
              </a:ext>
            </a:extLst>
          </p:cNvPr>
          <p:cNvSpPr>
            <a:spLocks noGrp="1"/>
          </p:cNvSpPr>
          <p:nvPr>
            <p:ph type="title"/>
          </p:nvPr>
        </p:nvSpPr>
        <p:spPr/>
        <p:txBody>
          <a:bodyPr/>
          <a:lstStyle/>
          <a:p>
            <a:r>
              <a:rPr lang="zh-CN" altLang="en-US" dirty="0"/>
              <a:t>引入</a:t>
            </a:r>
          </a:p>
        </p:txBody>
      </p:sp>
      <p:sp>
        <p:nvSpPr>
          <p:cNvPr id="3" name="内容占位符 2">
            <a:extLst>
              <a:ext uri="{FF2B5EF4-FFF2-40B4-BE49-F238E27FC236}">
                <a16:creationId xmlns:a16="http://schemas.microsoft.com/office/drawing/2014/main" id="{4930C351-06C8-4321-B1AF-0A6A64838994}"/>
              </a:ext>
            </a:extLst>
          </p:cNvPr>
          <p:cNvSpPr>
            <a:spLocks noGrp="1"/>
          </p:cNvSpPr>
          <p:nvPr>
            <p:ph idx="1"/>
          </p:nvPr>
        </p:nvSpPr>
        <p:spPr/>
        <p:txBody>
          <a:bodyPr/>
          <a:lstStyle/>
          <a:p>
            <a:r>
              <a:rPr lang="zh-CN" altLang="en-US" dirty="0"/>
              <a:t>要求实现一个数据结构兹辞以下功能：</a:t>
            </a:r>
            <a:endParaRPr lang="en-US" altLang="zh-CN" dirty="0"/>
          </a:p>
          <a:p>
            <a:pPr lvl="1"/>
            <a:r>
              <a:rPr lang="zh-CN" altLang="en-US" dirty="0"/>
              <a:t>插入一个数；</a:t>
            </a:r>
            <a:endParaRPr lang="en-US" altLang="zh-CN" dirty="0"/>
          </a:p>
          <a:p>
            <a:pPr lvl="1"/>
            <a:r>
              <a:rPr lang="zh-CN" altLang="en-US" dirty="0"/>
              <a:t>删除一个数；</a:t>
            </a:r>
            <a:endParaRPr lang="en-US" altLang="zh-CN" dirty="0"/>
          </a:p>
          <a:p>
            <a:pPr lvl="1"/>
            <a:r>
              <a:rPr lang="zh-CN" altLang="en-US" dirty="0"/>
              <a:t>查询第</a:t>
            </a:r>
            <a:r>
              <a:rPr lang="en-US" altLang="zh-CN" dirty="0"/>
              <a:t>k</a:t>
            </a:r>
            <a:r>
              <a:rPr lang="zh-CN" altLang="en-US" dirty="0"/>
              <a:t>小的数；</a:t>
            </a:r>
            <a:endParaRPr lang="en-US" altLang="zh-CN" dirty="0"/>
          </a:p>
          <a:p>
            <a:pPr lvl="1"/>
            <a:r>
              <a:rPr lang="zh-CN" altLang="en-US" dirty="0"/>
              <a:t>查询某个数的排名；</a:t>
            </a:r>
            <a:endParaRPr lang="en-US" altLang="zh-CN" dirty="0"/>
          </a:p>
          <a:p>
            <a:pPr lvl="1"/>
            <a:r>
              <a:rPr lang="zh-CN" altLang="en-US" dirty="0"/>
              <a:t>查询某个比某个数大（小）的最小（大）的数。</a:t>
            </a:r>
            <a:endParaRPr lang="en-US" altLang="zh-CN" dirty="0"/>
          </a:p>
        </p:txBody>
      </p:sp>
    </p:spTree>
    <p:extLst>
      <p:ext uri="{BB962C8B-B14F-4D97-AF65-F5344CB8AC3E}">
        <p14:creationId xmlns:p14="http://schemas.microsoft.com/office/powerpoint/2010/main" val="3879818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B86E3-8CDF-4F4F-B0AF-E909EDBC126C}"/>
              </a:ext>
            </a:extLst>
          </p:cNvPr>
          <p:cNvSpPr>
            <a:spLocks noGrp="1"/>
          </p:cNvSpPr>
          <p:nvPr>
            <p:ph type="title"/>
          </p:nvPr>
        </p:nvSpPr>
        <p:spPr/>
        <p:txBody>
          <a:bodyPr/>
          <a:lstStyle/>
          <a:p>
            <a:r>
              <a:rPr lang="en-US" altLang="zh-CN" dirty="0" err="1"/>
              <a:t>Treap</a:t>
            </a:r>
            <a:r>
              <a:rPr lang="zh-CN" altLang="en-US" dirty="0"/>
              <a:t>的递归定义</a:t>
            </a:r>
          </a:p>
        </p:txBody>
      </p:sp>
      <p:sp>
        <p:nvSpPr>
          <p:cNvPr id="3" name="内容占位符 2">
            <a:extLst>
              <a:ext uri="{FF2B5EF4-FFF2-40B4-BE49-F238E27FC236}">
                <a16:creationId xmlns:a16="http://schemas.microsoft.com/office/drawing/2014/main" id="{D6941A99-EAF0-4FD8-89FC-7BF99CDCCFFA}"/>
              </a:ext>
            </a:extLst>
          </p:cNvPr>
          <p:cNvSpPr>
            <a:spLocks noGrp="1"/>
          </p:cNvSpPr>
          <p:nvPr>
            <p:ph idx="1"/>
          </p:nvPr>
        </p:nvSpPr>
        <p:spPr/>
        <p:txBody>
          <a:bodyPr/>
          <a:lstStyle/>
          <a:p>
            <a:r>
              <a:rPr lang="zh-CN" altLang="en-US" dirty="0"/>
              <a:t>是一棵二叉搜索树；</a:t>
            </a:r>
            <a:endParaRPr lang="en-US" altLang="zh-CN" dirty="0"/>
          </a:p>
          <a:p>
            <a:r>
              <a:rPr lang="zh-CN" altLang="en-US" dirty="0"/>
              <a:t>每个结点随机分配了一个权值；</a:t>
            </a:r>
            <a:endParaRPr lang="en-US" altLang="zh-CN" dirty="0"/>
          </a:p>
          <a:p>
            <a:r>
              <a:rPr lang="zh-CN" altLang="en-US" dirty="0"/>
              <a:t>结点的元素在满足二叉搜索树的条件的情况下，其权值满足大根堆的条件；</a:t>
            </a:r>
            <a:endParaRPr lang="en-US" altLang="zh-CN" dirty="0"/>
          </a:p>
          <a:p>
            <a:r>
              <a:rPr lang="zh-CN" altLang="en-US" dirty="0"/>
              <a:t>由此可见，</a:t>
            </a:r>
            <a:r>
              <a:rPr lang="en-US" altLang="zh-CN" dirty="0" err="1"/>
              <a:t>Treap</a:t>
            </a:r>
            <a:r>
              <a:rPr lang="en-US" altLang="zh-CN" dirty="0"/>
              <a:t>=Binary Search </a:t>
            </a:r>
            <a:r>
              <a:rPr lang="en-US" altLang="zh-CN" dirty="0" err="1"/>
              <a:t>Tree+Heap</a:t>
            </a:r>
            <a:r>
              <a:rPr lang="zh-CN" altLang="en-US" dirty="0"/>
              <a:t>。</a:t>
            </a:r>
          </a:p>
        </p:txBody>
      </p:sp>
    </p:spTree>
    <p:extLst>
      <p:ext uri="{BB962C8B-B14F-4D97-AF65-F5344CB8AC3E}">
        <p14:creationId xmlns:p14="http://schemas.microsoft.com/office/powerpoint/2010/main" val="279927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9E11C-8DE9-477E-A83E-34D15A9808ED}"/>
              </a:ext>
            </a:extLst>
          </p:cNvPr>
          <p:cNvSpPr>
            <a:spLocks noGrp="1"/>
          </p:cNvSpPr>
          <p:nvPr>
            <p:ph type="title"/>
          </p:nvPr>
        </p:nvSpPr>
        <p:spPr/>
        <p:txBody>
          <a:bodyPr/>
          <a:lstStyle/>
          <a:p>
            <a:r>
              <a:rPr lang="zh-CN" altLang="en-US" dirty="0"/>
              <a:t>树的概念</a:t>
            </a:r>
          </a:p>
        </p:txBody>
      </p:sp>
      <p:sp>
        <p:nvSpPr>
          <p:cNvPr id="3" name="内容占位符 2">
            <a:extLst>
              <a:ext uri="{FF2B5EF4-FFF2-40B4-BE49-F238E27FC236}">
                <a16:creationId xmlns:a16="http://schemas.microsoft.com/office/drawing/2014/main" id="{333E029F-A7BF-4EFC-905E-FD5D4AB90585}"/>
              </a:ext>
            </a:extLst>
          </p:cNvPr>
          <p:cNvSpPr>
            <a:spLocks noGrp="1"/>
          </p:cNvSpPr>
          <p:nvPr>
            <p:ph idx="1"/>
          </p:nvPr>
        </p:nvSpPr>
        <p:spPr/>
        <p:txBody>
          <a:bodyPr/>
          <a:lstStyle/>
          <a:p>
            <a:r>
              <a:rPr lang="zh-CN" altLang="en-US" dirty="0"/>
              <a:t>树是一种特殊的图（边数</a:t>
            </a:r>
            <a:r>
              <a:rPr lang="en-US" altLang="zh-CN" dirty="0"/>
              <a:t>=</a:t>
            </a:r>
            <a:r>
              <a:rPr lang="zh-CN" altLang="en-US" dirty="0"/>
              <a:t>点数</a:t>
            </a:r>
            <a:r>
              <a:rPr lang="en-US" altLang="zh-CN" dirty="0"/>
              <a:t>-1</a:t>
            </a:r>
            <a:r>
              <a:rPr lang="zh-CN" altLang="en-US" dirty="0"/>
              <a:t>）；</a:t>
            </a:r>
            <a:endParaRPr lang="en-US" altLang="zh-CN" dirty="0"/>
          </a:p>
          <a:p>
            <a:r>
              <a:rPr lang="zh-CN" altLang="en-US" dirty="0"/>
              <a:t>树是一种非线性的数据结构；</a:t>
            </a:r>
            <a:endParaRPr lang="en-US" altLang="zh-CN" dirty="0"/>
          </a:p>
          <a:p>
            <a:r>
              <a:rPr lang="zh-CN" altLang="en-US" b="1" dirty="0"/>
              <a:t>树上两个结点间的路径唯一。</a:t>
            </a:r>
          </a:p>
        </p:txBody>
      </p:sp>
      <p:pic>
        <p:nvPicPr>
          <p:cNvPr id="5" name="图片 4">
            <a:extLst>
              <a:ext uri="{FF2B5EF4-FFF2-40B4-BE49-F238E27FC236}">
                <a16:creationId xmlns:a16="http://schemas.microsoft.com/office/drawing/2014/main" id="{F1103C0A-16F8-4CE4-BBB9-57C5F3209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23" y="3429000"/>
            <a:ext cx="4686954" cy="3143689"/>
          </a:xfrm>
          <a:prstGeom prst="rect">
            <a:avLst/>
          </a:prstGeom>
        </p:spPr>
      </p:pic>
    </p:spTree>
    <p:extLst>
      <p:ext uri="{BB962C8B-B14F-4D97-AF65-F5344CB8AC3E}">
        <p14:creationId xmlns:p14="http://schemas.microsoft.com/office/powerpoint/2010/main" val="197664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E288B-A6DD-456D-A2D4-BBFD18D9781E}"/>
              </a:ext>
            </a:extLst>
          </p:cNvPr>
          <p:cNvSpPr>
            <a:spLocks noGrp="1"/>
          </p:cNvSpPr>
          <p:nvPr>
            <p:ph type="title"/>
          </p:nvPr>
        </p:nvSpPr>
        <p:spPr>
          <a:xfrm>
            <a:off x="838200" y="365125"/>
            <a:ext cx="10515600" cy="1325563"/>
          </a:xfrm>
        </p:spPr>
        <p:txBody>
          <a:bodyPr/>
          <a:lstStyle/>
          <a:p>
            <a:r>
              <a:rPr lang="en-US" altLang="zh-CN" dirty="0" err="1"/>
              <a:t>Treap</a:t>
            </a:r>
            <a:r>
              <a:rPr lang="zh-CN" altLang="en-US" dirty="0"/>
              <a:t>的</a:t>
            </a:r>
            <a:r>
              <a:rPr lang="zh-CN" altLang="en-US" b="1" dirty="0"/>
              <a:t>灵魂</a:t>
            </a:r>
            <a:r>
              <a:rPr lang="zh-CN" altLang="en-US" dirty="0"/>
              <a:t>操作</a:t>
            </a:r>
            <a:r>
              <a:rPr lang="en-US" altLang="zh-CN" dirty="0"/>
              <a:t>——</a:t>
            </a:r>
            <a:r>
              <a:rPr lang="zh-CN" altLang="en-US" dirty="0"/>
              <a:t>旋转</a:t>
            </a:r>
          </a:p>
        </p:txBody>
      </p:sp>
      <p:sp>
        <p:nvSpPr>
          <p:cNvPr id="3" name="内容占位符 2">
            <a:extLst>
              <a:ext uri="{FF2B5EF4-FFF2-40B4-BE49-F238E27FC236}">
                <a16:creationId xmlns:a16="http://schemas.microsoft.com/office/drawing/2014/main" id="{B7531CAF-25D9-4908-937F-8A7FD014F498}"/>
              </a:ext>
            </a:extLst>
          </p:cNvPr>
          <p:cNvSpPr>
            <a:spLocks noGrp="1"/>
          </p:cNvSpPr>
          <p:nvPr>
            <p:ph idx="1"/>
          </p:nvPr>
        </p:nvSpPr>
        <p:spPr>
          <a:xfrm>
            <a:off x="838200" y="1825625"/>
            <a:ext cx="10515600" cy="4351338"/>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在保证中序遍历结果不变的情况下改变某些结点之间的关系。</a:t>
            </a:r>
            <a:endParaRPr lang="en-US" altLang="zh-CN" dirty="0"/>
          </a:p>
        </p:txBody>
      </p:sp>
      <p:sp>
        <p:nvSpPr>
          <p:cNvPr id="5" name="椭圆 4">
            <a:extLst>
              <a:ext uri="{FF2B5EF4-FFF2-40B4-BE49-F238E27FC236}">
                <a16:creationId xmlns:a16="http://schemas.microsoft.com/office/drawing/2014/main" id="{581E6D30-FA69-4047-960F-D4C3741EDE0F}"/>
              </a:ext>
            </a:extLst>
          </p:cNvPr>
          <p:cNvSpPr/>
          <p:nvPr/>
        </p:nvSpPr>
        <p:spPr>
          <a:xfrm>
            <a:off x="3482502" y="1825625"/>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椭圆 6">
            <a:extLst>
              <a:ext uri="{FF2B5EF4-FFF2-40B4-BE49-F238E27FC236}">
                <a16:creationId xmlns:a16="http://schemas.microsoft.com/office/drawing/2014/main" id="{8673A54D-8420-4B39-AE47-E20C95C8FFB3}"/>
              </a:ext>
            </a:extLst>
          </p:cNvPr>
          <p:cNvSpPr/>
          <p:nvPr/>
        </p:nvSpPr>
        <p:spPr>
          <a:xfrm>
            <a:off x="3025302" y="2526016"/>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椭圆 8">
            <a:extLst>
              <a:ext uri="{FF2B5EF4-FFF2-40B4-BE49-F238E27FC236}">
                <a16:creationId xmlns:a16="http://schemas.microsoft.com/office/drawing/2014/main" id="{D2AC3E21-D9E1-453B-A5BD-C148933F62E8}"/>
              </a:ext>
            </a:extLst>
          </p:cNvPr>
          <p:cNvSpPr/>
          <p:nvPr/>
        </p:nvSpPr>
        <p:spPr>
          <a:xfrm>
            <a:off x="3939702" y="2529393"/>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0" name="椭圆 9">
            <a:extLst>
              <a:ext uri="{FF2B5EF4-FFF2-40B4-BE49-F238E27FC236}">
                <a16:creationId xmlns:a16="http://schemas.microsoft.com/office/drawing/2014/main" id="{6B363008-6F32-4EFD-BCCC-45979471E492}"/>
              </a:ext>
            </a:extLst>
          </p:cNvPr>
          <p:cNvSpPr/>
          <p:nvPr/>
        </p:nvSpPr>
        <p:spPr>
          <a:xfrm>
            <a:off x="2568102" y="3333412"/>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1" name="椭圆 10">
            <a:extLst>
              <a:ext uri="{FF2B5EF4-FFF2-40B4-BE49-F238E27FC236}">
                <a16:creationId xmlns:a16="http://schemas.microsoft.com/office/drawing/2014/main" id="{25C00BF9-DF50-431A-A83B-921802AE2648}"/>
              </a:ext>
            </a:extLst>
          </p:cNvPr>
          <p:cNvSpPr/>
          <p:nvPr/>
        </p:nvSpPr>
        <p:spPr>
          <a:xfrm>
            <a:off x="3482502" y="3327062"/>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椭圆 11">
            <a:extLst>
              <a:ext uri="{FF2B5EF4-FFF2-40B4-BE49-F238E27FC236}">
                <a16:creationId xmlns:a16="http://schemas.microsoft.com/office/drawing/2014/main" id="{215F2248-3298-42D9-9C8E-B8112CFD0428}"/>
              </a:ext>
            </a:extLst>
          </p:cNvPr>
          <p:cNvSpPr/>
          <p:nvPr/>
        </p:nvSpPr>
        <p:spPr>
          <a:xfrm>
            <a:off x="6854757" y="1825625"/>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3" name="椭圆 12">
            <a:extLst>
              <a:ext uri="{FF2B5EF4-FFF2-40B4-BE49-F238E27FC236}">
                <a16:creationId xmlns:a16="http://schemas.microsoft.com/office/drawing/2014/main" id="{E4AC5F45-04B7-482F-9587-0142780AE79C}"/>
              </a:ext>
            </a:extLst>
          </p:cNvPr>
          <p:cNvSpPr/>
          <p:nvPr/>
        </p:nvSpPr>
        <p:spPr>
          <a:xfrm>
            <a:off x="6854757" y="3336789"/>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椭圆 13">
            <a:extLst>
              <a:ext uri="{FF2B5EF4-FFF2-40B4-BE49-F238E27FC236}">
                <a16:creationId xmlns:a16="http://schemas.microsoft.com/office/drawing/2014/main" id="{0D3B78AE-C9B5-4A5E-9F69-B6054C0455DE}"/>
              </a:ext>
            </a:extLst>
          </p:cNvPr>
          <p:cNvSpPr/>
          <p:nvPr/>
        </p:nvSpPr>
        <p:spPr>
          <a:xfrm>
            <a:off x="6397557" y="2526016"/>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椭圆 14">
            <a:extLst>
              <a:ext uri="{FF2B5EF4-FFF2-40B4-BE49-F238E27FC236}">
                <a16:creationId xmlns:a16="http://schemas.microsoft.com/office/drawing/2014/main" id="{B2F4962B-81F4-4773-A5EA-E5054920595E}"/>
              </a:ext>
            </a:extLst>
          </p:cNvPr>
          <p:cNvSpPr/>
          <p:nvPr/>
        </p:nvSpPr>
        <p:spPr>
          <a:xfrm>
            <a:off x="7311957" y="2526016"/>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椭圆 15">
            <a:extLst>
              <a:ext uri="{FF2B5EF4-FFF2-40B4-BE49-F238E27FC236}">
                <a16:creationId xmlns:a16="http://schemas.microsoft.com/office/drawing/2014/main" id="{F911F18E-CB52-4965-B6E3-154A3DC2DF7A}"/>
              </a:ext>
            </a:extLst>
          </p:cNvPr>
          <p:cNvSpPr/>
          <p:nvPr/>
        </p:nvSpPr>
        <p:spPr>
          <a:xfrm>
            <a:off x="7825902" y="3333412"/>
            <a:ext cx="457200" cy="457200"/>
          </a:xfrm>
          <a:prstGeom prst="ellipse">
            <a:avLst/>
          </a:prstGeom>
          <a:noFill/>
          <a:ln w="34925"/>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18" name="直接箭头连接符 17">
            <a:extLst>
              <a:ext uri="{FF2B5EF4-FFF2-40B4-BE49-F238E27FC236}">
                <a16:creationId xmlns:a16="http://schemas.microsoft.com/office/drawing/2014/main" id="{B019966A-ED46-4279-A626-D48F0A93D082}"/>
              </a:ext>
            </a:extLst>
          </p:cNvPr>
          <p:cNvCxnSpPr>
            <a:stCxn id="5" idx="3"/>
            <a:endCxn id="7" idx="0"/>
          </p:cNvCxnSpPr>
          <p:nvPr/>
        </p:nvCxnSpPr>
        <p:spPr>
          <a:xfrm flipH="1">
            <a:off x="3253902" y="2215870"/>
            <a:ext cx="295555" cy="310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27BE770-8BCA-4F05-B42F-9D550290BB8F}"/>
              </a:ext>
            </a:extLst>
          </p:cNvPr>
          <p:cNvCxnSpPr>
            <a:stCxn id="5" idx="5"/>
            <a:endCxn id="9" idx="0"/>
          </p:cNvCxnSpPr>
          <p:nvPr/>
        </p:nvCxnSpPr>
        <p:spPr>
          <a:xfrm>
            <a:off x="3872747" y="2215870"/>
            <a:ext cx="295555" cy="3135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1CEAC68-5D4E-4ABB-A0D9-1D57C84B1BBE}"/>
              </a:ext>
            </a:extLst>
          </p:cNvPr>
          <p:cNvCxnSpPr>
            <a:stCxn id="7" idx="3"/>
            <a:endCxn id="10" idx="0"/>
          </p:cNvCxnSpPr>
          <p:nvPr/>
        </p:nvCxnSpPr>
        <p:spPr>
          <a:xfrm flipH="1">
            <a:off x="2796702" y="2916261"/>
            <a:ext cx="295555" cy="41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330FE0A-51B8-45CB-8F23-FC1775022078}"/>
              </a:ext>
            </a:extLst>
          </p:cNvPr>
          <p:cNvCxnSpPr>
            <a:stCxn id="7" idx="5"/>
            <a:endCxn id="11" idx="0"/>
          </p:cNvCxnSpPr>
          <p:nvPr/>
        </p:nvCxnSpPr>
        <p:spPr>
          <a:xfrm>
            <a:off x="3415547" y="2916261"/>
            <a:ext cx="295555" cy="410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E79E8A4-9702-49B2-A70F-8C6BD42D2155}"/>
              </a:ext>
            </a:extLst>
          </p:cNvPr>
          <p:cNvCxnSpPr>
            <a:stCxn id="12" idx="3"/>
            <a:endCxn id="14" idx="0"/>
          </p:cNvCxnSpPr>
          <p:nvPr/>
        </p:nvCxnSpPr>
        <p:spPr>
          <a:xfrm flipH="1">
            <a:off x="6626157" y="2215870"/>
            <a:ext cx="295555" cy="310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843FD9B-A956-45AF-83C7-E9BD12972C4A}"/>
              </a:ext>
            </a:extLst>
          </p:cNvPr>
          <p:cNvCxnSpPr>
            <a:stCxn id="12" idx="5"/>
            <a:endCxn id="15" idx="0"/>
          </p:cNvCxnSpPr>
          <p:nvPr/>
        </p:nvCxnSpPr>
        <p:spPr>
          <a:xfrm>
            <a:off x="7245002" y="2215870"/>
            <a:ext cx="295555" cy="310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1046B29-C1A8-4C9D-86AE-80DCE7630877}"/>
              </a:ext>
            </a:extLst>
          </p:cNvPr>
          <p:cNvCxnSpPr>
            <a:stCxn id="15" idx="3"/>
            <a:endCxn id="13" idx="0"/>
          </p:cNvCxnSpPr>
          <p:nvPr/>
        </p:nvCxnSpPr>
        <p:spPr>
          <a:xfrm flipH="1">
            <a:off x="7083357" y="2916261"/>
            <a:ext cx="295555" cy="42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E4A8438-C539-400C-8E14-533725B06FB2}"/>
              </a:ext>
            </a:extLst>
          </p:cNvPr>
          <p:cNvCxnSpPr>
            <a:stCxn id="15" idx="5"/>
            <a:endCxn id="16" idx="0"/>
          </p:cNvCxnSpPr>
          <p:nvPr/>
        </p:nvCxnSpPr>
        <p:spPr>
          <a:xfrm>
            <a:off x="7702202" y="2916261"/>
            <a:ext cx="352300" cy="41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箭头: 右 32">
            <a:extLst>
              <a:ext uri="{FF2B5EF4-FFF2-40B4-BE49-F238E27FC236}">
                <a16:creationId xmlns:a16="http://schemas.microsoft.com/office/drawing/2014/main" id="{EDF84F2F-1D9A-42BC-A680-BF568BD23FB8}"/>
              </a:ext>
            </a:extLst>
          </p:cNvPr>
          <p:cNvSpPr/>
          <p:nvPr/>
        </p:nvSpPr>
        <p:spPr>
          <a:xfrm>
            <a:off x="4917090" y="2726867"/>
            <a:ext cx="9646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974EC9D6-E00D-4170-9C24-AD3A0D721599}"/>
              </a:ext>
            </a:extLst>
          </p:cNvPr>
          <p:cNvSpPr/>
          <p:nvPr/>
        </p:nvSpPr>
        <p:spPr>
          <a:xfrm>
            <a:off x="4917090" y="3281343"/>
            <a:ext cx="964660" cy="45719"/>
          </a:xfrm>
          <a:prstGeom prst="right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639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8B559-E0CB-4952-B6B1-68D73DA5DE63}"/>
              </a:ext>
            </a:extLst>
          </p:cNvPr>
          <p:cNvSpPr>
            <a:spLocks noGrp="1"/>
          </p:cNvSpPr>
          <p:nvPr>
            <p:ph type="title"/>
          </p:nvPr>
        </p:nvSpPr>
        <p:spPr/>
        <p:txBody>
          <a:bodyPr/>
          <a:lstStyle/>
          <a:p>
            <a:r>
              <a:rPr lang="en-US" altLang="zh-CN" dirty="0" err="1"/>
              <a:t>Treap</a:t>
            </a:r>
            <a:r>
              <a:rPr lang="zh-CN" altLang="en-US" dirty="0"/>
              <a:t>的</a:t>
            </a:r>
            <a:r>
              <a:rPr lang="zh-CN" altLang="en-US" b="1" dirty="0"/>
              <a:t>灵魂</a:t>
            </a:r>
            <a:r>
              <a:rPr lang="zh-CN" altLang="en-US" dirty="0"/>
              <a:t>操作</a:t>
            </a:r>
            <a:r>
              <a:rPr lang="en-US" altLang="zh-CN" dirty="0"/>
              <a:t>——</a:t>
            </a:r>
            <a:r>
              <a:rPr lang="zh-CN" altLang="en-US" dirty="0"/>
              <a:t>旋转</a:t>
            </a:r>
          </a:p>
        </p:txBody>
      </p:sp>
      <p:sp>
        <p:nvSpPr>
          <p:cNvPr id="3" name="内容占位符 2">
            <a:extLst>
              <a:ext uri="{FF2B5EF4-FFF2-40B4-BE49-F238E27FC236}">
                <a16:creationId xmlns:a16="http://schemas.microsoft.com/office/drawing/2014/main" id="{EBBA71DF-2EFC-4298-8B69-F9649618F834}"/>
              </a:ext>
            </a:extLst>
          </p:cNvPr>
          <p:cNvSpPr>
            <a:spLocks noGrp="1"/>
          </p:cNvSpPr>
          <p:nvPr>
            <p:ph idx="1"/>
          </p:nvPr>
        </p:nvSpPr>
        <p:spPr/>
        <p:txBody>
          <a:bodyPr/>
          <a:lstStyle/>
          <a:p>
            <a:r>
              <a:rPr lang="zh-CN" altLang="en-US" dirty="0"/>
              <a:t>下面以左旋为例：</a:t>
            </a:r>
            <a:endParaRPr lang="en-US" altLang="zh-CN" dirty="0"/>
          </a:p>
          <a:p>
            <a:r>
              <a:rPr lang="zh-CN" altLang="en-US" dirty="0"/>
              <a:t>将自己的右儿子</a:t>
            </a:r>
            <a:r>
              <a:rPr lang="zh-CN" altLang="en-US" b="1" dirty="0"/>
              <a:t>提到自己的位置</a:t>
            </a:r>
            <a:r>
              <a:rPr lang="zh-CN" altLang="en-US" dirty="0"/>
              <a:t>上，自己成为自己右儿子的左儿子；</a:t>
            </a:r>
            <a:endParaRPr lang="en-US" altLang="zh-CN" dirty="0"/>
          </a:p>
          <a:p>
            <a:r>
              <a:rPr lang="zh-CN" altLang="en-US" dirty="0"/>
              <a:t>将自己的右儿子原来的儿子变为自己的左儿子。</a:t>
            </a:r>
            <a:endParaRPr lang="en-US" altLang="zh-CN" dirty="0"/>
          </a:p>
          <a:p>
            <a:pPr lvl="1"/>
            <a:endParaRPr lang="zh-CN" altLang="en-US" dirty="0"/>
          </a:p>
        </p:txBody>
      </p:sp>
    </p:spTree>
    <p:extLst>
      <p:ext uri="{BB962C8B-B14F-4D97-AF65-F5344CB8AC3E}">
        <p14:creationId xmlns:p14="http://schemas.microsoft.com/office/powerpoint/2010/main" val="427220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3011-C82E-420F-8AA4-193D45CB051E}"/>
              </a:ext>
            </a:extLst>
          </p:cNvPr>
          <p:cNvSpPr>
            <a:spLocks noGrp="1"/>
          </p:cNvSpPr>
          <p:nvPr>
            <p:ph type="title"/>
          </p:nvPr>
        </p:nvSpPr>
        <p:spPr/>
        <p:txBody>
          <a:bodyPr/>
          <a:lstStyle/>
          <a:p>
            <a:r>
              <a:rPr lang="en-US" altLang="zh-CN" dirty="0" err="1"/>
              <a:t>Treap</a:t>
            </a:r>
            <a:r>
              <a:rPr lang="zh-CN" altLang="en-US" dirty="0"/>
              <a:t>的基本操作</a:t>
            </a:r>
            <a:r>
              <a:rPr lang="en-US" altLang="zh-CN" dirty="0"/>
              <a:t>——</a:t>
            </a:r>
            <a:r>
              <a:rPr lang="zh-CN" altLang="en-US" dirty="0"/>
              <a:t>插入元素</a:t>
            </a:r>
          </a:p>
        </p:txBody>
      </p:sp>
      <p:sp>
        <p:nvSpPr>
          <p:cNvPr id="3" name="内容占位符 2">
            <a:extLst>
              <a:ext uri="{FF2B5EF4-FFF2-40B4-BE49-F238E27FC236}">
                <a16:creationId xmlns:a16="http://schemas.microsoft.com/office/drawing/2014/main" id="{DFE8DA28-596F-4478-8077-8FAC947442B5}"/>
              </a:ext>
            </a:extLst>
          </p:cNvPr>
          <p:cNvSpPr>
            <a:spLocks noGrp="1"/>
          </p:cNvSpPr>
          <p:nvPr>
            <p:ph idx="1"/>
          </p:nvPr>
        </p:nvSpPr>
        <p:spPr/>
        <p:txBody>
          <a:bodyPr/>
          <a:lstStyle/>
          <a:p>
            <a:r>
              <a:rPr lang="zh-CN" altLang="en-US" dirty="0"/>
              <a:t>将被插入元素与根节点的值进行对比；</a:t>
            </a:r>
            <a:endParaRPr lang="en-US" altLang="zh-CN" dirty="0"/>
          </a:p>
          <a:p>
            <a:r>
              <a:rPr lang="zh-CN" altLang="en-US" dirty="0"/>
              <a:t>若小于根节点的值则插到左子树，若插入后左儿子的权值大于自己，则将自己右旋；</a:t>
            </a:r>
            <a:endParaRPr lang="en-US" altLang="zh-CN" dirty="0"/>
          </a:p>
          <a:p>
            <a:r>
              <a:rPr lang="zh-CN" altLang="en-US" dirty="0"/>
              <a:t>若大于根节点的值则插到右子树，若插入后右儿子的权值大于自己，则将自己左旋；</a:t>
            </a:r>
            <a:endParaRPr lang="en-US" altLang="zh-CN" dirty="0"/>
          </a:p>
          <a:p>
            <a:r>
              <a:rPr lang="zh-CN" altLang="en-US" dirty="0"/>
              <a:t>若等于根节点的值则返回插入失败；</a:t>
            </a:r>
            <a:endParaRPr lang="en-US" altLang="zh-CN" dirty="0"/>
          </a:p>
          <a:p>
            <a:r>
              <a:rPr lang="en-US" altLang="zh-CN" dirty="0"/>
              <a:t>……</a:t>
            </a:r>
          </a:p>
          <a:p>
            <a:r>
              <a:rPr lang="zh-CN" altLang="en-US" dirty="0"/>
              <a:t>若到达一个空结点，则在此新建一个结点，然后返回插入成功。</a:t>
            </a:r>
            <a:endParaRPr lang="en-US" altLang="zh-CN" dirty="0"/>
          </a:p>
        </p:txBody>
      </p:sp>
    </p:spTree>
    <p:extLst>
      <p:ext uri="{BB962C8B-B14F-4D97-AF65-F5344CB8AC3E}">
        <p14:creationId xmlns:p14="http://schemas.microsoft.com/office/powerpoint/2010/main" val="229779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3011-C82E-420F-8AA4-193D45CB051E}"/>
              </a:ext>
            </a:extLst>
          </p:cNvPr>
          <p:cNvSpPr>
            <a:spLocks noGrp="1"/>
          </p:cNvSpPr>
          <p:nvPr>
            <p:ph type="title"/>
          </p:nvPr>
        </p:nvSpPr>
        <p:spPr/>
        <p:txBody>
          <a:bodyPr/>
          <a:lstStyle/>
          <a:p>
            <a:r>
              <a:rPr lang="en-US" altLang="zh-CN" dirty="0" err="1"/>
              <a:t>Treap</a:t>
            </a:r>
            <a:r>
              <a:rPr lang="zh-CN" altLang="en-US" dirty="0"/>
              <a:t>的基本操作</a:t>
            </a:r>
            <a:r>
              <a:rPr lang="en-US" altLang="zh-CN" dirty="0"/>
              <a:t>——</a:t>
            </a:r>
            <a:r>
              <a:rPr lang="zh-CN" altLang="en-US" dirty="0"/>
              <a:t>删除元素</a:t>
            </a:r>
          </a:p>
        </p:txBody>
      </p:sp>
      <p:sp>
        <p:nvSpPr>
          <p:cNvPr id="3" name="内容占位符 2">
            <a:extLst>
              <a:ext uri="{FF2B5EF4-FFF2-40B4-BE49-F238E27FC236}">
                <a16:creationId xmlns:a16="http://schemas.microsoft.com/office/drawing/2014/main" id="{DFE8DA28-596F-4478-8077-8FAC947442B5}"/>
              </a:ext>
            </a:extLst>
          </p:cNvPr>
          <p:cNvSpPr>
            <a:spLocks noGrp="1"/>
          </p:cNvSpPr>
          <p:nvPr>
            <p:ph idx="1"/>
          </p:nvPr>
        </p:nvSpPr>
        <p:spPr/>
        <p:txBody>
          <a:bodyPr>
            <a:normAutofit lnSpcReduction="10000"/>
          </a:bodyPr>
          <a:lstStyle/>
          <a:p>
            <a:r>
              <a:rPr lang="zh-CN" altLang="en-US" dirty="0"/>
              <a:t>将被插入元素与根节点的值进行对比；</a:t>
            </a:r>
            <a:endParaRPr lang="en-US" altLang="zh-CN" dirty="0"/>
          </a:p>
          <a:p>
            <a:r>
              <a:rPr lang="zh-CN" altLang="en-US" dirty="0"/>
              <a:t>若小于根节点的值则到左子树进行删除；</a:t>
            </a:r>
            <a:endParaRPr lang="en-US" altLang="zh-CN" dirty="0"/>
          </a:p>
          <a:p>
            <a:r>
              <a:rPr lang="zh-CN" altLang="en-US" dirty="0"/>
              <a:t>若大于根节点的值则到右子树进行删除；</a:t>
            </a:r>
            <a:endParaRPr lang="en-US" altLang="zh-CN" dirty="0"/>
          </a:p>
          <a:p>
            <a:r>
              <a:rPr lang="zh-CN" altLang="en-US" dirty="0"/>
              <a:t>若等于根节点的值则分条件处理；</a:t>
            </a:r>
            <a:endParaRPr lang="en-US" altLang="zh-CN" dirty="0"/>
          </a:p>
          <a:p>
            <a:pPr lvl="1"/>
            <a:r>
              <a:rPr lang="zh-CN" altLang="en-US" dirty="0"/>
              <a:t>若根节点无左儿子或右儿子，则用其存在的儿子（若都不存在则用空结点）取代根节点的位置；</a:t>
            </a:r>
            <a:endParaRPr lang="en-US" altLang="zh-CN" dirty="0"/>
          </a:p>
          <a:p>
            <a:pPr lvl="1"/>
            <a:r>
              <a:rPr lang="zh-CN" altLang="en-US" dirty="0"/>
              <a:t>若根节点既有左儿子又有右儿子，则将权值较大的儿子旋转到自己的位置，然后在该儿子的子树中删除自己。</a:t>
            </a:r>
            <a:endParaRPr lang="en-US" altLang="zh-CN" dirty="0"/>
          </a:p>
          <a:p>
            <a:r>
              <a:rPr lang="en-US" altLang="zh-CN" dirty="0"/>
              <a:t>……</a:t>
            </a:r>
          </a:p>
          <a:p>
            <a:r>
              <a:rPr lang="zh-CN" altLang="en-US" dirty="0"/>
              <a:t>若到达一个空结点，则返回删除失败。</a:t>
            </a:r>
            <a:endParaRPr lang="en-US" altLang="zh-CN" dirty="0"/>
          </a:p>
        </p:txBody>
      </p:sp>
    </p:spTree>
    <p:extLst>
      <p:ext uri="{BB962C8B-B14F-4D97-AF65-F5344CB8AC3E}">
        <p14:creationId xmlns:p14="http://schemas.microsoft.com/office/powerpoint/2010/main" val="83211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3011-C82E-420F-8AA4-193D45CB051E}"/>
              </a:ext>
            </a:extLst>
          </p:cNvPr>
          <p:cNvSpPr>
            <a:spLocks noGrp="1"/>
          </p:cNvSpPr>
          <p:nvPr>
            <p:ph type="title"/>
          </p:nvPr>
        </p:nvSpPr>
        <p:spPr/>
        <p:txBody>
          <a:bodyPr/>
          <a:lstStyle/>
          <a:p>
            <a:r>
              <a:rPr lang="en-US" altLang="zh-CN" dirty="0" err="1"/>
              <a:t>Treap</a:t>
            </a:r>
            <a:r>
              <a:rPr lang="zh-CN" altLang="en-US" dirty="0"/>
              <a:t>的其他操作</a:t>
            </a:r>
            <a:r>
              <a:rPr lang="en-US" altLang="zh-CN" dirty="0"/>
              <a:t>——</a:t>
            </a:r>
            <a:r>
              <a:rPr lang="zh-CN" altLang="en-US" dirty="0"/>
              <a:t>查询某数的排名</a:t>
            </a:r>
          </a:p>
        </p:txBody>
      </p:sp>
      <p:sp>
        <p:nvSpPr>
          <p:cNvPr id="3" name="内容占位符 2">
            <a:extLst>
              <a:ext uri="{FF2B5EF4-FFF2-40B4-BE49-F238E27FC236}">
                <a16:creationId xmlns:a16="http://schemas.microsoft.com/office/drawing/2014/main" id="{DFE8DA28-596F-4478-8077-8FAC947442B5}"/>
              </a:ext>
            </a:extLst>
          </p:cNvPr>
          <p:cNvSpPr>
            <a:spLocks noGrp="1"/>
          </p:cNvSpPr>
          <p:nvPr>
            <p:ph idx="1"/>
          </p:nvPr>
        </p:nvSpPr>
        <p:spPr/>
        <p:txBody>
          <a:bodyPr/>
          <a:lstStyle/>
          <a:p>
            <a:r>
              <a:rPr lang="zh-CN" altLang="en-US" dirty="0"/>
              <a:t>将被插入元素与根节点的值进行对比；</a:t>
            </a:r>
            <a:endParaRPr lang="en-US" altLang="zh-CN" dirty="0"/>
          </a:p>
          <a:p>
            <a:r>
              <a:rPr lang="zh-CN" altLang="en-US" dirty="0"/>
              <a:t>若小于根节点的值则答案为其在左子树中的排名；</a:t>
            </a:r>
            <a:endParaRPr lang="en-US" altLang="zh-CN" dirty="0"/>
          </a:p>
          <a:p>
            <a:r>
              <a:rPr lang="zh-CN" altLang="en-US" dirty="0"/>
              <a:t>若大于根节点的值则答案为其在右子树中的排名加上左子树的大小加一；</a:t>
            </a:r>
            <a:endParaRPr lang="en-US" altLang="zh-CN" dirty="0"/>
          </a:p>
          <a:p>
            <a:r>
              <a:rPr lang="zh-CN" altLang="en-US" dirty="0"/>
              <a:t>若等于根节点的值则答案为左子树的大小加一；</a:t>
            </a:r>
            <a:endParaRPr lang="en-US" altLang="zh-CN" dirty="0"/>
          </a:p>
          <a:p>
            <a:r>
              <a:rPr lang="en-US" altLang="zh-CN" dirty="0"/>
              <a:t>……</a:t>
            </a:r>
          </a:p>
          <a:p>
            <a:r>
              <a:rPr lang="zh-CN" altLang="en-US" dirty="0"/>
              <a:t>若到达一个空结点则排名为第一。</a:t>
            </a:r>
            <a:endParaRPr lang="en-US" altLang="zh-CN" dirty="0"/>
          </a:p>
        </p:txBody>
      </p:sp>
    </p:spTree>
    <p:extLst>
      <p:ext uri="{BB962C8B-B14F-4D97-AF65-F5344CB8AC3E}">
        <p14:creationId xmlns:p14="http://schemas.microsoft.com/office/powerpoint/2010/main" val="649820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3011-C82E-420F-8AA4-193D45CB051E}"/>
              </a:ext>
            </a:extLst>
          </p:cNvPr>
          <p:cNvSpPr>
            <a:spLocks noGrp="1"/>
          </p:cNvSpPr>
          <p:nvPr>
            <p:ph type="title"/>
          </p:nvPr>
        </p:nvSpPr>
        <p:spPr/>
        <p:txBody>
          <a:bodyPr/>
          <a:lstStyle/>
          <a:p>
            <a:r>
              <a:rPr lang="en-US" altLang="zh-CN" dirty="0" err="1"/>
              <a:t>Treap</a:t>
            </a:r>
            <a:r>
              <a:rPr lang="zh-CN" altLang="en-US" dirty="0"/>
              <a:t>的其他操作</a:t>
            </a:r>
            <a:r>
              <a:rPr lang="en-US" altLang="zh-CN" dirty="0"/>
              <a:t>——</a:t>
            </a:r>
            <a:r>
              <a:rPr lang="zh-CN" altLang="en-US" dirty="0"/>
              <a:t>查询第</a:t>
            </a:r>
            <a:r>
              <a:rPr lang="en-US" altLang="zh-CN" dirty="0"/>
              <a:t>k</a:t>
            </a:r>
            <a:r>
              <a:rPr lang="zh-CN" altLang="en-US" dirty="0"/>
              <a:t>小的元素</a:t>
            </a:r>
          </a:p>
        </p:txBody>
      </p:sp>
      <p:sp>
        <p:nvSpPr>
          <p:cNvPr id="3" name="内容占位符 2">
            <a:extLst>
              <a:ext uri="{FF2B5EF4-FFF2-40B4-BE49-F238E27FC236}">
                <a16:creationId xmlns:a16="http://schemas.microsoft.com/office/drawing/2014/main" id="{DFE8DA28-596F-4478-8077-8FAC947442B5}"/>
              </a:ext>
            </a:extLst>
          </p:cNvPr>
          <p:cNvSpPr>
            <a:spLocks noGrp="1"/>
          </p:cNvSpPr>
          <p:nvPr>
            <p:ph idx="1"/>
          </p:nvPr>
        </p:nvSpPr>
        <p:spPr/>
        <p:txBody>
          <a:bodyPr/>
          <a:lstStyle/>
          <a:p>
            <a:r>
              <a:rPr lang="zh-CN" altLang="en-US" dirty="0"/>
              <a:t>将</a:t>
            </a:r>
            <a:r>
              <a:rPr lang="en-US" altLang="zh-CN" dirty="0"/>
              <a:t>k</a:t>
            </a:r>
            <a:r>
              <a:rPr lang="zh-CN" altLang="en-US" dirty="0"/>
              <a:t>与左子树的大小进行对比；</a:t>
            </a:r>
            <a:endParaRPr lang="en-US" altLang="zh-CN" dirty="0"/>
          </a:p>
          <a:p>
            <a:r>
              <a:rPr lang="zh-CN" altLang="en-US" dirty="0"/>
              <a:t>若小于左子树的大小则答案为左子树中第</a:t>
            </a:r>
            <a:r>
              <a:rPr lang="en-US" altLang="zh-CN" dirty="0"/>
              <a:t>k</a:t>
            </a:r>
            <a:r>
              <a:rPr lang="zh-CN" altLang="en-US" dirty="0"/>
              <a:t>小的元素；</a:t>
            </a:r>
            <a:endParaRPr lang="en-US" altLang="zh-CN" dirty="0"/>
          </a:p>
          <a:p>
            <a:r>
              <a:rPr lang="zh-CN" altLang="en-US" dirty="0"/>
              <a:t>若等于左子树的大小加一，则答案为该结点的值；</a:t>
            </a:r>
            <a:endParaRPr lang="en-US" altLang="zh-CN" dirty="0"/>
          </a:p>
          <a:p>
            <a:r>
              <a:rPr lang="zh-CN" altLang="en-US" dirty="0"/>
              <a:t>否则答案为右子树中第</a:t>
            </a:r>
            <a:r>
              <a:rPr lang="en-US" altLang="zh-CN" dirty="0"/>
              <a:t>k’</a:t>
            </a:r>
            <a:r>
              <a:rPr lang="zh-CN" altLang="en-US" dirty="0"/>
              <a:t>小的元素（</a:t>
            </a:r>
            <a:r>
              <a:rPr lang="en-US" altLang="zh-CN" dirty="0"/>
              <a:t>k’=k-</a:t>
            </a:r>
            <a:r>
              <a:rPr lang="zh-CN" altLang="en-US" dirty="0"/>
              <a:t>左子树的大小</a:t>
            </a:r>
            <a:r>
              <a:rPr lang="en-US" altLang="zh-CN" dirty="0"/>
              <a:t>-1</a:t>
            </a:r>
            <a:r>
              <a:rPr lang="zh-CN" altLang="en-US" dirty="0"/>
              <a:t>）；</a:t>
            </a:r>
            <a:endParaRPr lang="en-US" altLang="zh-CN" dirty="0"/>
          </a:p>
          <a:p>
            <a:r>
              <a:rPr lang="en-US" altLang="zh-CN" dirty="0"/>
              <a:t>……</a:t>
            </a:r>
          </a:p>
          <a:p>
            <a:r>
              <a:rPr lang="zh-CN" altLang="en-US" dirty="0"/>
              <a:t>若到达一个空结点则返回错误。</a:t>
            </a:r>
            <a:endParaRPr lang="en-US" altLang="zh-CN" dirty="0"/>
          </a:p>
        </p:txBody>
      </p:sp>
    </p:spTree>
    <p:extLst>
      <p:ext uri="{BB962C8B-B14F-4D97-AF65-F5344CB8AC3E}">
        <p14:creationId xmlns:p14="http://schemas.microsoft.com/office/powerpoint/2010/main" val="1145224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3011-C82E-420F-8AA4-193D45CB051E}"/>
              </a:ext>
            </a:extLst>
          </p:cNvPr>
          <p:cNvSpPr>
            <a:spLocks noGrp="1"/>
          </p:cNvSpPr>
          <p:nvPr>
            <p:ph type="title"/>
          </p:nvPr>
        </p:nvSpPr>
        <p:spPr/>
        <p:txBody>
          <a:bodyPr/>
          <a:lstStyle/>
          <a:p>
            <a:r>
              <a:rPr lang="en-US" altLang="zh-CN" dirty="0" err="1"/>
              <a:t>Treap</a:t>
            </a:r>
            <a:r>
              <a:rPr lang="zh-CN" altLang="en-US" dirty="0"/>
              <a:t>的其他操作</a:t>
            </a:r>
            <a:r>
              <a:rPr lang="en-US" altLang="zh-CN" dirty="0"/>
              <a:t>——</a:t>
            </a:r>
            <a:r>
              <a:rPr lang="zh-CN" altLang="en-US" dirty="0"/>
              <a:t>查询某数的前驱后继</a:t>
            </a:r>
          </a:p>
        </p:txBody>
      </p:sp>
      <p:sp>
        <p:nvSpPr>
          <p:cNvPr id="3" name="内容占位符 2">
            <a:extLst>
              <a:ext uri="{FF2B5EF4-FFF2-40B4-BE49-F238E27FC236}">
                <a16:creationId xmlns:a16="http://schemas.microsoft.com/office/drawing/2014/main" id="{DFE8DA28-596F-4478-8077-8FAC947442B5}"/>
              </a:ext>
            </a:extLst>
          </p:cNvPr>
          <p:cNvSpPr>
            <a:spLocks noGrp="1"/>
          </p:cNvSpPr>
          <p:nvPr>
            <p:ph idx="1"/>
          </p:nvPr>
        </p:nvSpPr>
        <p:spPr/>
        <p:txBody>
          <a:bodyPr>
            <a:normAutofit lnSpcReduction="10000"/>
          </a:bodyPr>
          <a:lstStyle/>
          <a:p>
            <a:r>
              <a:rPr lang="zh-CN" altLang="en-US" dirty="0"/>
              <a:t>将被插入元素与根节点的值进行对比；</a:t>
            </a:r>
            <a:endParaRPr lang="en-US" altLang="zh-CN" dirty="0"/>
          </a:p>
          <a:p>
            <a:r>
              <a:rPr lang="zh-CN" altLang="en-US" dirty="0"/>
              <a:t>若小于根节点的值则到左子树查询，若查询的是后继，则将答案更新为该结点的值；</a:t>
            </a:r>
            <a:endParaRPr lang="en-US" altLang="zh-CN" dirty="0"/>
          </a:p>
          <a:p>
            <a:r>
              <a:rPr lang="zh-CN" altLang="en-US" dirty="0"/>
              <a:t>若大于根节点的值则到右子树查询，若查询的是前驱，则将答案更新为该结点的值；</a:t>
            </a:r>
            <a:endParaRPr lang="en-US" altLang="zh-CN" dirty="0"/>
          </a:p>
          <a:p>
            <a:r>
              <a:rPr lang="zh-CN" altLang="en-US" dirty="0"/>
              <a:t>若等于根节点的值：</a:t>
            </a:r>
            <a:endParaRPr lang="en-US" altLang="zh-CN" dirty="0"/>
          </a:p>
          <a:p>
            <a:pPr lvl="1"/>
            <a:r>
              <a:rPr lang="zh-CN" altLang="en-US" dirty="0"/>
              <a:t>若查询的是前驱，则到左子树查询；</a:t>
            </a:r>
            <a:endParaRPr lang="en-US" altLang="zh-CN" dirty="0"/>
          </a:p>
          <a:p>
            <a:pPr lvl="1"/>
            <a:r>
              <a:rPr lang="zh-CN" altLang="en-US" dirty="0"/>
              <a:t>若查询的是后继，则到右子树查询</a:t>
            </a:r>
            <a:endParaRPr lang="en-US" altLang="zh-CN" dirty="0"/>
          </a:p>
          <a:p>
            <a:r>
              <a:rPr lang="en-US" altLang="zh-CN" dirty="0"/>
              <a:t>……</a:t>
            </a:r>
          </a:p>
          <a:p>
            <a:r>
              <a:rPr lang="zh-CN" altLang="en-US" dirty="0"/>
              <a:t>若到达一个空结点，则返回当前答案。</a:t>
            </a:r>
            <a:endParaRPr lang="en-US" altLang="zh-CN" dirty="0"/>
          </a:p>
        </p:txBody>
      </p:sp>
    </p:spTree>
    <p:extLst>
      <p:ext uri="{BB962C8B-B14F-4D97-AF65-F5344CB8AC3E}">
        <p14:creationId xmlns:p14="http://schemas.microsoft.com/office/powerpoint/2010/main" val="214488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CC70B-99E6-40F0-A9F6-676DAA94D7AF}"/>
              </a:ext>
            </a:extLst>
          </p:cNvPr>
          <p:cNvSpPr>
            <a:spLocks noGrp="1"/>
          </p:cNvSpPr>
          <p:nvPr>
            <p:ph type="title"/>
          </p:nvPr>
        </p:nvSpPr>
        <p:spPr/>
        <p:txBody>
          <a:bodyPr/>
          <a:lstStyle/>
          <a:p>
            <a:r>
              <a:rPr lang="zh-CN" altLang="en-US" dirty="0"/>
              <a:t>代码实现</a:t>
            </a:r>
            <a:r>
              <a:rPr lang="en-US" altLang="zh-CN" dirty="0"/>
              <a:t>——</a:t>
            </a:r>
            <a:r>
              <a:rPr lang="zh-CN" altLang="en-US" dirty="0"/>
              <a:t>结点的定义</a:t>
            </a:r>
          </a:p>
        </p:txBody>
      </p:sp>
      <p:pic>
        <p:nvPicPr>
          <p:cNvPr id="5" name="内容占位符 4">
            <a:extLst>
              <a:ext uri="{FF2B5EF4-FFF2-40B4-BE49-F238E27FC236}">
                <a16:creationId xmlns:a16="http://schemas.microsoft.com/office/drawing/2014/main" id="{472E1247-62F0-4213-9D81-DEC5F22E8891}"/>
              </a:ext>
            </a:extLst>
          </p:cNvPr>
          <p:cNvPicPr>
            <a:picLocks noGrp="1" noChangeAspect="1"/>
          </p:cNvPicPr>
          <p:nvPr>
            <p:ph idx="1"/>
          </p:nvPr>
        </p:nvPicPr>
        <p:blipFill>
          <a:blip r:embed="rId2"/>
          <a:stretch>
            <a:fillRect/>
          </a:stretch>
        </p:blipFill>
        <p:spPr>
          <a:xfrm>
            <a:off x="3894730" y="1773035"/>
            <a:ext cx="4402539" cy="4719840"/>
          </a:xfrm>
          <a:prstGeom prst="rect">
            <a:avLst/>
          </a:prstGeom>
        </p:spPr>
      </p:pic>
    </p:spTree>
    <p:extLst>
      <p:ext uri="{BB962C8B-B14F-4D97-AF65-F5344CB8AC3E}">
        <p14:creationId xmlns:p14="http://schemas.microsoft.com/office/powerpoint/2010/main" val="3213177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01895-49B0-4593-9181-01627B46828B}"/>
              </a:ext>
            </a:extLst>
          </p:cNvPr>
          <p:cNvSpPr>
            <a:spLocks noGrp="1"/>
          </p:cNvSpPr>
          <p:nvPr>
            <p:ph type="title"/>
          </p:nvPr>
        </p:nvSpPr>
        <p:spPr/>
        <p:txBody>
          <a:bodyPr/>
          <a:lstStyle/>
          <a:p>
            <a:r>
              <a:rPr lang="zh-CN" altLang="en-US" dirty="0"/>
              <a:t>代码实现</a:t>
            </a:r>
            <a:r>
              <a:rPr lang="en-US" altLang="zh-CN" dirty="0"/>
              <a:t>——</a:t>
            </a:r>
            <a:r>
              <a:rPr lang="zh-CN" altLang="en-US" dirty="0"/>
              <a:t>插入元素</a:t>
            </a:r>
          </a:p>
        </p:txBody>
      </p:sp>
      <p:pic>
        <p:nvPicPr>
          <p:cNvPr id="7" name="内容占位符 6">
            <a:extLst>
              <a:ext uri="{FF2B5EF4-FFF2-40B4-BE49-F238E27FC236}">
                <a16:creationId xmlns:a16="http://schemas.microsoft.com/office/drawing/2014/main" id="{D331725D-7BAE-4D16-8B2B-FA09807D62D6}"/>
              </a:ext>
            </a:extLst>
          </p:cNvPr>
          <p:cNvPicPr>
            <a:picLocks noGrp="1" noChangeAspect="1"/>
          </p:cNvPicPr>
          <p:nvPr>
            <p:ph idx="1"/>
          </p:nvPr>
        </p:nvPicPr>
        <p:blipFill>
          <a:blip r:embed="rId2"/>
          <a:stretch>
            <a:fillRect/>
          </a:stretch>
        </p:blipFill>
        <p:spPr>
          <a:xfrm>
            <a:off x="3576536" y="1453948"/>
            <a:ext cx="5038927" cy="5038927"/>
          </a:xfrm>
          <a:prstGeom prst="rect">
            <a:avLst/>
          </a:prstGeom>
        </p:spPr>
      </p:pic>
    </p:spTree>
    <p:extLst>
      <p:ext uri="{BB962C8B-B14F-4D97-AF65-F5344CB8AC3E}">
        <p14:creationId xmlns:p14="http://schemas.microsoft.com/office/powerpoint/2010/main" val="3016174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13F7D-3136-4509-B2CB-ED6FEE1DAF43}"/>
              </a:ext>
            </a:extLst>
          </p:cNvPr>
          <p:cNvSpPr>
            <a:spLocks noGrp="1"/>
          </p:cNvSpPr>
          <p:nvPr>
            <p:ph type="title"/>
          </p:nvPr>
        </p:nvSpPr>
        <p:spPr/>
        <p:txBody>
          <a:bodyPr/>
          <a:lstStyle/>
          <a:p>
            <a:r>
              <a:rPr lang="zh-CN" altLang="en-US" dirty="0"/>
              <a:t>代码实现</a:t>
            </a:r>
            <a:r>
              <a:rPr lang="en-US" altLang="zh-CN" dirty="0"/>
              <a:t>——</a:t>
            </a:r>
            <a:r>
              <a:rPr lang="zh-CN" altLang="en-US" dirty="0"/>
              <a:t>删除元素</a:t>
            </a:r>
          </a:p>
        </p:txBody>
      </p:sp>
      <p:pic>
        <p:nvPicPr>
          <p:cNvPr id="5" name="内容占位符 4">
            <a:extLst>
              <a:ext uri="{FF2B5EF4-FFF2-40B4-BE49-F238E27FC236}">
                <a16:creationId xmlns:a16="http://schemas.microsoft.com/office/drawing/2014/main" id="{8D93D55B-C7D5-4595-A4E8-578136FA2774}"/>
              </a:ext>
            </a:extLst>
          </p:cNvPr>
          <p:cNvPicPr>
            <a:picLocks noGrp="1" noChangeAspect="1"/>
          </p:cNvPicPr>
          <p:nvPr>
            <p:ph idx="1"/>
          </p:nvPr>
        </p:nvPicPr>
        <p:blipFill>
          <a:blip r:embed="rId2"/>
          <a:stretch>
            <a:fillRect/>
          </a:stretch>
        </p:blipFill>
        <p:spPr>
          <a:xfrm>
            <a:off x="3817292" y="1690688"/>
            <a:ext cx="4557415" cy="4802187"/>
          </a:xfrm>
          <a:prstGeom prst="rect">
            <a:avLst/>
          </a:prstGeom>
        </p:spPr>
      </p:pic>
    </p:spTree>
    <p:extLst>
      <p:ext uri="{BB962C8B-B14F-4D97-AF65-F5344CB8AC3E}">
        <p14:creationId xmlns:p14="http://schemas.microsoft.com/office/powerpoint/2010/main" val="8916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D6368-B4EB-4568-BD3B-CAB778BE30AD}"/>
              </a:ext>
            </a:extLst>
          </p:cNvPr>
          <p:cNvSpPr>
            <a:spLocks noGrp="1"/>
          </p:cNvSpPr>
          <p:nvPr>
            <p:ph type="title"/>
          </p:nvPr>
        </p:nvSpPr>
        <p:spPr/>
        <p:txBody>
          <a:bodyPr/>
          <a:lstStyle/>
          <a:p>
            <a:r>
              <a:rPr lang="zh-CN" altLang="en-US" dirty="0"/>
              <a:t>树的深度</a:t>
            </a:r>
          </a:p>
        </p:txBody>
      </p:sp>
      <p:sp>
        <p:nvSpPr>
          <p:cNvPr id="3" name="内容占位符 2">
            <a:extLst>
              <a:ext uri="{FF2B5EF4-FFF2-40B4-BE49-F238E27FC236}">
                <a16:creationId xmlns:a16="http://schemas.microsoft.com/office/drawing/2014/main" id="{F1063C28-58B3-4654-AB14-F903D377BAAE}"/>
              </a:ext>
            </a:extLst>
          </p:cNvPr>
          <p:cNvSpPr>
            <a:spLocks noGrp="1"/>
          </p:cNvSpPr>
          <p:nvPr>
            <p:ph idx="1"/>
          </p:nvPr>
        </p:nvSpPr>
        <p:spPr/>
        <p:txBody>
          <a:bodyPr/>
          <a:lstStyle/>
          <a:p>
            <a:r>
              <a:rPr lang="zh-CN" altLang="en-US" dirty="0"/>
              <a:t>一般来说，我们会从树的结点中选出一个结点作为根结点，根节点的深度为</a:t>
            </a:r>
            <a:r>
              <a:rPr lang="en-US" altLang="zh-CN" dirty="0"/>
              <a:t>1</a:t>
            </a:r>
            <a:r>
              <a:rPr lang="zh-CN" altLang="en-US" dirty="0"/>
              <a:t>，根结点的儿子结点深度为</a:t>
            </a:r>
            <a:r>
              <a:rPr lang="en-US" altLang="zh-CN" dirty="0"/>
              <a:t>2</a:t>
            </a:r>
            <a:r>
              <a:rPr lang="zh-CN" altLang="en-US" dirty="0"/>
              <a:t>，依次递推。深度相同父亲结点相同的结点互称兄弟。深度最深的叶子结点的深度称为树的深度。</a:t>
            </a:r>
            <a:endParaRPr lang="en-US" altLang="zh-CN" dirty="0"/>
          </a:p>
        </p:txBody>
      </p:sp>
      <p:pic>
        <p:nvPicPr>
          <p:cNvPr id="5" name="图片 4">
            <a:extLst>
              <a:ext uri="{FF2B5EF4-FFF2-40B4-BE49-F238E27FC236}">
                <a16:creationId xmlns:a16="http://schemas.microsoft.com/office/drawing/2014/main" id="{9892ADA6-7B2E-4D65-A806-3648FEDD5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039" y="3232340"/>
            <a:ext cx="5931922" cy="2944623"/>
          </a:xfrm>
          <a:prstGeom prst="rect">
            <a:avLst/>
          </a:prstGeom>
        </p:spPr>
      </p:pic>
    </p:spTree>
    <p:extLst>
      <p:ext uri="{BB962C8B-B14F-4D97-AF65-F5344CB8AC3E}">
        <p14:creationId xmlns:p14="http://schemas.microsoft.com/office/powerpoint/2010/main" val="2555234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13F7D-3136-4509-B2CB-ED6FEE1DAF43}"/>
              </a:ext>
            </a:extLst>
          </p:cNvPr>
          <p:cNvSpPr>
            <a:spLocks noGrp="1"/>
          </p:cNvSpPr>
          <p:nvPr>
            <p:ph type="title"/>
          </p:nvPr>
        </p:nvSpPr>
        <p:spPr/>
        <p:txBody>
          <a:bodyPr/>
          <a:lstStyle/>
          <a:p>
            <a:r>
              <a:rPr lang="zh-CN" altLang="en-US" dirty="0"/>
              <a:t>代码实现</a:t>
            </a:r>
            <a:r>
              <a:rPr lang="en-US" altLang="zh-CN" dirty="0"/>
              <a:t>——</a:t>
            </a:r>
            <a:r>
              <a:rPr lang="zh-CN" altLang="en-US" dirty="0"/>
              <a:t>查询某数的排名</a:t>
            </a:r>
          </a:p>
        </p:txBody>
      </p:sp>
      <p:pic>
        <p:nvPicPr>
          <p:cNvPr id="6" name="内容占位符 5">
            <a:extLst>
              <a:ext uri="{FF2B5EF4-FFF2-40B4-BE49-F238E27FC236}">
                <a16:creationId xmlns:a16="http://schemas.microsoft.com/office/drawing/2014/main" id="{BC1E806E-7EDD-42CB-A0C5-D618B1F796C3}"/>
              </a:ext>
            </a:extLst>
          </p:cNvPr>
          <p:cNvPicPr>
            <a:picLocks noGrp="1" noChangeAspect="1"/>
          </p:cNvPicPr>
          <p:nvPr>
            <p:ph idx="1"/>
          </p:nvPr>
        </p:nvPicPr>
        <p:blipFill>
          <a:blip r:embed="rId2"/>
          <a:stretch>
            <a:fillRect/>
          </a:stretch>
        </p:blipFill>
        <p:spPr>
          <a:xfrm>
            <a:off x="1487255" y="2320335"/>
            <a:ext cx="9217490" cy="2217329"/>
          </a:xfrm>
          <a:prstGeom prst="rect">
            <a:avLst/>
          </a:prstGeom>
        </p:spPr>
      </p:pic>
    </p:spTree>
    <p:extLst>
      <p:ext uri="{BB962C8B-B14F-4D97-AF65-F5344CB8AC3E}">
        <p14:creationId xmlns:p14="http://schemas.microsoft.com/office/powerpoint/2010/main" val="85689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13F7D-3136-4509-B2CB-ED6FEE1DAF43}"/>
              </a:ext>
            </a:extLst>
          </p:cNvPr>
          <p:cNvSpPr>
            <a:spLocks noGrp="1"/>
          </p:cNvSpPr>
          <p:nvPr>
            <p:ph type="title"/>
          </p:nvPr>
        </p:nvSpPr>
        <p:spPr/>
        <p:txBody>
          <a:bodyPr/>
          <a:lstStyle/>
          <a:p>
            <a:r>
              <a:rPr lang="zh-CN" altLang="en-US" dirty="0"/>
              <a:t>代码实现</a:t>
            </a:r>
            <a:r>
              <a:rPr lang="en-US" altLang="zh-CN" dirty="0"/>
              <a:t>——</a:t>
            </a:r>
            <a:r>
              <a:rPr lang="zh-CN" altLang="en-US" dirty="0"/>
              <a:t>查询第</a:t>
            </a:r>
            <a:r>
              <a:rPr lang="en-US" altLang="zh-CN" dirty="0"/>
              <a:t>k</a:t>
            </a:r>
            <a:r>
              <a:rPr lang="zh-CN" altLang="en-US" dirty="0"/>
              <a:t>小的元素</a:t>
            </a:r>
          </a:p>
        </p:txBody>
      </p:sp>
      <p:pic>
        <p:nvPicPr>
          <p:cNvPr id="6" name="内容占位符 5">
            <a:extLst>
              <a:ext uri="{FF2B5EF4-FFF2-40B4-BE49-F238E27FC236}">
                <a16:creationId xmlns:a16="http://schemas.microsoft.com/office/drawing/2014/main" id="{014B2418-A808-4CD2-A044-1987C9710BC0}"/>
              </a:ext>
            </a:extLst>
          </p:cNvPr>
          <p:cNvPicPr>
            <a:picLocks noGrp="1" noChangeAspect="1"/>
          </p:cNvPicPr>
          <p:nvPr>
            <p:ph idx="1"/>
          </p:nvPr>
        </p:nvPicPr>
        <p:blipFill>
          <a:blip r:embed="rId2"/>
          <a:stretch>
            <a:fillRect/>
          </a:stretch>
        </p:blipFill>
        <p:spPr>
          <a:xfrm>
            <a:off x="1849876" y="2214411"/>
            <a:ext cx="8492247" cy="2429177"/>
          </a:xfrm>
          <a:prstGeom prst="rect">
            <a:avLst/>
          </a:prstGeom>
        </p:spPr>
      </p:pic>
    </p:spTree>
    <p:extLst>
      <p:ext uri="{BB962C8B-B14F-4D97-AF65-F5344CB8AC3E}">
        <p14:creationId xmlns:p14="http://schemas.microsoft.com/office/powerpoint/2010/main" val="2990855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13F7D-3136-4509-B2CB-ED6FEE1DAF43}"/>
              </a:ext>
            </a:extLst>
          </p:cNvPr>
          <p:cNvSpPr>
            <a:spLocks noGrp="1"/>
          </p:cNvSpPr>
          <p:nvPr>
            <p:ph type="title"/>
          </p:nvPr>
        </p:nvSpPr>
        <p:spPr/>
        <p:txBody>
          <a:bodyPr/>
          <a:lstStyle/>
          <a:p>
            <a:r>
              <a:rPr lang="zh-CN" altLang="en-US" dirty="0"/>
              <a:t>代码实现</a:t>
            </a:r>
            <a:r>
              <a:rPr lang="en-US" altLang="zh-CN" dirty="0"/>
              <a:t>——</a:t>
            </a:r>
            <a:r>
              <a:rPr lang="zh-CN" altLang="en-US" dirty="0"/>
              <a:t>查询某数的前驱后继</a:t>
            </a:r>
          </a:p>
        </p:txBody>
      </p:sp>
      <p:pic>
        <p:nvPicPr>
          <p:cNvPr id="6" name="内容占位符 5">
            <a:extLst>
              <a:ext uri="{FF2B5EF4-FFF2-40B4-BE49-F238E27FC236}">
                <a16:creationId xmlns:a16="http://schemas.microsoft.com/office/drawing/2014/main" id="{166ACA71-BE0F-4C77-A859-133C526E4E46}"/>
              </a:ext>
            </a:extLst>
          </p:cNvPr>
          <p:cNvPicPr>
            <a:picLocks noGrp="1" noChangeAspect="1"/>
          </p:cNvPicPr>
          <p:nvPr>
            <p:ph idx="1"/>
          </p:nvPr>
        </p:nvPicPr>
        <p:blipFill>
          <a:blip r:embed="rId2"/>
          <a:stretch>
            <a:fillRect/>
          </a:stretch>
        </p:blipFill>
        <p:spPr>
          <a:xfrm>
            <a:off x="3433864" y="1690688"/>
            <a:ext cx="5486399" cy="4016827"/>
          </a:xfrm>
          <a:prstGeom prst="rect">
            <a:avLst/>
          </a:prstGeom>
        </p:spPr>
      </p:pic>
    </p:spTree>
    <p:extLst>
      <p:ext uri="{BB962C8B-B14F-4D97-AF65-F5344CB8AC3E}">
        <p14:creationId xmlns:p14="http://schemas.microsoft.com/office/powerpoint/2010/main" val="4050870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3C4DE-EC03-4A46-9200-7AA9E94863BD}"/>
              </a:ext>
            </a:extLst>
          </p:cNvPr>
          <p:cNvSpPr>
            <a:spLocks noGrp="1"/>
          </p:cNvSpPr>
          <p:nvPr>
            <p:ph type="title"/>
          </p:nvPr>
        </p:nvSpPr>
        <p:spPr/>
        <p:txBody>
          <a:bodyPr/>
          <a:lstStyle/>
          <a:p>
            <a:r>
              <a:rPr lang="zh-CN" altLang="en-US" dirty="0"/>
              <a:t>效率分析</a:t>
            </a:r>
          </a:p>
        </p:txBody>
      </p:sp>
      <p:sp>
        <p:nvSpPr>
          <p:cNvPr id="3" name="内容占位符 2">
            <a:extLst>
              <a:ext uri="{FF2B5EF4-FFF2-40B4-BE49-F238E27FC236}">
                <a16:creationId xmlns:a16="http://schemas.microsoft.com/office/drawing/2014/main" id="{BDFB559A-5721-43D7-943E-EE742A249289}"/>
              </a:ext>
            </a:extLst>
          </p:cNvPr>
          <p:cNvSpPr>
            <a:spLocks noGrp="1"/>
          </p:cNvSpPr>
          <p:nvPr>
            <p:ph idx="1"/>
          </p:nvPr>
        </p:nvSpPr>
        <p:spPr/>
        <p:txBody>
          <a:bodyPr/>
          <a:lstStyle/>
          <a:p>
            <a:r>
              <a:rPr lang="zh-CN" altLang="en-US" dirty="0"/>
              <a:t>通过额外维护一个值，并不断旋转使这个值满足堆的性质，我们的</a:t>
            </a:r>
            <a:r>
              <a:rPr lang="en-US" altLang="zh-CN" dirty="0" err="1"/>
              <a:t>Treap</a:t>
            </a:r>
            <a:r>
              <a:rPr lang="zh-CN" altLang="en-US" dirty="0"/>
              <a:t>在期望状态下的深度为</a:t>
            </a:r>
            <a:r>
              <a:rPr lang="en-US" altLang="zh-CN" dirty="0"/>
              <a:t>O(</a:t>
            </a:r>
            <a:r>
              <a:rPr lang="en-US" altLang="zh-CN" dirty="0" err="1"/>
              <a:t>logn</a:t>
            </a:r>
            <a:r>
              <a:rPr lang="en-US" altLang="zh-CN" dirty="0"/>
              <a:t>)</a:t>
            </a:r>
            <a:r>
              <a:rPr lang="zh-CN" altLang="en-US" dirty="0"/>
              <a:t>，并且之前所描述的诸多操作的复杂度也都降到了</a:t>
            </a:r>
            <a:r>
              <a:rPr lang="en-US" altLang="zh-CN" dirty="0"/>
              <a:t>O(</a:t>
            </a:r>
            <a:r>
              <a:rPr lang="en-US" altLang="zh-CN" dirty="0" err="1"/>
              <a:t>logn</a:t>
            </a:r>
            <a:r>
              <a:rPr lang="en-US" altLang="zh-CN" dirty="0"/>
              <a:t>)</a:t>
            </a:r>
            <a:r>
              <a:rPr lang="zh-CN" altLang="en-US" dirty="0"/>
              <a:t>，可喜可贺。</a:t>
            </a:r>
            <a:endParaRPr lang="en-US" altLang="zh-CN" dirty="0"/>
          </a:p>
          <a:p>
            <a:endParaRPr lang="en-US" altLang="zh-CN" dirty="0"/>
          </a:p>
          <a:p>
            <a:endParaRPr lang="en-US" altLang="zh-CN" dirty="0"/>
          </a:p>
          <a:p>
            <a:endParaRPr lang="en-US" altLang="zh-CN" dirty="0"/>
          </a:p>
          <a:p>
            <a:r>
              <a:rPr lang="zh-CN" altLang="en-US" strike="dblStrike" dirty="0"/>
              <a:t>然而因为计算机生成的是伪随机数，居然还有丧病出题人能卡</a:t>
            </a:r>
            <a:r>
              <a:rPr lang="en-US" altLang="zh-CN" strike="dblStrike" dirty="0" err="1"/>
              <a:t>Treap</a:t>
            </a:r>
            <a:r>
              <a:rPr lang="zh-CN" altLang="en-US" strike="dblStrike" dirty="0"/>
              <a:t>！！！</a:t>
            </a:r>
            <a:endParaRPr lang="en-US" altLang="zh-CN" strike="dblStrike" dirty="0"/>
          </a:p>
        </p:txBody>
      </p:sp>
    </p:spTree>
    <p:extLst>
      <p:ext uri="{BB962C8B-B14F-4D97-AF65-F5344CB8AC3E}">
        <p14:creationId xmlns:p14="http://schemas.microsoft.com/office/powerpoint/2010/main" val="213050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992E6-2D61-4F3A-A3BA-D5E4C3B3D44E}"/>
              </a:ext>
            </a:extLst>
          </p:cNvPr>
          <p:cNvSpPr>
            <a:spLocks noGrp="1"/>
          </p:cNvSpPr>
          <p:nvPr>
            <p:ph type="title"/>
          </p:nvPr>
        </p:nvSpPr>
        <p:spPr/>
        <p:txBody>
          <a:bodyPr/>
          <a:lstStyle/>
          <a:p>
            <a:r>
              <a:rPr lang="zh-CN" altLang="en-US" dirty="0"/>
              <a:t>课后思考</a:t>
            </a:r>
          </a:p>
        </p:txBody>
      </p:sp>
      <p:sp>
        <p:nvSpPr>
          <p:cNvPr id="3" name="内容占位符 2">
            <a:extLst>
              <a:ext uri="{FF2B5EF4-FFF2-40B4-BE49-F238E27FC236}">
                <a16:creationId xmlns:a16="http://schemas.microsoft.com/office/drawing/2014/main" id="{8F4EAAC0-97B5-4062-8653-6EE02F57E4A9}"/>
              </a:ext>
            </a:extLst>
          </p:cNvPr>
          <p:cNvSpPr>
            <a:spLocks noGrp="1"/>
          </p:cNvSpPr>
          <p:nvPr>
            <p:ph idx="1"/>
          </p:nvPr>
        </p:nvSpPr>
        <p:spPr/>
        <p:txBody>
          <a:bodyPr/>
          <a:lstStyle/>
          <a:p>
            <a:r>
              <a:rPr lang="zh-CN" altLang="en-US" dirty="0"/>
              <a:t>我们的二叉搜索树和</a:t>
            </a:r>
            <a:r>
              <a:rPr lang="en-US" altLang="zh-CN" dirty="0" err="1"/>
              <a:t>Treap</a:t>
            </a:r>
            <a:r>
              <a:rPr lang="zh-CN" altLang="en-US" dirty="0"/>
              <a:t>都不允许重复元素的存在，那么如果允许重复元素的存在应该怎么做？</a:t>
            </a:r>
            <a:endParaRPr lang="en-US" altLang="zh-CN" dirty="0"/>
          </a:p>
          <a:p>
            <a:r>
              <a:rPr lang="zh-CN" altLang="en-US" dirty="0"/>
              <a:t>之前所叙述的操作是否存在其他的实现方法？</a:t>
            </a:r>
            <a:endParaRPr lang="en-US" altLang="zh-CN" dirty="0"/>
          </a:p>
          <a:p>
            <a:r>
              <a:rPr lang="zh-CN" altLang="en-US" dirty="0"/>
              <a:t>之前的用于引入的问题是否存在其他的解决方法？</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6326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7C8CA-84B6-4CCD-A294-8CC5F563A201}"/>
              </a:ext>
            </a:extLst>
          </p:cNvPr>
          <p:cNvSpPr>
            <a:spLocks noGrp="1"/>
          </p:cNvSpPr>
          <p:nvPr>
            <p:ph type="title"/>
          </p:nvPr>
        </p:nvSpPr>
        <p:spPr/>
        <p:txBody>
          <a:bodyPr/>
          <a:lstStyle/>
          <a:p>
            <a:r>
              <a:rPr lang="zh-CN" altLang="en-US" dirty="0"/>
              <a:t>森林的概念</a:t>
            </a:r>
          </a:p>
        </p:txBody>
      </p:sp>
      <p:sp>
        <p:nvSpPr>
          <p:cNvPr id="3" name="内容占位符 2">
            <a:extLst>
              <a:ext uri="{FF2B5EF4-FFF2-40B4-BE49-F238E27FC236}">
                <a16:creationId xmlns:a16="http://schemas.microsoft.com/office/drawing/2014/main" id="{5728EF00-2DF8-4251-BAF4-5F9EC57B08A7}"/>
              </a:ext>
            </a:extLst>
          </p:cNvPr>
          <p:cNvSpPr>
            <a:spLocks noGrp="1"/>
          </p:cNvSpPr>
          <p:nvPr>
            <p:ph idx="1"/>
          </p:nvPr>
        </p:nvSpPr>
        <p:spPr/>
        <p:txBody>
          <a:bodyPr/>
          <a:lstStyle/>
          <a:p>
            <a:r>
              <a:rPr lang="zh-CN" altLang="en-US" dirty="0"/>
              <a:t>若干棵不相交的树的集合，我们称为一个森林。如下图中去掉根节点</a:t>
            </a:r>
            <a:r>
              <a:rPr lang="en-US" altLang="zh-CN" dirty="0"/>
              <a:t>A</a:t>
            </a:r>
            <a:r>
              <a:rPr lang="zh-CN" altLang="en-US" dirty="0"/>
              <a:t>所得到的三棵子树构成的集合就是森林。</a:t>
            </a:r>
          </a:p>
        </p:txBody>
      </p:sp>
      <p:pic>
        <p:nvPicPr>
          <p:cNvPr id="5" name="图片 4">
            <a:extLst>
              <a:ext uri="{FF2B5EF4-FFF2-40B4-BE49-F238E27FC236}">
                <a16:creationId xmlns:a16="http://schemas.microsoft.com/office/drawing/2014/main" id="{B91931B4-4ED1-425D-B385-85FEB8213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253" y="3302062"/>
            <a:ext cx="3562847" cy="1505160"/>
          </a:xfrm>
          <a:prstGeom prst="rect">
            <a:avLst/>
          </a:prstGeom>
        </p:spPr>
      </p:pic>
      <p:pic>
        <p:nvPicPr>
          <p:cNvPr id="7" name="图片 6">
            <a:extLst>
              <a:ext uri="{FF2B5EF4-FFF2-40B4-BE49-F238E27FC236}">
                <a16:creationId xmlns:a16="http://schemas.microsoft.com/office/drawing/2014/main" id="{CA138240-C40E-4D6D-A381-826AF30F8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34" y="2895882"/>
            <a:ext cx="4686954" cy="3143689"/>
          </a:xfrm>
          <a:prstGeom prst="rect">
            <a:avLst/>
          </a:prstGeom>
        </p:spPr>
      </p:pic>
      <p:pic>
        <p:nvPicPr>
          <p:cNvPr id="9" name="图片 8">
            <a:extLst>
              <a:ext uri="{FF2B5EF4-FFF2-40B4-BE49-F238E27FC236}">
                <a16:creationId xmlns:a16="http://schemas.microsoft.com/office/drawing/2014/main" id="{DA8780BB-6E26-46AB-BDD4-FCDDED8A3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330" y="3768493"/>
            <a:ext cx="5701036" cy="2408459"/>
          </a:xfrm>
          <a:prstGeom prst="rect">
            <a:avLst/>
          </a:prstGeom>
        </p:spPr>
      </p:pic>
      <p:cxnSp>
        <p:nvCxnSpPr>
          <p:cNvPr id="11" name="直接箭头连接符 10">
            <a:extLst>
              <a:ext uri="{FF2B5EF4-FFF2-40B4-BE49-F238E27FC236}">
                <a16:creationId xmlns:a16="http://schemas.microsoft.com/office/drawing/2014/main" id="{58E60395-9EB1-43B3-882C-6D374355BA6C}"/>
              </a:ext>
            </a:extLst>
          </p:cNvPr>
          <p:cNvCxnSpPr/>
          <p:nvPr/>
        </p:nvCxnSpPr>
        <p:spPr>
          <a:xfrm>
            <a:off x="5525154" y="4347411"/>
            <a:ext cx="5708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03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29C29-F6DB-42D3-B666-CD998D118F97}"/>
              </a:ext>
            </a:extLst>
          </p:cNvPr>
          <p:cNvSpPr>
            <a:spLocks noGrp="1"/>
          </p:cNvSpPr>
          <p:nvPr>
            <p:ph type="title"/>
          </p:nvPr>
        </p:nvSpPr>
        <p:spPr/>
        <p:txBody>
          <a:bodyPr/>
          <a:lstStyle/>
          <a:p>
            <a:r>
              <a:rPr lang="zh-CN" altLang="en-US" dirty="0"/>
              <a:t>二叉树的遍历</a:t>
            </a:r>
          </a:p>
        </p:txBody>
      </p:sp>
      <p:sp>
        <p:nvSpPr>
          <p:cNvPr id="3" name="内容占位符 2">
            <a:extLst>
              <a:ext uri="{FF2B5EF4-FFF2-40B4-BE49-F238E27FC236}">
                <a16:creationId xmlns:a16="http://schemas.microsoft.com/office/drawing/2014/main" id="{8DFBC04E-012C-465B-833E-6619968D3534}"/>
              </a:ext>
            </a:extLst>
          </p:cNvPr>
          <p:cNvSpPr>
            <a:spLocks noGrp="1"/>
          </p:cNvSpPr>
          <p:nvPr>
            <p:ph idx="1"/>
          </p:nvPr>
        </p:nvSpPr>
        <p:spPr/>
        <p:txBody>
          <a:bodyPr/>
          <a:lstStyle/>
          <a:p>
            <a:r>
              <a:rPr lang="zh-CN" altLang="en-US" dirty="0"/>
              <a:t>根据二叉树遍历时根、左儿子、右儿子的先后顺序，分为先序遍历、中序遍历、后序遍历三种遍历方式。</a:t>
            </a:r>
            <a:endParaRPr lang="en-US" altLang="zh-CN" dirty="0"/>
          </a:p>
          <a:p>
            <a:endParaRPr lang="en-US" altLang="zh-CN" dirty="0"/>
          </a:p>
          <a:p>
            <a:r>
              <a:rPr lang="zh-CN" altLang="en-US" dirty="0"/>
              <a:t>先序遍历：根→左儿子→右儿子；</a:t>
            </a:r>
            <a:endParaRPr lang="en-US" altLang="zh-CN" dirty="0"/>
          </a:p>
          <a:p>
            <a:r>
              <a:rPr lang="zh-CN" altLang="en-US" dirty="0"/>
              <a:t>中序遍历：左儿子→根→右儿子；</a:t>
            </a:r>
            <a:endParaRPr lang="en-US" altLang="zh-CN" dirty="0"/>
          </a:p>
          <a:p>
            <a:r>
              <a:rPr lang="zh-CN" altLang="en-US" dirty="0"/>
              <a:t>后序遍历：左儿子→右儿子→根。</a:t>
            </a:r>
          </a:p>
        </p:txBody>
      </p:sp>
    </p:spTree>
    <p:extLst>
      <p:ext uri="{BB962C8B-B14F-4D97-AF65-F5344CB8AC3E}">
        <p14:creationId xmlns:p14="http://schemas.microsoft.com/office/powerpoint/2010/main" val="185419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C05E-C941-4BEF-8ACA-3BFC2CF5C212}"/>
              </a:ext>
            </a:extLst>
          </p:cNvPr>
          <p:cNvSpPr>
            <a:spLocks noGrp="1"/>
          </p:cNvSpPr>
          <p:nvPr>
            <p:ph type="title"/>
          </p:nvPr>
        </p:nvSpPr>
        <p:spPr/>
        <p:txBody>
          <a:bodyPr/>
          <a:lstStyle/>
          <a:p>
            <a:r>
              <a:rPr lang="zh-CN" altLang="en-US" dirty="0"/>
              <a:t>二叉树的应用</a:t>
            </a:r>
          </a:p>
        </p:txBody>
      </p:sp>
      <p:sp>
        <p:nvSpPr>
          <p:cNvPr id="3" name="内容占位符 2">
            <a:extLst>
              <a:ext uri="{FF2B5EF4-FFF2-40B4-BE49-F238E27FC236}">
                <a16:creationId xmlns:a16="http://schemas.microsoft.com/office/drawing/2014/main" id="{5E189D18-39F6-4C6F-A90C-8037A766BEC4}"/>
              </a:ext>
            </a:extLst>
          </p:cNvPr>
          <p:cNvSpPr>
            <a:spLocks noGrp="1"/>
          </p:cNvSpPr>
          <p:nvPr>
            <p:ph idx="1"/>
          </p:nvPr>
        </p:nvSpPr>
        <p:spPr/>
        <p:txBody>
          <a:bodyPr/>
          <a:lstStyle/>
          <a:p>
            <a:r>
              <a:rPr lang="zh-CN" altLang="en-US" dirty="0"/>
              <a:t>各式各样的堆；</a:t>
            </a:r>
            <a:endParaRPr lang="en-US" altLang="zh-CN" dirty="0"/>
          </a:p>
          <a:p>
            <a:r>
              <a:rPr lang="zh-CN" altLang="en-US" dirty="0"/>
              <a:t>线段树、树状数组；</a:t>
            </a:r>
            <a:endParaRPr lang="en-US" altLang="zh-CN" dirty="0"/>
          </a:p>
          <a:p>
            <a:r>
              <a:rPr lang="zh-CN" altLang="en-US" dirty="0"/>
              <a:t>二叉搜索树、各式各样基于二叉搜索树的数据结构；</a:t>
            </a:r>
            <a:endParaRPr lang="en-US" altLang="zh-CN" dirty="0"/>
          </a:p>
          <a:p>
            <a:endParaRPr lang="en-US" altLang="zh-CN" dirty="0"/>
          </a:p>
          <a:p>
            <a:r>
              <a:rPr lang="en-US" altLang="zh-CN" dirty="0"/>
              <a:t>……</a:t>
            </a:r>
          </a:p>
        </p:txBody>
      </p:sp>
    </p:spTree>
    <p:extLst>
      <p:ext uri="{BB962C8B-B14F-4D97-AF65-F5344CB8AC3E}">
        <p14:creationId xmlns:p14="http://schemas.microsoft.com/office/powerpoint/2010/main" val="178185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524D8-95D1-463A-8B40-FD0BBEE75A59}"/>
              </a:ext>
            </a:extLst>
          </p:cNvPr>
          <p:cNvSpPr>
            <a:spLocks noGrp="1"/>
          </p:cNvSpPr>
          <p:nvPr>
            <p:ph type="title"/>
          </p:nvPr>
        </p:nvSpPr>
        <p:spPr/>
        <p:txBody>
          <a:bodyPr/>
          <a:lstStyle/>
          <a:p>
            <a:r>
              <a:rPr lang="zh-CN" altLang="en-US" dirty="0"/>
              <a:t>引入</a:t>
            </a:r>
          </a:p>
        </p:txBody>
      </p:sp>
      <p:sp>
        <p:nvSpPr>
          <p:cNvPr id="3" name="内容占位符 2">
            <a:extLst>
              <a:ext uri="{FF2B5EF4-FFF2-40B4-BE49-F238E27FC236}">
                <a16:creationId xmlns:a16="http://schemas.microsoft.com/office/drawing/2014/main" id="{4930C351-06C8-4321-B1AF-0A6A64838994}"/>
              </a:ext>
            </a:extLst>
          </p:cNvPr>
          <p:cNvSpPr>
            <a:spLocks noGrp="1"/>
          </p:cNvSpPr>
          <p:nvPr>
            <p:ph idx="1"/>
          </p:nvPr>
        </p:nvSpPr>
        <p:spPr/>
        <p:txBody>
          <a:bodyPr/>
          <a:lstStyle/>
          <a:p>
            <a:r>
              <a:rPr lang="zh-CN" altLang="en-US" dirty="0"/>
              <a:t>给你一个由随机生成的</a:t>
            </a:r>
            <a:r>
              <a:rPr lang="en-US" altLang="zh-CN" dirty="0"/>
              <a:t>10W</a:t>
            </a:r>
            <a:r>
              <a:rPr lang="zh-CN" altLang="en-US" dirty="0"/>
              <a:t>个不相同的数组成的数集，询问</a:t>
            </a:r>
            <a:r>
              <a:rPr lang="en-US" altLang="zh-CN" dirty="0"/>
              <a:t>10W</a:t>
            </a:r>
            <a:r>
              <a:rPr lang="zh-CN" altLang="en-US" dirty="0"/>
              <a:t>次，要求在线判断一个数是否在其中出现过。</a:t>
            </a:r>
            <a:endParaRPr lang="en-US" altLang="zh-CN" dirty="0"/>
          </a:p>
        </p:txBody>
      </p:sp>
    </p:spTree>
    <p:extLst>
      <p:ext uri="{BB962C8B-B14F-4D97-AF65-F5344CB8AC3E}">
        <p14:creationId xmlns:p14="http://schemas.microsoft.com/office/powerpoint/2010/main" val="12839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B86E3-8CDF-4F4F-B0AF-E909EDBC126C}"/>
              </a:ext>
            </a:extLst>
          </p:cNvPr>
          <p:cNvSpPr>
            <a:spLocks noGrp="1"/>
          </p:cNvSpPr>
          <p:nvPr>
            <p:ph type="title"/>
          </p:nvPr>
        </p:nvSpPr>
        <p:spPr/>
        <p:txBody>
          <a:bodyPr/>
          <a:lstStyle/>
          <a:p>
            <a:r>
              <a:rPr lang="zh-CN" altLang="en-US" dirty="0"/>
              <a:t>二叉搜索树的递归定义</a:t>
            </a:r>
          </a:p>
        </p:txBody>
      </p:sp>
      <p:sp>
        <p:nvSpPr>
          <p:cNvPr id="3" name="内容占位符 2">
            <a:extLst>
              <a:ext uri="{FF2B5EF4-FFF2-40B4-BE49-F238E27FC236}">
                <a16:creationId xmlns:a16="http://schemas.microsoft.com/office/drawing/2014/main" id="{D6941A99-EAF0-4FD8-89FC-7BF99CDCCFFA}"/>
              </a:ext>
            </a:extLst>
          </p:cNvPr>
          <p:cNvSpPr>
            <a:spLocks noGrp="1"/>
          </p:cNvSpPr>
          <p:nvPr>
            <p:ph idx="1"/>
          </p:nvPr>
        </p:nvSpPr>
        <p:spPr/>
        <p:txBody>
          <a:bodyPr/>
          <a:lstStyle/>
          <a:p>
            <a:r>
              <a:rPr lang="zh-CN" altLang="en-US" dirty="0"/>
              <a:t>是一棵二叉树，或是一棵空树；</a:t>
            </a:r>
            <a:endParaRPr lang="en-US" altLang="zh-CN" dirty="0"/>
          </a:p>
          <a:p>
            <a:r>
              <a:rPr lang="zh-CN" altLang="en-US" dirty="0"/>
              <a:t>若其左子树不为空树，则其左子树也为二叉搜索树；</a:t>
            </a:r>
            <a:endParaRPr lang="en-US" altLang="zh-CN" dirty="0"/>
          </a:p>
          <a:p>
            <a:r>
              <a:rPr lang="zh-CN" altLang="en-US" dirty="0"/>
              <a:t>若其右子树不为空树，则其右子树也为二叉搜索树；</a:t>
            </a:r>
            <a:endParaRPr lang="en-US" altLang="zh-CN" dirty="0"/>
          </a:p>
          <a:p>
            <a:r>
              <a:rPr lang="zh-CN" altLang="en-US" dirty="0"/>
              <a:t>其左子树里的结点的值都小于其根节点的值；</a:t>
            </a:r>
            <a:endParaRPr lang="en-US" altLang="zh-CN" dirty="0"/>
          </a:p>
          <a:p>
            <a:r>
              <a:rPr lang="zh-CN" altLang="en-US" dirty="0"/>
              <a:t>其右子树里的结点的值都大于其根节点的值。</a:t>
            </a:r>
            <a:endParaRPr lang="en-US" altLang="zh-CN" dirty="0"/>
          </a:p>
          <a:p>
            <a:endParaRPr lang="en-US" altLang="zh-CN" dirty="0"/>
          </a:p>
          <a:p>
            <a:endParaRPr lang="en-US" altLang="zh-CN" dirty="0"/>
          </a:p>
          <a:p>
            <a:r>
              <a:rPr lang="zh-CN" altLang="en-US" dirty="0"/>
              <a:t>由此可见，二叉排序树的中序遍历得到的结点的值是升序的。</a:t>
            </a:r>
          </a:p>
        </p:txBody>
      </p:sp>
    </p:spTree>
    <p:extLst>
      <p:ext uri="{BB962C8B-B14F-4D97-AF65-F5344CB8AC3E}">
        <p14:creationId xmlns:p14="http://schemas.microsoft.com/office/powerpoint/2010/main" val="192937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E288B-A6DD-456D-A2D4-BBFD18D9781E}"/>
              </a:ext>
            </a:extLst>
          </p:cNvPr>
          <p:cNvSpPr>
            <a:spLocks noGrp="1"/>
          </p:cNvSpPr>
          <p:nvPr>
            <p:ph type="title"/>
          </p:nvPr>
        </p:nvSpPr>
        <p:spPr/>
        <p:txBody>
          <a:bodyPr/>
          <a:lstStyle/>
          <a:p>
            <a:r>
              <a:rPr lang="zh-CN" altLang="en-US" dirty="0"/>
              <a:t>二叉搜索树的基本操作</a:t>
            </a:r>
            <a:r>
              <a:rPr lang="en-US" altLang="zh-CN" dirty="0"/>
              <a:t>——</a:t>
            </a:r>
            <a:r>
              <a:rPr lang="zh-CN" altLang="en-US" dirty="0"/>
              <a:t>查找元素</a:t>
            </a:r>
          </a:p>
        </p:txBody>
      </p:sp>
      <p:sp>
        <p:nvSpPr>
          <p:cNvPr id="3" name="内容占位符 2">
            <a:extLst>
              <a:ext uri="{FF2B5EF4-FFF2-40B4-BE49-F238E27FC236}">
                <a16:creationId xmlns:a16="http://schemas.microsoft.com/office/drawing/2014/main" id="{B7531CAF-25D9-4908-937F-8A7FD014F498}"/>
              </a:ext>
            </a:extLst>
          </p:cNvPr>
          <p:cNvSpPr>
            <a:spLocks noGrp="1"/>
          </p:cNvSpPr>
          <p:nvPr>
            <p:ph idx="1"/>
          </p:nvPr>
        </p:nvSpPr>
        <p:spPr/>
        <p:txBody>
          <a:bodyPr/>
          <a:lstStyle/>
          <a:p>
            <a:r>
              <a:rPr lang="zh-CN" altLang="en-US" dirty="0"/>
              <a:t>将被查找元素与根节点的值进行比较；</a:t>
            </a:r>
            <a:endParaRPr lang="en-US" altLang="zh-CN" dirty="0"/>
          </a:p>
          <a:p>
            <a:r>
              <a:rPr lang="zh-CN" altLang="en-US" dirty="0"/>
              <a:t>若小于根节点的值则到左子树进行查找；</a:t>
            </a:r>
            <a:endParaRPr lang="en-US" altLang="zh-CN" dirty="0"/>
          </a:p>
          <a:p>
            <a:r>
              <a:rPr lang="zh-CN" altLang="en-US" dirty="0"/>
              <a:t>若大于根节点的值则到右子树进行查找；</a:t>
            </a:r>
            <a:endParaRPr lang="en-US" altLang="zh-CN" dirty="0"/>
          </a:p>
          <a:p>
            <a:r>
              <a:rPr lang="zh-CN" altLang="en-US" dirty="0"/>
              <a:t>若等于根节点的值则返回查找成功；</a:t>
            </a:r>
            <a:endParaRPr lang="en-US" altLang="zh-CN" dirty="0"/>
          </a:p>
          <a:p>
            <a:r>
              <a:rPr lang="en-US" altLang="zh-CN" dirty="0"/>
              <a:t>……</a:t>
            </a:r>
          </a:p>
          <a:p>
            <a:r>
              <a:rPr lang="zh-CN" altLang="en-US" dirty="0"/>
              <a:t>若到达空结点则返回查找失败。</a:t>
            </a:r>
            <a:endParaRPr lang="en-US" altLang="zh-CN" dirty="0"/>
          </a:p>
        </p:txBody>
      </p:sp>
    </p:spTree>
    <p:extLst>
      <p:ext uri="{BB962C8B-B14F-4D97-AF65-F5344CB8AC3E}">
        <p14:creationId xmlns:p14="http://schemas.microsoft.com/office/powerpoint/2010/main" val="36602817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1719</Words>
  <Application>Microsoft Office PowerPoint</Application>
  <PresentationFormat>宽屏</PresentationFormat>
  <Paragraphs>151</Paragraphs>
  <Slides>34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等线</vt:lpstr>
      <vt:lpstr>等线 Light</vt:lpstr>
      <vt:lpstr>Arial</vt:lpstr>
      <vt:lpstr>Office 主题​​</vt:lpstr>
      <vt:lpstr>树图基础</vt:lpstr>
      <vt:lpstr>树的概念</vt:lpstr>
      <vt:lpstr>树的深度</vt:lpstr>
      <vt:lpstr>森林的概念</vt:lpstr>
      <vt:lpstr>二叉树的遍历</vt:lpstr>
      <vt:lpstr>二叉树的应用</vt:lpstr>
      <vt:lpstr>引入</vt:lpstr>
      <vt:lpstr>二叉搜索树的递归定义</vt:lpstr>
      <vt:lpstr>二叉搜索树的基本操作——查找元素</vt:lpstr>
      <vt:lpstr>二叉搜索树的基本操作——插入元素</vt:lpstr>
      <vt:lpstr>二叉搜索树的基本操作——删除元素</vt:lpstr>
      <vt:lpstr>代码实现——结点的定义</vt:lpstr>
      <vt:lpstr>代码实现——查找元素</vt:lpstr>
      <vt:lpstr>代码实现——插入元素</vt:lpstr>
      <vt:lpstr>代码实现——删除元素</vt:lpstr>
      <vt:lpstr>实际表现</vt:lpstr>
      <vt:lpstr>效率分析</vt:lpstr>
      <vt:lpstr>引入</vt:lpstr>
      <vt:lpstr>Treap的递归定义</vt:lpstr>
      <vt:lpstr>Treap的灵魂操作——旋转</vt:lpstr>
      <vt:lpstr>Treap的灵魂操作——旋转</vt:lpstr>
      <vt:lpstr>Treap的基本操作——插入元素</vt:lpstr>
      <vt:lpstr>Treap的基本操作——删除元素</vt:lpstr>
      <vt:lpstr>Treap的其他操作——查询某数的排名</vt:lpstr>
      <vt:lpstr>Treap的其他操作——查询第k小的元素</vt:lpstr>
      <vt:lpstr>Treap的其他操作——查询某数的前驱后继</vt:lpstr>
      <vt:lpstr>代码实现——结点的定义</vt:lpstr>
      <vt:lpstr>代码实现——插入元素</vt:lpstr>
      <vt:lpstr>代码实现——删除元素</vt:lpstr>
      <vt:lpstr>代码实现——查询某数的排名</vt:lpstr>
      <vt:lpstr>代码实现——查询第k小的元素</vt:lpstr>
      <vt:lpstr>代码实现——查询某数的前驱后继</vt:lpstr>
      <vt:lpstr>效率分析</vt:lpstr>
      <vt:lpstr>课后思考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树图基础</dc:title>
  <dc:creator>Horatio Sun</dc:creator>
  <cp:lastModifiedBy>Horatio Sun</cp:lastModifiedBy>
  <cp:revision>32</cp:revision>
  <dcterms:created xsi:type="dcterms:W3CDTF">2018-02-02T08:30:56Z</dcterms:created>
  <dcterms:modified xsi:type="dcterms:W3CDTF">2018-02-04T05:53:55Z</dcterms:modified>
</cp:coreProperties>
</file>